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900"/>
    <a:srgbClr val="0D3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public.tableau.com/views/RockbusterStealthDataAnalysisProject_17164104915480/RockbusterAnalysi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gavin.ellis/viz/RockbusterStealthDataAnalysisProject_17164104915480/RockbusterVisualizations?publish=yes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85AD9CF-379B-491C-B4D3-A50B8CE11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179"/>
            <a:ext cx="9144000" cy="2387600"/>
          </a:xfrm>
        </p:spPr>
        <p:txBody>
          <a:bodyPr/>
          <a:lstStyle/>
          <a:p>
            <a:r>
              <a:rPr lang="en-us" u="sng" dirty="0">
                <a:solidFill>
                  <a:srgbClr val="0D3FA9"/>
                </a:solidFill>
              </a:rPr>
              <a:t>Rockbuster Stealth Data Analysis Project</a:t>
            </a:r>
            <a:endParaRPr lang="en-us" u="sng" dirty="0">
              <a:solidFill>
                <a:srgbClr val="0D3FA9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055AF78-813C-4BAE-AED5-97CA5CDDC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5980"/>
            <a:ext cx="9144000" cy="1655762"/>
          </a:xfrm>
        </p:spPr>
        <p:txBody>
          <a:bodyPr/>
          <a:lstStyle/>
          <a:p>
            <a:r>
              <a:rPr dirty="0"/>
              <a:t>File created on: 5/30/2024 6:31:51 PM</a:t>
            </a:r>
            <a:endParaRPr lang="en-US" dirty="0"/>
          </a:p>
          <a:p>
            <a:r>
              <a:rPr lang="en-US" dirty="0"/>
              <a:t>By Gavin Ellis</a:t>
            </a:r>
            <a:endParaRPr dirty="0"/>
          </a:p>
        </p:txBody>
      </p:sp>
      <p:pic>
        <p:nvPicPr>
          <p:cNvPr id="5" name="Picture 4" descr="Black and white film board">
            <a:extLst>
              <a:ext uri="{FF2B5EF4-FFF2-40B4-BE49-F238E27FC236}">
                <a16:creationId xmlns:a16="http://schemas.microsoft.com/office/drawing/2014/main" id="{5E2F59B1-380D-287D-AAA7-D5AA385D8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92" y="4066673"/>
            <a:ext cx="4187380" cy="279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75E9-4A43-D61B-56D3-606C4ED7B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08963"/>
            <a:ext cx="12192002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A900"/>
                </a:solidFill>
              </a:rPr>
              <a:t>Conclusion &amp;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08DE2-3325-395A-C4E9-701282D10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1491049"/>
            <a:ext cx="5951621" cy="2254784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India &amp; China generate the most revenue and should be the markets to prioritize.</a:t>
            </a:r>
          </a:p>
          <a:p>
            <a:r>
              <a:rPr lang="en-US" sz="1700" dirty="0"/>
              <a:t>Encourage discounts for films so customers rent movies for longer periods to retain activity and loyalty</a:t>
            </a:r>
          </a:p>
          <a:p>
            <a:r>
              <a:rPr lang="en-US" sz="1700" dirty="0"/>
              <a:t>Focus on a market campaign for Australia since it has larger population, which could lead to increase in revenue.</a:t>
            </a:r>
          </a:p>
          <a:p>
            <a:r>
              <a:rPr lang="en-US" sz="1700" dirty="0"/>
              <a:t>Limit the least popular film categories to make room for the genres that are top selling in number of purchases.</a:t>
            </a:r>
          </a:p>
        </p:txBody>
      </p:sp>
      <p:pic>
        <p:nvPicPr>
          <p:cNvPr id="6" name="Content Placeholder 5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3833E331-3D76-956B-3B62-CA00211611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491049"/>
            <a:ext cx="6019798" cy="2254784"/>
          </a:xfrm>
        </p:spPr>
      </p:pic>
      <p:pic>
        <p:nvPicPr>
          <p:cNvPr id="9" name="Picture 8" descr="A graph of blue rectangular bars&#10;&#10;Description automatically generated">
            <a:extLst>
              <a:ext uri="{FF2B5EF4-FFF2-40B4-BE49-F238E27FC236}">
                <a16:creationId xmlns:a16="http://schemas.microsoft.com/office/drawing/2014/main" id="{C542D71A-11AD-E43B-FD0C-225B358D1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3858878"/>
            <a:ext cx="6019798" cy="2999121"/>
          </a:xfrm>
          <a:prstGeom prst="rect">
            <a:avLst/>
          </a:prstGeom>
        </p:spPr>
      </p:pic>
      <p:pic>
        <p:nvPicPr>
          <p:cNvPr id="11" name="Picture 10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8972137E-3D59-ED4F-1AC2-7409E6551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745833"/>
            <a:ext cx="6019797" cy="311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B876-4A84-6E43-3CBE-35EDE043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900"/>
                </a:solidFill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BFE47-402C-9A5D-B1E5-6F33589640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Rockbuster</a:t>
            </a:r>
            <a:r>
              <a:rPr lang="en-US" dirty="0">
                <a:hlinkClick r:id="rId2"/>
              </a:rPr>
              <a:t> Stealth Data Analysis Project | Tableau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5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36F4-3FAD-CECD-8BD6-049FBDCC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900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60C53-157E-FB0C-1BFD-7DD59429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Roboto-Regular"/>
              </a:rPr>
              <a:t>Rockbuster</a:t>
            </a:r>
            <a:r>
              <a:rPr lang="en-US" sz="1800" b="0" i="0" u="none" strike="noStrike" baseline="0" dirty="0">
                <a:latin typeface="Roboto-Regular"/>
              </a:rPr>
              <a:t> Stealth LLC is a movie rental company that used to have stores around the world. Facing stiff competition from streaming services such as Netflix and Amazon Prime, the </a:t>
            </a:r>
            <a:r>
              <a:rPr lang="en-US" sz="1800" b="0" i="0" u="none" strike="noStrike" baseline="0" dirty="0" err="1">
                <a:latin typeface="Roboto-Regular"/>
              </a:rPr>
              <a:t>Rockbuster</a:t>
            </a:r>
            <a:r>
              <a:rPr lang="en-US" sz="1800" b="0" i="0" u="none" strike="noStrike" baseline="0" dirty="0">
                <a:latin typeface="Roboto-Regular"/>
              </a:rPr>
              <a:t> Stealth management team is planning to use its existing movie licenses to launch an online video rental service in order to stay competitive.</a:t>
            </a:r>
            <a:endParaRPr lang="en-US" dirty="0"/>
          </a:p>
        </p:txBody>
      </p:sp>
      <p:pic>
        <p:nvPicPr>
          <p:cNvPr id="1026" name="Picture 2" descr="Amazon Prime Video Review | PCMag">
            <a:extLst>
              <a:ext uri="{FF2B5EF4-FFF2-40B4-BE49-F238E27FC236}">
                <a16:creationId xmlns:a16="http://schemas.microsoft.com/office/drawing/2014/main" id="{1AFF6CB3-2B97-6015-47FA-98BAAF7CE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1193"/>
            <a:ext cx="5052137" cy="283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bout Netflix - Newsroom">
            <a:extLst>
              <a:ext uri="{FF2B5EF4-FFF2-40B4-BE49-F238E27FC236}">
                <a16:creationId xmlns:a16="http://schemas.microsoft.com/office/drawing/2014/main" id="{4B8519E5-5C96-D349-F2B8-978B7E05A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47" y="3201193"/>
            <a:ext cx="5109215" cy="306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47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1F86-E2A1-929F-0836-AADF6B82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A900"/>
                </a:solidFill>
              </a:rPr>
              <a:t>Rockbuster</a:t>
            </a:r>
            <a:r>
              <a:rPr lang="en-US" dirty="0">
                <a:solidFill>
                  <a:srgbClr val="FFA900"/>
                </a:solidFill>
              </a:rPr>
              <a:t> 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3DB5-0D72-6B46-8D56-9FDA71717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number of films in database = 1000</a:t>
            </a:r>
          </a:p>
          <a:p>
            <a:r>
              <a:rPr lang="en-US" dirty="0"/>
              <a:t>Total revenue generated = $61,312</a:t>
            </a:r>
          </a:p>
          <a:p>
            <a:r>
              <a:rPr lang="en-US" dirty="0"/>
              <a:t>Number of genres = 20</a:t>
            </a:r>
          </a:p>
          <a:p>
            <a:r>
              <a:rPr lang="en-US" dirty="0"/>
              <a:t>Number of countries with customers = 109</a:t>
            </a:r>
          </a:p>
          <a:p>
            <a:r>
              <a:rPr lang="en-US" dirty="0"/>
              <a:t>Number of cities with customers = 600</a:t>
            </a:r>
          </a:p>
          <a:p>
            <a:r>
              <a:rPr lang="en-US" dirty="0"/>
              <a:t>Total number of customers = 599</a:t>
            </a:r>
          </a:p>
          <a:p>
            <a:r>
              <a:rPr lang="en-US" dirty="0"/>
              <a:t>Movies available in 6 different languages</a:t>
            </a:r>
          </a:p>
          <a:p>
            <a:r>
              <a:rPr lang="en-US" dirty="0"/>
              <a:t>Inventory count of rentals = 4,580</a:t>
            </a:r>
          </a:p>
        </p:txBody>
      </p:sp>
    </p:spTree>
    <p:extLst>
      <p:ext uri="{BB962C8B-B14F-4D97-AF65-F5344CB8AC3E}">
        <p14:creationId xmlns:p14="http://schemas.microsoft.com/office/powerpoint/2010/main" val="34020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6EBB05-C0C7-DF91-31BA-20F10F50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A900"/>
                </a:solidFill>
              </a:rPr>
              <a:t>Objective &amp; Key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C1FE7-FA58-1F70-69E6-A7E4F92B4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7800" cy="47596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ableau Book"/>
              </a:rPr>
              <a:t>Objective:</a:t>
            </a:r>
            <a:r>
              <a:rPr lang="en-US" sz="1800" dirty="0">
                <a:solidFill>
                  <a:srgbClr val="000000"/>
                </a:solidFill>
                <a:effectLst/>
                <a:latin typeface="Tableau Book"/>
              </a:rPr>
              <a:t> Provide business strategy that will help increase revenue for all stores.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effectLst/>
              <a:latin typeface="Tableau Book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ableau Book"/>
              </a:rPr>
              <a:t>Key Questions:						</a:t>
            </a:r>
            <a:br>
              <a:rPr lang="en-US" sz="1800" dirty="0">
                <a:solidFill>
                  <a:srgbClr val="666666"/>
                </a:solidFill>
                <a:effectLst/>
                <a:latin typeface="Tableau Book"/>
              </a:rPr>
            </a:br>
            <a:endParaRPr lang="en-US" sz="1800" dirty="0">
              <a:solidFill>
                <a:srgbClr val="666666"/>
              </a:solidFill>
              <a:effectLst/>
              <a:latin typeface="Tableau Book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ableau Book"/>
              </a:rPr>
              <a:t>Which movies contributed the most/least to revenue gain?</a:t>
            </a:r>
            <a:endParaRPr lang="en-US" dirty="0">
              <a:effectLst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666666"/>
                </a:solidFill>
                <a:effectLst/>
                <a:latin typeface="Tableau Book"/>
              </a:rPr>
            </a:br>
            <a:endParaRPr lang="en-US" sz="1800" dirty="0">
              <a:solidFill>
                <a:srgbClr val="666666"/>
              </a:solidFill>
              <a:effectLst/>
              <a:latin typeface="Tableau Book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ableau Book"/>
              </a:rPr>
              <a:t>What was the average rental duration for all videos?</a:t>
            </a:r>
            <a:endParaRPr lang="en-US" dirty="0">
              <a:effectLst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666666"/>
                </a:solidFill>
                <a:effectLst/>
                <a:latin typeface="Tableau Book"/>
              </a:rPr>
            </a:br>
            <a:endParaRPr lang="en-US" sz="1800" dirty="0">
              <a:solidFill>
                <a:srgbClr val="666666"/>
              </a:solidFill>
              <a:effectLst/>
              <a:latin typeface="Tableau Book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ableau Book"/>
              </a:rPr>
              <a:t>Which countries are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ableau Book"/>
              </a:rPr>
              <a:t>Rockbuster</a:t>
            </a:r>
            <a:r>
              <a:rPr lang="en-US" sz="1800" dirty="0">
                <a:solidFill>
                  <a:srgbClr val="000000"/>
                </a:solidFill>
                <a:effectLst/>
                <a:latin typeface="Tableau Book"/>
              </a:rPr>
              <a:t> customers based in?</a:t>
            </a:r>
            <a:endParaRPr lang="en-US" dirty="0">
              <a:effectLst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666666"/>
                </a:solidFill>
                <a:effectLst/>
                <a:latin typeface="Tableau Book"/>
              </a:rPr>
            </a:br>
            <a:endParaRPr lang="en-US" sz="1800" dirty="0">
              <a:solidFill>
                <a:srgbClr val="666666"/>
              </a:solidFill>
              <a:effectLst/>
              <a:latin typeface="Tableau Book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ableau Book"/>
              </a:rPr>
              <a:t>Where are customers with a high lifetime value based?</a:t>
            </a:r>
            <a:endParaRPr lang="en-US" dirty="0">
              <a:effectLst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666666"/>
                </a:solidFill>
                <a:effectLst/>
                <a:latin typeface="Tableau Book"/>
              </a:rPr>
            </a:br>
            <a:endParaRPr lang="en-US" sz="1800" dirty="0">
              <a:solidFill>
                <a:srgbClr val="666666"/>
              </a:solidFill>
              <a:effectLst/>
              <a:latin typeface="Tableau Book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ableau Book"/>
              </a:rPr>
              <a:t>Do sales figures vary between geographic regions?	</a:t>
            </a:r>
            <a:endParaRPr lang="en-US" sz="1800" dirty="0"/>
          </a:p>
        </p:txBody>
      </p:sp>
      <p:pic>
        <p:nvPicPr>
          <p:cNvPr id="9" name="Picture 8" descr="Business people video conferencing">
            <a:extLst>
              <a:ext uri="{FF2B5EF4-FFF2-40B4-BE49-F238E27FC236}">
                <a16:creationId xmlns:a16="http://schemas.microsoft.com/office/drawing/2014/main" id="{BAE6F524-FC48-E032-44C8-B5766F377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326" y="1756611"/>
            <a:ext cx="5576744" cy="509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0452C8A-8488-C46C-73AE-F17F2B39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75397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A900"/>
                </a:solidFill>
              </a:rPr>
              <a:t>Do sales figures vary between geographic regions?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4670D7-AFCA-B101-F9E3-8D4B6DE27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7409"/>
            <a:ext cx="4379495" cy="2335880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ableau Book"/>
              </a:rPr>
              <a:t>Based on the map we can identify that majority of sales are coming from the eastern hemisphere.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ableau Book"/>
              </a:rPr>
              <a:t>India &amp; China generate two to three times more revenue than all U.S. stores.</a:t>
            </a:r>
          </a:p>
          <a:p>
            <a:r>
              <a:rPr lang="en-US" sz="1800" dirty="0">
                <a:solidFill>
                  <a:srgbClr val="000000"/>
                </a:solidFill>
                <a:latin typeface="Tableau Book"/>
              </a:rPr>
              <a:t>Two of the top ten cities in revenue reside in the United States with Aurora and Cape Coral</a:t>
            </a:r>
            <a:endParaRPr lang="en-US" dirty="0"/>
          </a:p>
        </p:txBody>
      </p:sp>
      <p:pic>
        <p:nvPicPr>
          <p:cNvPr id="8" name="Picture 7" descr="A map of the world&#10;&#10;Description automatically generated">
            <a:extLst>
              <a:ext uri="{FF2B5EF4-FFF2-40B4-BE49-F238E27FC236}">
                <a16:creationId xmlns:a16="http://schemas.microsoft.com/office/drawing/2014/main" id="{05AD07BD-BDC5-1DAC-747E-647C8A0F4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421"/>
            <a:ext cx="6096000" cy="2887579"/>
          </a:xfrm>
          <a:prstGeom prst="rect">
            <a:avLst/>
          </a:prstGeom>
        </p:spPr>
      </p:pic>
      <p:pic>
        <p:nvPicPr>
          <p:cNvPr id="14" name="Picture 13" descr="A graph of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350C7EAF-E363-C22F-9A81-E16097396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1107409"/>
            <a:ext cx="6096001" cy="2887579"/>
          </a:xfrm>
          <a:prstGeom prst="rect">
            <a:avLst/>
          </a:prstGeom>
        </p:spPr>
      </p:pic>
      <p:pic>
        <p:nvPicPr>
          <p:cNvPr id="16" name="Picture 15" descr="A graph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CC568469-99C2-8CFE-069B-EEF8D8ACA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3994988"/>
            <a:ext cx="6096002" cy="286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E0AA-16B2-A482-798E-6F193141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" y="0"/>
            <a:ext cx="12167937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A900"/>
                </a:solidFill>
              </a:rPr>
              <a:t>Which Countries are </a:t>
            </a:r>
            <a:r>
              <a:rPr lang="en-US" sz="4000" dirty="0" err="1">
                <a:solidFill>
                  <a:srgbClr val="FFA900"/>
                </a:solidFill>
              </a:rPr>
              <a:t>Rockbuster</a:t>
            </a:r>
            <a:r>
              <a:rPr lang="en-US" sz="4000" dirty="0">
                <a:solidFill>
                  <a:srgbClr val="FFA900"/>
                </a:solidFill>
              </a:rPr>
              <a:t> Customers Based In?</a:t>
            </a:r>
          </a:p>
        </p:txBody>
      </p:sp>
      <p:pic>
        <p:nvPicPr>
          <p:cNvPr id="6" name="Content Placeholder 5" descr="A graph of blue rectangles&#10;&#10;Description automatically generated">
            <a:extLst>
              <a:ext uri="{FF2B5EF4-FFF2-40B4-BE49-F238E27FC236}">
                <a16:creationId xmlns:a16="http://schemas.microsoft.com/office/drawing/2014/main" id="{5C127922-CFEE-1D58-3867-23EEAD773D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663" y="4010525"/>
            <a:ext cx="6962274" cy="2847473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2A99D19-4554-D66E-7AAC-F96DD244D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31" y="1428203"/>
            <a:ext cx="5181600" cy="2582315"/>
          </a:xfrm>
        </p:spPr>
        <p:txBody>
          <a:bodyPr>
            <a:normAutofit/>
          </a:bodyPr>
          <a:lstStyle/>
          <a:p>
            <a:r>
              <a:rPr lang="en-US" sz="1700" dirty="0"/>
              <a:t>The three highest customers in revenue reside in Asia with Kyle, Arlene, and Marlene respectfully</a:t>
            </a:r>
          </a:p>
          <a:p>
            <a:r>
              <a:rPr lang="en-US" sz="1700" dirty="0"/>
              <a:t>Three of the top 5 countries in number of customers reside in Asia</a:t>
            </a:r>
          </a:p>
          <a:p>
            <a:r>
              <a:rPr lang="en-US" sz="1700" dirty="0"/>
              <a:t>India nearly has twice as many customers as the U.S.</a:t>
            </a:r>
          </a:p>
        </p:txBody>
      </p:sp>
      <p:pic>
        <p:nvPicPr>
          <p:cNvPr id="13" name="Picture 12" descr="A graph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B55E64ED-3883-B197-50AD-018CF9680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31" y="1428203"/>
            <a:ext cx="6962274" cy="2582316"/>
          </a:xfrm>
          <a:prstGeom prst="rect">
            <a:avLst/>
          </a:prstGeom>
        </p:spPr>
      </p:pic>
      <p:pic>
        <p:nvPicPr>
          <p:cNvPr id="15" name="Picture 14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9F0B5727-A768-AD4D-5FE9-6F29B31F0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" y="4010518"/>
            <a:ext cx="5128004" cy="284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7B98-35B2-41A3-FBE5-7BE858A6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A900"/>
                </a:solidFill>
              </a:rPr>
              <a:t>Where are customers with a high lifetime value based?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C4DEAC-D45D-5C34-BCE7-0571208A0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2061412"/>
            <a:ext cx="5181600" cy="4796588"/>
          </a:xfrm>
        </p:spPr>
        <p:txBody>
          <a:bodyPr>
            <a:normAutofit/>
          </a:bodyPr>
          <a:lstStyle/>
          <a:p>
            <a:r>
              <a:rPr lang="en-US" sz="1700" dirty="0"/>
              <a:t>Five of the active customers by customers with a high lifetime value are based in Asia with India, China, Japan, Philippines, and Indonesia. </a:t>
            </a:r>
          </a:p>
          <a:p>
            <a:r>
              <a:rPr lang="en-US" sz="1700" dirty="0"/>
              <a:t>Two of the active customers reside in South America with Mexico and Brazil.</a:t>
            </a:r>
          </a:p>
          <a:p>
            <a:r>
              <a:rPr lang="en-US" sz="1700" dirty="0"/>
              <a:t>India nearly doubles the U.S. in active customers</a:t>
            </a:r>
          </a:p>
        </p:txBody>
      </p:sp>
      <p:pic>
        <p:nvPicPr>
          <p:cNvPr id="12" name="Content Placeholder 11" descr="A graph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7A084ED2-E5C7-E38E-FCC1-7E85881FF0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463" y="1690688"/>
            <a:ext cx="6300537" cy="5167312"/>
          </a:xfr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0033-8B7C-FBD1-BF34-D17EACF2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A900"/>
                </a:solidFill>
              </a:rPr>
              <a:t>What was the average rental duration for all videos?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7194418-DED6-3B98-79A5-0181127C8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325564"/>
            <a:ext cx="6019800" cy="5532436"/>
          </a:xfrm>
        </p:spPr>
        <p:txBody>
          <a:bodyPr>
            <a:normAutofit fontScale="32500" lnSpcReduction="20000"/>
          </a:bodyPr>
          <a:lstStyle/>
          <a:p>
            <a:r>
              <a:rPr lang="en-US" sz="5000" dirty="0"/>
              <a:t>Rental Rate:</a:t>
            </a:r>
          </a:p>
          <a:p>
            <a:endParaRPr lang="en-US" sz="5000" dirty="0"/>
          </a:p>
          <a:p>
            <a:r>
              <a:rPr lang="en-US" sz="5000" dirty="0"/>
              <a:t>MIN: $0.99</a:t>
            </a:r>
          </a:p>
          <a:p>
            <a:r>
              <a:rPr lang="en-US" sz="5000" dirty="0"/>
              <a:t>MAX: $4.99</a:t>
            </a:r>
          </a:p>
          <a:p>
            <a:r>
              <a:rPr lang="en-US" sz="5000" dirty="0"/>
              <a:t>AVG: $2.98</a:t>
            </a:r>
          </a:p>
          <a:p>
            <a:endParaRPr lang="en-US" sz="5000" dirty="0"/>
          </a:p>
          <a:p>
            <a:r>
              <a:rPr lang="en-US" sz="5000" dirty="0"/>
              <a:t>Rental Duration: </a:t>
            </a:r>
          </a:p>
          <a:p>
            <a:endParaRPr lang="en-US" sz="5000" dirty="0"/>
          </a:p>
          <a:p>
            <a:r>
              <a:rPr lang="en-US" sz="5000" dirty="0">
                <a:highlight>
                  <a:srgbClr val="FFFF00"/>
                </a:highlight>
              </a:rPr>
              <a:t>AVG: 4.99 days</a:t>
            </a:r>
          </a:p>
          <a:p>
            <a:r>
              <a:rPr lang="en-US" sz="5000" dirty="0"/>
              <a:t>MIN: 3 days</a:t>
            </a:r>
          </a:p>
          <a:p>
            <a:r>
              <a:rPr lang="en-US" sz="5000" dirty="0"/>
              <a:t>MAX: 7 days</a:t>
            </a:r>
          </a:p>
          <a:p>
            <a:endParaRPr lang="en-US" sz="5000" dirty="0"/>
          </a:p>
          <a:p>
            <a:r>
              <a:rPr lang="en-US" sz="5000" dirty="0"/>
              <a:t>Replacement Cost:</a:t>
            </a:r>
          </a:p>
          <a:p>
            <a:endParaRPr lang="en-US" sz="5000" dirty="0"/>
          </a:p>
          <a:p>
            <a:r>
              <a:rPr lang="en-US" sz="5000" dirty="0"/>
              <a:t>AVG: $19.98</a:t>
            </a:r>
          </a:p>
          <a:p>
            <a:r>
              <a:rPr lang="en-US" sz="5000" dirty="0"/>
              <a:t>MIN: $9.99</a:t>
            </a:r>
          </a:p>
          <a:p>
            <a:r>
              <a:rPr lang="en-US" sz="5000" dirty="0"/>
              <a:t>MAX: $29.99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20E664C-FD8E-179D-E21F-704EB2FD3D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 average customers are renting videos for 4.99 days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5D9C87-DE20-4C0D-59BB-BD4A505628CB}"/>
              </a:ext>
            </a:extLst>
          </p:cNvPr>
          <p:cNvCxnSpPr>
            <a:cxnSpLocks/>
          </p:cNvCxnSpPr>
          <p:nvPr/>
        </p:nvCxnSpPr>
        <p:spPr>
          <a:xfrm flipH="1">
            <a:off x="1660358" y="2165684"/>
            <a:ext cx="4511842" cy="163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DD17-40A6-19DC-6FC0-A54D49BA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A900"/>
                </a:solidFill>
              </a:rPr>
              <a:t>Which movies contributed the most/least to revenue 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504E2-3374-6E5A-9750-7070EC591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1700" dirty="0"/>
              <a:t>Zorro Ark is the leading film at $5,592.2</a:t>
            </a:r>
          </a:p>
          <a:p>
            <a:r>
              <a:rPr lang="en-US" sz="1700" dirty="0" err="1"/>
              <a:t>Rockbuster’s</a:t>
            </a:r>
            <a:r>
              <a:rPr lang="en-US" sz="1700" dirty="0"/>
              <a:t> Zorro Ark should be the film all stores globally</a:t>
            </a:r>
          </a:p>
          <a:p>
            <a:r>
              <a:rPr lang="en-US" sz="1700" dirty="0"/>
              <a:t>The top films make roughly $5,000 in revenue.</a:t>
            </a:r>
          </a:p>
        </p:txBody>
      </p:sp>
      <p:pic>
        <p:nvPicPr>
          <p:cNvPr id="6" name="Content Placeholder 5" descr="A graph of a graph showing a number of blue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CE08B899-2FB3-7E94-5570-BB8CADE191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6019800" cy="4351338"/>
          </a:xfr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572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Roboto-Regular</vt:lpstr>
      <vt:lpstr>Tableau Book</vt:lpstr>
      <vt:lpstr>Office Theme</vt:lpstr>
      <vt:lpstr>Rockbuster Stealth Data Analysis Project</vt:lpstr>
      <vt:lpstr>Motivation</vt:lpstr>
      <vt:lpstr>Rockbuster Data Overview</vt:lpstr>
      <vt:lpstr>Objective &amp; Key Questions</vt:lpstr>
      <vt:lpstr>Do sales figures vary between geographic regions?</vt:lpstr>
      <vt:lpstr>Which Countries are Rockbuster Customers Based In?</vt:lpstr>
      <vt:lpstr>Where are customers with a high lifetime value based?</vt:lpstr>
      <vt:lpstr>What was the average rental duration for all videos?</vt:lpstr>
      <vt:lpstr>Which movies contributed the most/least to revenue gain?</vt:lpstr>
      <vt:lpstr>Conclusion &amp; Recommendations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Data Analysis Project</dc:title>
  <dc:creator>Gavin Ellis</dc:creator>
  <cp:lastModifiedBy>Gavin Ellis</cp:lastModifiedBy>
  <cp:revision>17</cp:revision>
  <dcterms:created xsi:type="dcterms:W3CDTF">2024-05-30T18:31:54Z</dcterms:created>
  <dcterms:modified xsi:type="dcterms:W3CDTF">2024-06-05T13:40:08Z</dcterms:modified>
</cp:coreProperties>
</file>