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
  </p:notesMasterIdLst>
  <p:sldIdLst>
    <p:sldId id="256" r:id="rId2"/>
  </p:sldIdLst>
  <p:sldSz cx="9144000" cy="5143500" type="screen16x9"/>
  <p:notesSz cx="6858000" cy="9144000"/>
  <p:embeddedFontLst>
    <p:embeddedFont>
      <p:font typeface="Tahoma" panose="020B0604030504040204" pitchFamily="34" charset="0"/>
      <p:regular r:id="rId4"/>
      <p:bold r:id="rId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9" roundtripDataSignature="AMtx7mixf1PmyJqLfNHyg6wF8RQbao8n4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98" d="100"/>
          <a:sy n="198" d="100"/>
        </p:scale>
        <p:origin x="714" y="14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tableStyles" Target="tableStyles.xml"/><Relationship Id="rId3"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viewProps" Target="viewProps.xml"/><Relationship Id="rId5" Type="http://schemas.openxmlformats.org/officeDocument/2006/relationships/font" Target="fonts/font2.fntdata"/><Relationship Id="rId10" Type="http://schemas.openxmlformats.org/officeDocument/2006/relationships/presProps" Target="presProps.xml"/><Relationship Id="rId4" Type="http://schemas.openxmlformats.org/officeDocument/2006/relationships/font" Target="fonts/font1.fntdata"/><Relationship Id="rId9"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1:notes"/>
          <p:cNvSpPr txBox="1">
            <a:spLocks noGrp="1"/>
          </p:cNvSpPr>
          <p:nvPr>
            <p:ph type="body" idx="1"/>
          </p:nvPr>
        </p:nvSpPr>
        <p:spPr>
          <a:xfrm>
            <a:off x="685800" y="4572000"/>
            <a:ext cx="5486400" cy="3886200"/>
          </a:xfrm>
          <a:prstGeom prst="rect">
            <a:avLst/>
          </a:prstGeom>
          <a:noFill/>
          <a:ln>
            <a:noFill/>
          </a:ln>
        </p:spPr>
        <p:txBody>
          <a:bodyPr spcFirstLastPara="1" wrap="square" lIns="91325" tIns="45650" rIns="91325" bIns="45650" anchor="t" anchorCtr="0">
            <a:noAutofit/>
          </a:bodyPr>
          <a:lstStyle/>
          <a:p>
            <a:pPr marL="165100" lvl="0" indent="-88900" algn="l" rtl="0">
              <a:lnSpc>
                <a:spcPct val="100000"/>
              </a:lnSpc>
              <a:spcBef>
                <a:spcPts val="200"/>
              </a:spcBef>
              <a:spcAft>
                <a:spcPts val="0"/>
              </a:spcAft>
              <a:buClr>
                <a:schemeClr val="dk1"/>
              </a:buClr>
              <a:buSzPts val="1200"/>
              <a:buFont typeface="Arial"/>
              <a:buNone/>
            </a:pPr>
            <a:endParaRPr>
              <a:latin typeface="Tahoma"/>
              <a:ea typeface="Tahoma"/>
              <a:cs typeface="Tahoma"/>
              <a:sym typeface="Tahoma"/>
            </a:endParaRPr>
          </a:p>
          <a:p>
            <a:pPr marL="165100" lvl="0" indent="-88900" algn="l" rtl="0">
              <a:lnSpc>
                <a:spcPct val="100000"/>
              </a:lnSpc>
              <a:spcBef>
                <a:spcPts val="200"/>
              </a:spcBef>
              <a:spcAft>
                <a:spcPts val="0"/>
              </a:spcAft>
              <a:buClr>
                <a:schemeClr val="dk1"/>
              </a:buClr>
              <a:buSzPts val="1200"/>
              <a:buFont typeface="Arial"/>
              <a:buNone/>
            </a:pPr>
            <a:endParaRPr>
              <a:latin typeface="Tahoma"/>
              <a:ea typeface="Tahoma"/>
              <a:cs typeface="Tahoma"/>
              <a:sym typeface="Tahoma"/>
            </a:endParaRPr>
          </a:p>
          <a:p>
            <a:pPr marL="0" lvl="0" indent="0" algn="l" rtl="0">
              <a:lnSpc>
                <a:spcPct val="100000"/>
              </a:lnSpc>
              <a:spcBef>
                <a:spcPts val="0"/>
              </a:spcBef>
              <a:spcAft>
                <a:spcPts val="0"/>
              </a:spcAft>
              <a:buSzPts val="1400"/>
              <a:buNone/>
            </a:pPr>
            <a:endParaRPr/>
          </a:p>
        </p:txBody>
      </p:sp>
      <p:sp>
        <p:nvSpPr>
          <p:cNvPr id="58" name="Google Shape;58;p1:notes"/>
          <p:cNvSpPr>
            <a:spLocks noGrp="1" noRot="1" noChangeAspect="1"/>
          </p:cNvSpPr>
          <p:nvPr>
            <p:ph type="sldImg" idx="2"/>
          </p:nvPr>
        </p:nvSpPr>
        <p:spPr>
          <a:xfrm>
            <a:off x="381000" y="881063"/>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
        <p:cNvGrpSpPr/>
        <p:nvPr/>
      </p:nvGrpSpPr>
      <p:grpSpPr>
        <a:xfrm>
          <a:off x="0" y="0"/>
          <a:ext cx="0" cy="0"/>
          <a:chOff x="0" y="0"/>
          <a:chExt cx="0" cy="0"/>
        </a:xfrm>
      </p:grpSpPr>
      <p:sp>
        <p:nvSpPr>
          <p:cNvPr id="10" name="Google Shape;10;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12"/>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5" name="Google Shape;45;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13"/>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8" name="Google Shape;48;p13"/>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9" name="Google Shape;49;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_and_Content">
  <p:cSld name="Title_and_Content">
    <p:spTree>
      <p:nvGrpSpPr>
        <p:cNvPr id="1" name="Shape 50"/>
        <p:cNvGrpSpPr/>
        <p:nvPr/>
      </p:nvGrpSpPr>
      <p:grpSpPr>
        <a:xfrm>
          <a:off x="0" y="0"/>
          <a:ext cx="0" cy="0"/>
          <a:chOff x="0" y="0"/>
          <a:chExt cx="0" cy="0"/>
        </a:xfrm>
      </p:grpSpPr>
      <p:sp>
        <p:nvSpPr>
          <p:cNvPr id="51" name="Google Shape;51;p14"/>
          <p:cNvSpPr txBox="1">
            <a:spLocks noGrp="1"/>
          </p:cNvSpPr>
          <p:nvPr>
            <p:ph type="ftr" idx="11"/>
          </p:nvPr>
        </p:nvSpPr>
        <p:spPr>
          <a:xfrm>
            <a:off x="1333500" y="4912520"/>
            <a:ext cx="6477000" cy="2238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2" name="Google Shape;52;p14"/>
          <p:cNvSpPr txBox="1">
            <a:spLocks noGrp="1"/>
          </p:cNvSpPr>
          <p:nvPr>
            <p:ph type="sldNum" idx="12"/>
          </p:nvPr>
        </p:nvSpPr>
        <p:spPr>
          <a:xfrm>
            <a:off x="8102430" y="4914900"/>
            <a:ext cx="762000" cy="219300"/>
          </a:xfrm>
          <a:prstGeom prst="rect">
            <a:avLst/>
          </a:prstGeom>
          <a:noFill/>
          <a:ln>
            <a:noFill/>
          </a:ln>
        </p:spPr>
        <p:txBody>
          <a:bodyPr spcFirstLastPara="1" wrap="square" lIns="91425" tIns="45700" rIns="91425" bIns="45700"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53" name="Google Shape;53;p14"/>
          <p:cNvSpPr txBox="1">
            <a:spLocks noGrp="1"/>
          </p:cNvSpPr>
          <p:nvPr>
            <p:ph type="body" idx="1"/>
          </p:nvPr>
        </p:nvSpPr>
        <p:spPr>
          <a:xfrm>
            <a:off x="419100" y="857250"/>
            <a:ext cx="8305800" cy="4000500"/>
          </a:xfrm>
          <a:prstGeom prst="rect">
            <a:avLst/>
          </a:prstGeom>
          <a:noFill/>
          <a:ln>
            <a:noFill/>
          </a:ln>
        </p:spPr>
        <p:txBody>
          <a:bodyPr spcFirstLastPara="1" wrap="square" lIns="91425" tIns="45700" rIns="91425" bIns="45700" anchor="t" anchorCtr="0">
            <a:normAutofit/>
          </a:bodyPr>
          <a:lstStyle>
            <a:lvl1pPr marL="457200" lvl="0" indent="-342900" algn="l">
              <a:lnSpc>
                <a:spcPct val="115000"/>
              </a:lnSpc>
              <a:spcBef>
                <a:spcPts val="360"/>
              </a:spcBef>
              <a:spcAft>
                <a:spcPts val="0"/>
              </a:spcAft>
              <a:buClr>
                <a:schemeClr val="dk1"/>
              </a:buClr>
              <a:buSzPts val="1800"/>
              <a:buFont typeface="Arial"/>
              <a:buChar char="•"/>
              <a:defRPr sz="1800">
                <a:latin typeface="Tahoma"/>
                <a:ea typeface="Tahoma"/>
                <a:cs typeface="Tahoma"/>
                <a:sym typeface="Tahoma"/>
              </a:defRPr>
            </a:lvl1pPr>
            <a:lvl2pPr marL="914400" lvl="1" indent="-330200" algn="l">
              <a:lnSpc>
                <a:spcPct val="115000"/>
              </a:lnSpc>
              <a:spcBef>
                <a:spcPts val="1200"/>
              </a:spcBef>
              <a:spcAft>
                <a:spcPts val="0"/>
              </a:spcAft>
              <a:buClr>
                <a:schemeClr val="dk1"/>
              </a:buClr>
              <a:buSzPts val="1600"/>
              <a:buFont typeface="Arial"/>
              <a:buChar char="•"/>
              <a:defRPr sz="1600"/>
            </a:lvl2pPr>
            <a:lvl3pPr marL="1371600" lvl="2" indent="-317500" algn="l">
              <a:lnSpc>
                <a:spcPct val="115000"/>
              </a:lnSpc>
              <a:spcBef>
                <a:spcPts val="1200"/>
              </a:spcBef>
              <a:spcAft>
                <a:spcPts val="0"/>
              </a:spcAft>
              <a:buClr>
                <a:schemeClr val="dk1"/>
              </a:buClr>
              <a:buSzPts val="1400"/>
              <a:buFont typeface="Arial"/>
              <a:buChar char="•"/>
              <a:defRPr sz="1400"/>
            </a:lvl3pPr>
            <a:lvl4pPr marL="1828800" lvl="3" indent="-311150" algn="l">
              <a:lnSpc>
                <a:spcPct val="115000"/>
              </a:lnSpc>
              <a:spcBef>
                <a:spcPts val="1200"/>
              </a:spcBef>
              <a:spcAft>
                <a:spcPts val="0"/>
              </a:spcAft>
              <a:buClr>
                <a:schemeClr val="dk1"/>
              </a:buClr>
              <a:buSzPts val="1300"/>
              <a:buFont typeface="Arial"/>
              <a:buChar char="•"/>
              <a:defRPr sz="1300"/>
            </a:lvl4pPr>
            <a:lvl5pPr marL="2286000" lvl="4" indent="-311150" algn="l">
              <a:lnSpc>
                <a:spcPct val="115000"/>
              </a:lnSpc>
              <a:spcBef>
                <a:spcPts val="1200"/>
              </a:spcBef>
              <a:spcAft>
                <a:spcPts val="0"/>
              </a:spcAft>
              <a:buClr>
                <a:schemeClr val="dk1"/>
              </a:buClr>
              <a:buSzPts val="1300"/>
              <a:buFont typeface="Arial"/>
              <a:buChar char="•"/>
              <a:defRPr sz="1300"/>
            </a:lvl5pPr>
            <a:lvl6pPr marL="2743200" lvl="5" indent="-342900" algn="l">
              <a:lnSpc>
                <a:spcPct val="115000"/>
              </a:lnSpc>
              <a:spcBef>
                <a:spcPts val="1200"/>
              </a:spcBef>
              <a:spcAft>
                <a:spcPts val="0"/>
              </a:spcAft>
              <a:buClr>
                <a:schemeClr val="dk1"/>
              </a:buClr>
              <a:buSzPts val="1800"/>
              <a:buChar char="■"/>
              <a:defRPr/>
            </a:lvl6pPr>
            <a:lvl7pPr marL="3200400" lvl="6" indent="-342900" algn="l">
              <a:lnSpc>
                <a:spcPct val="115000"/>
              </a:lnSpc>
              <a:spcBef>
                <a:spcPts val="1200"/>
              </a:spcBef>
              <a:spcAft>
                <a:spcPts val="0"/>
              </a:spcAft>
              <a:buClr>
                <a:schemeClr val="dk1"/>
              </a:buClr>
              <a:buSzPts val="1800"/>
              <a:buChar char="●"/>
              <a:defRPr/>
            </a:lvl7pPr>
            <a:lvl8pPr marL="3657600" lvl="7" indent="-342900" algn="l">
              <a:lnSpc>
                <a:spcPct val="115000"/>
              </a:lnSpc>
              <a:spcBef>
                <a:spcPts val="1200"/>
              </a:spcBef>
              <a:spcAft>
                <a:spcPts val="0"/>
              </a:spcAft>
              <a:buClr>
                <a:schemeClr val="dk1"/>
              </a:buClr>
              <a:buSzPts val="1800"/>
              <a:buChar char="○"/>
              <a:defRPr/>
            </a:lvl8pPr>
            <a:lvl9pPr marL="4114800" lvl="8" indent="-342900" algn="l">
              <a:lnSpc>
                <a:spcPct val="115000"/>
              </a:lnSpc>
              <a:spcBef>
                <a:spcPts val="1200"/>
              </a:spcBef>
              <a:spcAft>
                <a:spcPts val="1200"/>
              </a:spcAft>
              <a:buClr>
                <a:schemeClr val="dk1"/>
              </a:buClr>
              <a:buSzPts val="1800"/>
              <a:buChar char="■"/>
              <a:defRPr/>
            </a:lvl9pPr>
          </a:lstStyle>
          <a:p>
            <a:endParaRPr/>
          </a:p>
        </p:txBody>
      </p:sp>
      <p:sp>
        <p:nvSpPr>
          <p:cNvPr id="54" name="Google Shape;54;p14"/>
          <p:cNvSpPr txBox="1">
            <a:spLocks noGrp="1"/>
          </p:cNvSpPr>
          <p:nvPr>
            <p:ph type="ctrTitle"/>
          </p:nvPr>
        </p:nvSpPr>
        <p:spPr>
          <a:xfrm>
            <a:off x="1622425" y="113564"/>
            <a:ext cx="7140600" cy="4596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dk1"/>
              </a:buClr>
              <a:buSzPts val="2400"/>
              <a:buFont typeface="Tahoma"/>
              <a:buNone/>
              <a:defRPr sz="2400" b="0">
                <a:latin typeface="Tahoma"/>
                <a:ea typeface="Tahoma"/>
                <a:cs typeface="Tahoma"/>
                <a:sym typeface="Tahoma"/>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cxnSp>
        <p:nvCxnSpPr>
          <p:cNvPr id="55" name="Google Shape;55;p14"/>
          <p:cNvCxnSpPr/>
          <p:nvPr/>
        </p:nvCxnSpPr>
        <p:spPr>
          <a:xfrm>
            <a:off x="381000" y="630076"/>
            <a:ext cx="8382000" cy="1200"/>
          </a:xfrm>
          <a:prstGeom prst="straightConnector1">
            <a:avLst/>
          </a:prstGeom>
          <a:noFill/>
          <a:ln w="22225" cap="flat" cmpd="sng">
            <a:solidFill>
              <a:srgbClr val="0F5E90"/>
            </a:solidFill>
            <a:prstDash val="solid"/>
            <a:round/>
            <a:headEnd type="none" w="sm" len="sm"/>
            <a:tailEnd type="none" w="sm" len="sm"/>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4"/>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3" name="Google Shape;13;p4"/>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4" name="Google Shape;14;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5"/>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7" name="Google Shape;17;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0" name="Google Shape;20;p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21" name="Google Shape;21;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4" name="Google Shape;24;p7"/>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5" name="Google Shape;25;p7"/>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6" name="Google Shape;26;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9" name="Google Shape;29;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9"/>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2" name="Google Shape;32;p9"/>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3" name="Google Shape;33;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4"/>
        <p:cNvGrpSpPr/>
        <p:nvPr/>
      </p:nvGrpSpPr>
      <p:grpSpPr>
        <a:xfrm>
          <a:off x="0" y="0"/>
          <a:ext cx="0" cy="0"/>
          <a:chOff x="0" y="0"/>
          <a:chExt cx="0" cy="0"/>
        </a:xfrm>
      </p:grpSpPr>
      <p:sp>
        <p:nvSpPr>
          <p:cNvPr id="35" name="Google Shape;35;p10"/>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6" name="Google Shape;36;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7"/>
        <p:cNvGrpSpPr/>
        <p:nvPr/>
      </p:nvGrpSpPr>
      <p:grpSpPr>
        <a:xfrm>
          <a:off x="0" y="0"/>
          <a:ext cx="0" cy="0"/>
          <a:chOff x="0" y="0"/>
          <a:chExt cx="0" cy="0"/>
        </a:xfrm>
      </p:grpSpPr>
      <p:sp>
        <p:nvSpPr>
          <p:cNvPr id="38" name="Google Shape;38;p11"/>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11"/>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40" name="Google Shape;40;p11"/>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1" name="Google Shape;41;p11"/>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2" name="Google Shape;42;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sam-single/realwaste"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
          <p:cNvSpPr txBox="1">
            <a:spLocks noGrp="1"/>
          </p:cNvSpPr>
          <p:nvPr>
            <p:ph type="ctrTitle" idx="4294967295"/>
          </p:nvPr>
        </p:nvSpPr>
        <p:spPr>
          <a:xfrm>
            <a:off x="216713" y="134494"/>
            <a:ext cx="8731500" cy="459600"/>
          </a:xfrm>
          <a:prstGeom prst="rect">
            <a:avLst/>
          </a:prstGeom>
          <a:noFill/>
          <a:ln>
            <a:noFill/>
          </a:ln>
        </p:spPr>
        <p:txBody>
          <a:bodyPr spcFirstLastPara="1" wrap="square" lIns="68575" tIns="34275" rIns="68575" bIns="34275" anchor="ctr" anchorCtr="0">
            <a:normAutofit fontScale="90000"/>
          </a:bodyPr>
          <a:lstStyle/>
          <a:p>
            <a:pPr marL="0" marR="0" lvl="0" indent="0" algn="ctr" rtl="0">
              <a:lnSpc>
                <a:spcPct val="100000"/>
              </a:lnSpc>
              <a:spcBef>
                <a:spcPts val="0"/>
              </a:spcBef>
              <a:spcAft>
                <a:spcPts val="0"/>
              </a:spcAft>
              <a:buClr>
                <a:schemeClr val="dk1"/>
              </a:buClr>
              <a:buSzPts val="1800"/>
              <a:buFont typeface="Tahoma"/>
              <a:buNone/>
            </a:pPr>
            <a:r>
              <a:rPr lang="en" dirty="0">
                <a:solidFill>
                  <a:schemeClr val="tx1"/>
                </a:solidFill>
              </a:rPr>
              <a:t>Title: </a:t>
            </a:r>
            <a:r>
              <a:rPr lang="en-US" altLang="zh-CN" dirty="0">
                <a:solidFill>
                  <a:schemeClr val="tx1"/>
                </a:solidFill>
              </a:rPr>
              <a:t>Waste classification using CNN</a:t>
            </a:r>
            <a:r>
              <a:rPr lang="en" dirty="0">
                <a:solidFill>
                  <a:schemeClr val="tx1"/>
                </a:solidFill>
              </a:rPr>
              <a:t> </a:t>
            </a:r>
            <a:endParaRPr dirty="0">
              <a:solidFill>
                <a:schemeClr val="tx1"/>
              </a:solidFill>
            </a:endParaRPr>
          </a:p>
        </p:txBody>
      </p:sp>
      <p:sp>
        <p:nvSpPr>
          <p:cNvPr id="61" name="Google Shape;61;p1"/>
          <p:cNvSpPr txBox="1"/>
          <p:nvPr/>
        </p:nvSpPr>
        <p:spPr>
          <a:xfrm>
            <a:off x="8102430" y="4914900"/>
            <a:ext cx="762000" cy="219300"/>
          </a:xfrm>
          <a:prstGeom prst="rect">
            <a:avLst/>
          </a:prstGeom>
          <a:noFill/>
          <a:ln>
            <a:noFill/>
          </a:ln>
        </p:spPr>
        <p:txBody>
          <a:bodyPr spcFirstLastPara="1" wrap="square" lIns="68575" tIns="34275" rIns="68575" bIns="34275" anchor="ctr" anchorCtr="0">
            <a:noAutofit/>
          </a:bodyPr>
          <a:lstStyle/>
          <a:p>
            <a:pPr marL="0" marR="0" lvl="0" indent="0" algn="r" rtl="0">
              <a:lnSpc>
                <a:spcPct val="100000"/>
              </a:lnSpc>
              <a:spcBef>
                <a:spcPts val="0"/>
              </a:spcBef>
              <a:spcAft>
                <a:spcPts val="0"/>
              </a:spcAft>
              <a:buClr>
                <a:srgbClr val="000000"/>
              </a:buClr>
              <a:buSzPts val="900"/>
              <a:buFont typeface="Arial"/>
              <a:buNone/>
            </a:pPr>
            <a:fld id="{00000000-1234-1234-1234-123412341234}" type="slidenum">
              <a:rPr lang="en" sz="900" b="0" i="0" u="none" strike="noStrike" cap="none">
                <a:solidFill>
                  <a:srgbClr val="898989"/>
                </a:solidFill>
                <a:latin typeface="Tahoma"/>
                <a:ea typeface="Tahoma"/>
                <a:cs typeface="Tahoma"/>
                <a:sym typeface="Tahoma"/>
              </a:rPr>
              <a:t>1</a:t>
            </a:fld>
            <a:endParaRPr sz="900" b="0" i="0" u="none" strike="noStrike" cap="none">
              <a:solidFill>
                <a:srgbClr val="898989"/>
              </a:solidFill>
              <a:latin typeface="Tahoma"/>
              <a:ea typeface="Tahoma"/>
              <a:cs typeface="Tahoma"/>
              <a:sym typeface="Tahoma"/>
            </a:endParaRPr>
          </a:p>
        </p:txBody>
      </p:sp>
      <p:sp>
        <p:nvSpPr>
          <p:cNvPr id="62" name="Google Shape;62;p1"/>
          <p:cNvSpPr txBox="1"/>
          <p:nvPr/>
        </p:nvSpPr>
        <p:spPr>
          <a:xfrm>
            <a:off x="900113" y="712005"/>
            <a:ext cx="2714700" cy="284663"/>
          </a:xfrm>
          <a:prstGeom prst="rect">
            <a:avLst/>
          </a:prstGeom>
          <a:noFill/>
          <a:ln>
            <a:noFill/>
          </a:ln>
        </p:spPr>
        <p:txBody>
          <a:bodyPr spcFirstLastPara="1" wrap="square" lIns="68575" tIns="34275" rIns="68575" bIns="34275"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altLang="zh-CN" b="1" i="0" u="none" strike="noStrike" cap="none" dirty="0">
                <a:solidFill>
                  <a:srgbClr val="000000"/>
                </a:solidFill>
                <a:latin typeface="Arial"/>
                <a:ea typeface="Arial"/>
                <a:cs typeface="Arial"/>
                <a:sym typeface="Arial"/>
              </a:rPr>
              <a:t>Background</a:t>
            </a:r>
            <a:endParaRPr b="0" i="0" u="none" strike="noStrike" cap="none" dirty="0">
              <a:solidFill>
                <a:srgbClr val="000000"/>
              </a:solidFill>
              <a:latin typeface="Arial"/>
              <a:ea typeface="Arial"/>
              <a:cs typeface="Arial"/>
              <a:sym typeface="Arial"/>
            </a:endParaRPr>
          </a:p>
        </p:txBody>
      </p:sp>
      <p:sp>
        <p:nvSpPr>
          <p:cNvPr id="63" name="Google Shape;63;p1"/>
          <p:cNvSpPr txBox="1"/>
          <p:nvPr/>
        </p:nvSpPr>
        <p:spPr>
          <a:xfrm>
            <a:off x="5591173" y="692636"/>
            <a:ext cx="2714700" cy="284663"/>
          </a:xfrm>
          <a:prstGeom prst="rect">
            <a:avLst/>
          </a:prstGeom>
          <a:noFill/>
          <a:ln>
            <a:noFill/>
          </a:ln>
        </p:spPr>
        <p:txBody>
          <a:bodyPr spcFirstLastPara="1" wrap="square" lIns="68575" tIns="34275" rIns="68575" bIns="34275"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altLang="zh-CN" b="1" dirty="0"/>
              <a:t>Data</a:t>
            </a:r>
            <a:endParaRPr b="0" i="0" u="none" strike="noStrike" cap="none" dirty="0">
              <a:solidFill>
                <a:srgbClr val="000000"/>
              </a:solidFill>
              <a:latin typeface="Arial"/>
              <a:ea typeface="Arial"/>
              <a:cs typeface="Arial"/>
              <a:sym typeface="Arial"/>
            </a:endParaRPr>
          </a:p>
        </p:txBody>
      </p:sp>
      <p:sp>
        <p:nvSpPr>
          <p:cNvPr id="64" name="Google Shape;64;p1"/>
          <p:cNvSpPr txBox="1"/>
          <p:nvPr/>
        </p:nvSpPr>
        <p:spPr>
          <a:xfrm>
            <a:off x="255985" y="2882898"/>
            <a:ext cx="4002900" cy="284663"/>
          </a:xfrm>
          <a:prstGeom prst="rect">
            <a:avLst/>
          </a:prstGeom>
          <a:noFill/>
          <a:ln>
            <a:noFill/>
          </a:ln>
        </p:spPr>
        <p:txBody>
          <a:bodyPr spcFirstLastPara="1" wrap="square" lIns="68575" tIns="34275" rIns="68575" bIns="34275"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 b="1" i="0" u="none" strike="noStrike" cap="none" dirty="0">
                <a:solidFill>
                  <a:srgbClr val="000000"/>
                </a:solidFill>
                <a:latin typeface="Arial"/>
                <a:ea typeface="Arial"/>
                <a:cs typeface="Arial"/>
                <a:sym typeface="Arial"/>
              </a:rPr>
              <a:t>Goals</a:t>
            </a:r>
            <a:endParaRPr b="0" i="0" u="none" strike="noStrike" cap="none" dirty="0">
              <a:solidFill>
                <a:srgbClr val="000000"/>
              </a:solidFill>
              <a:latin typeface="Arial"/>
              <a:ea typeface="Arial"/>
              <a:cs typeface="Arial"/>
              <a:sym typeface="Arial"/>
            </a:endParaRPr>
          </a:p>
        </p:txBody>
      </p:sp>
      <p:cxnSp>
        <p:nvCxnSpPr>
          <p:cNvPr id="65" name="Google Shape;65;p1"/>
          <p:cNvCxnSpPr/>
          <p:nvPr/>
        </p:nvCxnSpPr>
        <p:spPr>
          <a:xfrm>
            <a:off x="0" y="2869406"/>
            <a:ext cx="9144000" cy="0"/>
          </a:xfrm>
          <a:prstGeom prst="straightConnector1">
            <a:avLst/>
          </a:prstGeom>
          <a:noFill/>
          <a:ln w="22225" cap="flat" cmpd="sng">
            <a:solidFill>
              <a:schemeClr val="dk1"/>
            </a:solidFill>
            <a:prstDash val="solid"/>
            <a:round/>
            <a:headEnd type="none" w="sm" len="sm"/>
            <a:tailEnd type="none" w="sm" len="sm"/>
          </a:ln>
        </p:spPr>
      </p:cxnSp>
      <p:cxnSp>
        <p:nvCxnSpPr>
          <p:cNvPr id="66" name="Google Shape;66;p1"/>
          <p:cNvCxnSpPr/>
          <p:nvPr/>
        </p:nvCxnSpPr>
        <p:spPr>
          <a:xfrm>
            <a:off x="4572000" y="698195"/>
            <a:ext cx="0" cy="4121700"/>
          </a:xfrm>
          <a:prstGeom prst="straightConnector1">
            <a:avLst/>
          </a:prstGeom>
          <a:noFill/>
          <a:ln w="22225" cap="flat" cmpd="sng">
            <a:solidFill>
              <a:schemeClr val="dk1"/>
            </a:solidFill>
            <a:prstDash val="solid"/>
            <a:round/>
            <a:headEnd type="none" w="sm" len="sm"/>
            <a:tailEnd type="none" w="sm" len="sm"/>
          </a:ln>
        </p:spPr>
      </p:cxnSp>
      <p:sp>
        <p:nvSpPr>
          <p:cNvPr id="67" name="Google Shape;67;p1"/>
          <p:cNvSpPr txBox="1"/>
          <p:nvPr/>
        </p:nvSpPr>
        <p:spPr>
          <a:xfrm>
            <a:off x="153232" y="933381"/>
            <a:ext cx="4283400" cy="1616700"/>
          </a:xfrm>
          <a:prstGeom prst="rect">
            <a:avLst/>
          </a:prstGeom>
          <a:no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Clr>
                <a:schemeClr val="dk1"/>
              </a:buClr>
              <a:buSzPts val="900"/>
              <a:buFont typeface="Arial"/>
              <a:buNone/>
            </a:pPr>
            <a:endParaRPr sz="900" b="0" i="0" u="none" strike="noStrike" cap="none">
              <a:solidFill>
                <a:schemeClr val="dk1"/>
              </a:solidFill>
              <a:latin typeface="Tahoma"/>
              <a:ea typeface="Tahoma"/>
              <a:cs typeface="Tahoma"/>
              <a:sym typeface="Tahoma"/>
            </a:endParaRPr>
          </a:p>
          <a:p>
            <a:pPr marL="0" marR="0" lvl="0" indent="0" algn="ctr" rtl="0">
              <a:lnSpc>
                <a:spcPct val="100000"/>
              </a:lnSpc>
              <a:spcBef>
                <a:spcPts val="200"/>
              </a:spcBef>
              <a:spcAft>
                <a:spcPts val="0"/>
              </a:spcAft>
              <a:buClr>
                <a:schemeClr val="dk1"/>
              </a:buClr>
              <a:buSzPts val="900"/>
              <a:buFont typeface="Arial"/>
              <a:buNone/>
            </a:pPr>
            <a:endParaRPr sz="900" b="0" i="0" u="none" strike="noStrike" cap="none">
              <a:solidFill>
                <a:schemeClr val="dk1"/>
              </a:solidFill>
              <a:latin typeface="Tahoma"/>
              <a:ea typeface="Tahoma"/>
              <a:cs typeface="Tahoma"/>
              <a:sym typeface="Tahoma"/>
            </a:endParaRPr>
          </a:p>
          <a:p>
            <a:pPr marL="0" marR="0" lvl="0" indent="0" algn="ctr" rtl="0">
              <a:lnSpc>
                <a:spcPct val="100000"/>
              </a:lnSpc>
              <a:spcBef>
                <a:spcPts val="200"/>
              </a:spcBef>
              <a:spcAft>
                <a:spcPts val="0"/>
              </a:spcAft>
              <a:buClr>
                <a:schemeClr val="dk1"/>
              </a:buClr>
              <a:buSzPts val="900"/>
              <a:buFont typeface="Arial"/>
              <a:buNone/>
            </a:pPr>
            <a:endParaRPr sz="900" b="0" i="0" u="none" strike="noStrike" cap="none">
              <a:solidFill>
                <a:schemeClr val="dk1"/>
              </a:solidFill>
              <a:latin typeface="Tahoma"/>
              <a:ea typeface="Tahoma"/>
              <a:cs typeface="Tahoma"/>
              <a:sym typeface="Tahoma"/>
            </a:endParaRPr>
          </a:p>
          <a:p>
            <a:pPr marL="0" marR="0" lvl="0" indent="0" algn="ctr" rtl="0">
              <a:lnSpc>
                <a:spcPct val="100000"/>
              </a:lnSpc>
              <a:spcBef>
                <a:spcPts val="200"/>
              </a:spcBef>
              <a:spcAft>
                <a:spcPts val="0"/>
              </a:spcAft>
              <a:buClr>
                <a:schemeClr val="dk1"/>
              </a:buClr>
              <a:buSzPts val="900"/>
              <a:buFont typeface="Arial"/>
              <a:buNone/>
            </a:pPr>
            <a:endParaRPr sz="900" b="0" i="0" u="none" strike="noStrike" cap="none">
              <a:solidFill>
                <a:schemeClr val="dk1"/>
              </a:solidFill>
              <a:latin typeface="Tahoma"/>
              <a:ea typeface="Tahoma"/>
              <a:cs typeface="Tahoma"/>
              <a:sym typeface="Tahoma"/>
            </a:endParaRPr>
          </a:p>
        </p:txBody>
      </p:sp>
      <p:sp>
        <p:nvSpPr>
          <p:cNvPr id="68" name="Google Shape;68;p1"/>
          <p:cNvSpPr txBox="1"/>
          <p:nvPr/>
        </p:nvSpPr>
        <p:spPr>
          <a:xfrm>
            <a:off x="4597313" y="781698"/>
            <a:ext cx="4350900" cy="2101200"/>
          </a:xfrm>
          <a:prstGeom prst="rect">
            <a:avLst/>
          </a:prstGeom>
          <a:noFill/>
          <a:ln>
            <a:noFill/>
          </a:ln>
        </p:spPr>
        <p:txBody>
          <a:bodyPr spcFirstLastPara="1" wrap="square" lIns="68575" tIns="34275" rIns="68575" bIns="34275" anchor="t" anchorCtr="0">
            <a:noAutofit/>
          </a:bodyPr>
          <a:lstStyle/>
          <a:p>
            <a:pPr marL="0" marR="0" lvl="0" indent="0" algn="just" rtl="0">
              <a:lnSpc>
                <a:spcPct val="100000"/>
              </a:lnSpc>
              <a:spcBef>
                <a:spcPts val="0"/>
              </a:spcBef>
              <a:spcAft>
                <a:spcPts val="0"/>
              </a:spcAft>
              <a:buClr>
                <a:srgbClr val="000000"/>
              </a:buClr>
              <a:buSzPts val="900"/>
              <a:buFont typeface="Arial"/>
              <a:buNone/>
            </a:pPr>
            <a:endParaRPr sz="900" b="1" i="0" u="none" strike="noStrike" cap="none" dirty="0">
              <a:solidFill>
                <a:schemeClr val="dk1"/>
              </a:solidFill>
              <a:latin typeface="Arial"/>
              <a:ea typeface="Arial"/>
              <a:cs typeface="Arial"/>
              <a:sym typeface="Arial"/>
            </a:endParaRPr>
          </a:p>
          <a:p>
            <a:pPr algn="just"/>
            <a:endParaRPr sz="900" b="0" i="0" u="none" strike="noStrike" cap="none" dirty="0">
              <a:solidFill>
                <a:schemeClr val="dk1"/>
              </a:solidFill>
              <a:latin typeface="Arial"/>
              <a:ea typeface="Arial"/>
              <a:cs typeface="Arial"/>
              <a:sym typeface="Arial"/>
            </a:endParaRPr>
          </a:p>
          <a:p>
            <a:pPr marL="171450" marR="0" lvl="0" indent="-171450" algn="just" rtl="0">
              <a:lnSpc>
                <a:spcPct val="100000"/>
              </a:lnSpc>
              <a:spcBef>
                <a:spcPts val="200"/>
              </a:spcBef>
              <a:spcAft>
                <a:spcPts val="0"/>
              </a:spcAft>
              <a:buClr>
                <a:srgbClr val="000000"/>
              </a:buClr>
              <a:buSzPts val="900"/>
              <a:buFont typeface="Arial" panose="020B0604020202020204" pitchFamily="34" charset="0"/>
              <a:buChar char="•"/>
            </a:pPr>
            <a:r>
              <a:rPr lang="en-US" sz="900" dirty="0">
                <a:solidFill>
                  <a:schemeClr val="dk1"/>
                </a:solidFill>
              </a:rPr>
              <a:t>A public data set from </a:t>
            </a:r>
            <a:r>
              <a:rPr lang="en-US" sz="900" dirty="0">
                <a:solidFill>
                  <a:schemeClr val="dk1"/>
                </a:solidFill>
                <a:hlinkClick r:id="rId3">
                  <a:extLst>
                    <a:ext uri="{A12FA001-AC4F-418D-AE19-62706E023703}">
                      <ahyp:hlinkClr xmlns:ahyp="http://schemas.microsoft.com/office/drawing/2018/hyperlinkcolor" val="tx"/>
                    </a:ext>
                  </a:extLst>
                </a:hlinkClick>
              </a:rPr>
              <a:t>https://github.com/sam-single/realwaste</a:t>
            </a:r>
            <a:r>
              <a:rPr lang="en-US" sz="900" dirty="0">
                <a:solidFill>
                  <a:schemeClr val="dk1"/>
                </a:solidFill>
              </a:rPr>
              <a:t>. This data set contains 9 kinds of wastes and the categories of them are as follow: Cardboard, Food Organics, Glass, Metal, Miscellaneous Trash ,Paper, Plastic ,Textile Trash, Vegetation. Each class have a unique folder with labeled waste pictures inside it.</a:t>
            </a:r>
          </a:p>
          <a:p>
            <a:pPr marL="171450" marR="0" lvl="0" indent="-171450" algn="just" rtl="0">
              <a:lnSpc>
                <a:spcPct val="100000"/>
              </a:lnSpc>
              <a:spcBef>
                <a:spcPts val="200"/>
              </a:spcBef>
              <a:spcAft>
                <a:spcPts val="0"/>
              </a:spcAft>
              <a:buClr>
                <a:srgbClr val="000000"/>
              </a:buClr>
              <a:buSzPts val="900"/>
              <a:buFont typeface="Arial" panose="020B0604020202020204" pitchFamily="34" charset="0"/>
              <a:buChar char="•"/>
            </a:pPr>
            <a:endParaRPr lang="en-US" sz="900" dirty="0">
              <a:solidFill>
                <a:schemeClr val="dk1"/>
              </a:solidFill>
            </a:endParaRPr>
          </a:p>
          <a:p>
            <a:pPr marL="171450" marR="0" lvl="0" indent="-171450" algn="just" rtl="0">
              <a:lnSpc>
                <a:spcPct val="100000"/>
              </a:lnSpc>
              <a:spcBef>
                <a:spcPts val="200"/>
              </a:spcBef>
              <a:spcAft>
                <a:spcPts val="0"/>
              </a:spcAft>
              <a:buClr>
                <a:srgbClr val="000000"/>
              </a:buClr>
              <a:buSzPts val="900"/>
              <a:buFont typeface="Arial" panose="020B0604020202020204" pitchFamily="34" charset="0"/>
              <a:buChar char="•"/>
            </a:pPr>
            <a:r>
              <a:rPr lang="en-US" sz="900" dirty="0">
                <a:solidFill>
                  <a:schemeClr val="dk1"/>
                </a:solidFill>
              </a:rPr>
              <a:t>We divide each category into a training set and a test set in a ratio of 9:1 and split them</a:t>
            </a:r>
          </a:p>
          <a:p>
            <a:pPr marL="0" marR="0" lvl="0" indent="0" algn="just" rtl="0">
              <a:lnSpc>
                <a:spcPct val="100000"/>
              </a:lnSpc>
              <a:spcBef>
                <a:spcPts val="200"/>
              </a:spcBef>
              <a:spcAft>
                <a:spcPts val="0"/>
              </a:spcAft>
              <a:buClr>
                <a:srgbClr val="000000"/>
              </a:buClr>
              <a:buSzPts val="900"/>
              <a:buFont typeface="Arial"/>
              <a:buNone/>
            </a:pPr>
            <a:endParaRPr lang="en-US" sz="900" b="1" i="0" u="none" strike="noStrike" cap="none" dirty="0">
              <a:solidFill>
                <a:schemeClr val="dk1"/>
              </a:solidFill>
              <a:latin typeface="Arial"/>
              <a:ea typeface="Arial"/>
              <a:cs typeface="Arial"/>
              <a:sym typeface="Arial"/>
            </a:endParaRPr>
          </a:p>
          <a:p>
            <a:pPr marL="0" marR="0" lvl="0" indent="0" algn="just" rtl="0">
              <a:lnSpc>
                <a:spcPct val="100000"/>
              </a:lnSpc>
              <a:spcBef>
                <a:spcPts val="200"/>
              </a:spcBef>
              <a:spcAft>
                <a:spcPts val="0"/>
              </a:spcAft>
              <a:buClr>
                <a:srgbClr val="000000"/>
              </a:buClr>
              <a:buSzPts val="900"/>
              <a:buFont typeface="Arial"/>
              <a:buNone/>
            </a:pPr>
            <a:endParaRPr sz="900" b="1" i="0" u="none" strike="noStrike" cap="none" dirty="0">
              <a:solidFill>
                <a:schemeClr val="dk1"/>
              </a:solidFill>
              <a:latin typeface="Arial"/>
              <a:ea typeface="Arial"/>
              <a:cs typeface="Arial"/>
              <a:sym typeface="Arial"/>
            </a:endParaRPr>
          </a:p>
        </p:txBody>
      </p:sp>
      <p:sp>
        <p:nvSpPr>
          <p:cNvPr id="69" name="Google Shape;69;p1"/>
          <p:cNvSpPr txBox="1"/>
          <p:nvPr/>
        </p:nvSpPr>
        <p:spPr>
          <a:xfrm>
            <a:off x="5529188" y="2903111"/>
            <a:ext cx="2671800" cy="284663"/>
          </a:xfrm>
          <a:prstGeom prst="rect">
            <a:avLst/>
          </a:prstGeom>
          <a:noFill/>
          <a:ln>
            <a:noFill/>
          </a:ln>
        </p:spPr>
        <p:txBody>
          <a:bodyPr spcFirstLastPara="1" wrap="square" lIns="68575" tIns="34275" rIns="68575" bIns="34275" anchor="t" anchorCtr="0">
            <a:spAutoFit/>
          </a:bodyPr>
          <a:lstStyle/>
          <a:p>
            <a:pPr algn="ctr">
              <a:buSzPts val="900"/>
            </a:pPr>
            <a:r>
              <a:rPr lang="en-US" altLang="zh-CN" b="1" dirty="0"/>
              <a:t>implement</a:t>
            </a:r>
            <a:r>
              <a:rPr lang="en" b="1" i="0" u="none" strike="noStrike" cap="none" dirty="0">
                <a:solidFill>
                  <a:srgbClr val="000000"/>
                </a:solidFill>
                <a:latin typeface="Arial"/>
                <a:ea typeface="Arial"/>
                <a:cs typeface="Arial"/>
                <a:sym typeface="Arial"/>
              </a:rPr>
              <a:t> Strategy</a:t>
            </a:r>
            <a:endParaRPr b="0" i="0" u="none" strike="noStrike" cap="none" dirty="0">
              <a:solidFill>
                <a:srgbClr val="000000"/>
              </a:solidFill>
              <a:latin typeface="Arial"/>
              <a:ea typeface="Arial"/>
              <a:cs typeface="Arial"/>
              <a:sym typeface="Arial"/>
            </a:endParaRPr>
          </a:p>
        </p:txBody>
      </p:sp>
      <p:sp>
        <p:nvSpPr>
          <p:cNvPr id="70" name="Google Shape;70;p1"/>
          <p:cNvSpPr/>
          <p:nvPr/>
        </p:nvSpPr>
        <p:spPr>
          <a:xfrm>
            <a:off x="7128934" y="3071597"/>
            <a:ext cx="629100" cy="1848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FFFFFF"/>
                </a:solidFill>
                <a:latin typeface="Arial"/>
                <a:ea typeface="Arial"/>
                <a:cs typeface="Arial"/>
                <a:sym typeface="Arial"/>
              </a:rPr>
              <a:t>LOCATION:</a:t>
            </a:r>
            <a:endParaRPr sz="1100" b="0" i="0" u="none" strike="noStrike" cap="none">
              <a:solidFill>
                <a:srgbClr val="000000"/>
              </a:solidFill>
              <a:latin typeface="Arial"/>
              <a:ea typeface="Arial"/>
              <a:cs typeface="Arial"/>
              <a:sym typeface="Arial"/>
            </a:endParaRPr>
          </a:p>
        </p:txBody>
      </p:sp>
      <p:cxnSp>
        <p:nvCxnSpPr>
          <p:cNvPr id="71" name="Google Shape;71;p1"/>
          <p:cNvCxnSpPr/>
          <p:nvPr/>
        </p:nvCxnSpPr>
        <p:spPr>
          <a:xfrm>
            <a:off x="-2424" y="698195"/>
            <a:ext cx="9144000" cy="0"/>
          </a:xfrm>
          <a:prstGeom prst="straightConnector1">
            <a:avLst/>
          </a:prstGeom>
          <a:noFill/>
          <a:ln w="22225" cap="flat" cmpd="sng">
            <a:solidFill>
              <a:schemeClr val="dk1"/>
            </a:solidFill>
            <a:prstDash val="solid"/>
            <a:round/>
            <a:headEnd type="none" w="sm" len="sm"/>
            <a:tailEnd type="none" w="sm" len="sm"/>
          </a:ln>
        </p:spPr>
      </p:cxnSp>
      <p:sp>
        <p:nvSpPr>
          <p:cNvPr id="72" name="Google Shape;72;p1"/>
          <p:cNvSpPr txBox="1"/>
          <p:nvPr/>
        </p:nvSpPr>
        <p:spPr>
          <a:xfrm>
            <a:off x="136282" y="3116906"/>
            <a:ext cx="4317300" cy="1892100"/>
          </a:xfrm>
          <a:prstGeom prst="rect">
            <a:avLst/>
          </a:prstGeom>
          <a:noFill/>
          <a:ln>
            <a:noFill/>
          </a:ln>
        </p:spPr>
        <p:txBody>
          <a:bodyPr spcFirstLastPara="1" wrap="square" lIns="68575" tIns="34275" rIns="68575" bIns="34275" anchor="t" anchorCtr="0">
            <a:noAutofit/>
          </a:bodyPr>
          <a:lstStyle/>
          <a:p>
            <a:pPr marL="228600" indent="-228600" algn="just">
              <a:buSzPts val="900"/>
              <a:buFont typeface="+mj-lt"/>
              <a:buAutoNum type="arabicPeriod"/>
            </a:pPr>
            <a:endParaRPr lang="en-US" sz="1050" b="1" dirty="0"/>
          </a:p>
          <a:p>
            <a:pPr marL="228600" indent="-228600" algn="just">
              <a:buSzPts val="900"/>
              <a:buFont typeface="+mj-lt"/>
              <a:buAutoNum type="arabicPeriod"/>
            </a:pPr>
            <a:r>
              <a:rPr lang="en-US" sz="1050" b="1" dirty="0"/>
              <a:t>In python use TensorFlow package Set</a:t>
            </a:r>
            <a:r>
              <a:rPr lang="en-US" sz="900" b="1" dirty="0">
                <a:solidFill>
                  <a:schemeClr val="dk1"/>
                </a:solidFill>
              </a:rPr>
              <a:t> </a:t>
            </a:r>
            <a:r>
              <a:rPr lang="en-US" altLang="zh-CN" sz="1050" b="1" dirty="0"/>
              <a:t>artificial convolutional neural network models and train it with labeled waste data set</a:t>
            </a:r>
          </a:p>
          <a:p>
            <a:pPr marL="228600" indent="-228600" algn="just">
              <a:buSzPts val="900"/>
              <a:buFont typeface="+mj-lt"/>
              <a:buAutoNum type="arabicPeriod"/>
            </a:pPr>
            <a:endParaRPr lang="en-US" altLang="zh-CN" sz="1050" b="1" dirty="0"/>
          </a:p>
          <a:p>
            <a:pPr marL="228600" indent="-228600" algn="just">
              <a:buSzPts val="900"/>
              <a:buFont typeface="+mj-lt"/>
              <a:buAutoNum type="arabicPeriod"/>
            </a:pPr>
            <a:r>
              <a:rPr lang="en-US" altLang="zh-CN" sz="1050" b="1" dirty="0"/>
              <a:t>Check the accuracy of the model</a:t>
            </a:r>
          </a:p>
          <a:p>
            <a:pPr marL="228600" indent="-228600" algn="just">
              <a:buSzPts val="900"/>
              <a:buFont typeface="+mj-lt"/>
              <a:buAutoNum type="arabicPeriod"/>
            </a:pPr>
            <a:endParaRPr lang="en-US" altLang="zh-CN" sz="1050" b="1" dirty="0"/>
          </a:p>
          <a:p>
            <a:pPr marL="228600" indent="-228600" algn="just">
              <a:buSzPts val="900"/>
              <a:buFont typeface="+mj-lt"/>
              <a:buAutoNum type="arabicPeriod"/>
            </a:pPr>
            <a:r>
              <a:rPr lang="en-US" altLang="zh-CN" sz="1050" b="1" dirty="0"/>
              <a:t>Using the model to predict pictures of wastes from our real life.</a:t>
            </a:r>
          </a:p>
          <a:p>
            <a:pPr marL="228600" indent="-228600" algn="just">
              <a:buSzPts val="900"/>
              <a:buFont typeface="+mj-lt"/>
              <a:buAutoNum type="arabicPeriod"/>
            </a:pPr>
            <a:endParaRPr lang="en-US" altLang="zh-CN" sz="1050" b="1" dirty="0"/>
          </a:p>
        </p:txBody>
      </p:sp>
      <p:sp>
        <p:nvSpPr>
          <p:cNvPr id="73" name="Google Shape;73;p1"/>
          <p:cNvSpPr txBox="1"/>
          <p:nvPr/>
        </p:nvSpPr>
        <p:spPr>
          <a:xfrm>
            <a:off x="4707289" y="3188608"/>
            <a:ext cx="4283400" cy="1616700"/>
          </a:xfrm>
          <a:prstGeom prst="rect">
            <a:avLst/>
          </a:prstGeom>
          <a:noFill/>
          <a:ln>
            <a:noFill/>
          </a:ln>
        </p:spPr>
        <p:txBody>
          <a:bodyPr spcFirstLastPara="1" wrap="square" lIns="68575" tIns="34275" rIns="68575" bIns="34275" anchor="t" anchorCtr="0">
            <a:noAutofit/>
          </a:bodyPr>
          <a:lstStyle/>
          <a:p>
            <a:pPr marL="127000" indent="-120650">
              <a:buClr>
                <a:schemeClr val="dk1"/>
              </a:buClr>
              <a:buSzPts val="900"/>
              <a:buFont typeface="Arial"/>
              <a:buChar char="•"/>
            </a:pPr>
            <a:r>
              <a:rPr lang="en" sz="1050" b="1" dirty="0">
                <a:sym typeface="Tahoma"/>
              </a:rPr>
              <a:t>Total Cost:</a:t>
            </a:r>
            <a:r>
              <a:rPr lang="en" sz="1050" b="1" dirty="0"/>
              <a:t> a high </a:t>
            </a:r>
            <a:r>
              <a:rPr lang="en-US" altLang="zh-CN" sz="1050" b="1" dirty="0"/>
              <a:t>performance PC</a:t>
            </a:r>
            <a:endParaRPr sz="1050" b="1" dirty="0">
              <a:sym typeface="Tahoma"/>
            </a:endParaRPr>
          </a:p>
          <a:p>
            <a:pPr marL="127000" marR="0" lvl="0" indent="-120650" algn="l" rtl="0">
              <a:lnSpc>
                <a:spcPct val="100000"/>
              </a:lnSpc>
              <a:spcBef>
                <a:spcPts val="200"/>
              </a:spcBef>
              <a:spcAft>
                <a:spcPts val="0"/>
              </a:spcAft>
              <a:buClr>
                <a:schemeClr val="dk1"/>
              </a:buClr>
              <a:buSzPts val="900"/>
              <a:buFont typeface="Arial"/>
              <a:buChar char="•"/>
            </a:pPr>
            <a:r>
              <a:rPr lang="en" sz="1050" b="1" dirty="0">
                <a:sym typeface="Tahoma"/>
              </a:rPr>
              <a:t>Duration:</a:t>
            </a:r>
            <a:r>
              <a:rPr lang="en" sz="1050" b="1" dirty="0"/>
              <a:t> 2 weeks </a:t>
            </a:r>
            <a:endParaRPr sz="1050" b="1" dirty="0">
              <a:sym typeface="Tahoma"/>
            </a:endParaRPr>
          </a:p>
          <a:p>
            <a:pPr marL="127000" marR="0" lvl="0" indent="-120650" algn="l" rtl="0">
              <a:lnSpc>
                <a:spcPct val="100000"/>
              </a:lnSpc>
              <a:spcBef>
                <a:spcPts val="200"/>
              </a:spcBef>
              <a:spcAft>
                <a:spcPts val="0"/>
              </a:spcAft>
              <a:buClr>
                <a:schemeClr val="dk1"/>
              </a:buClr>
              <a:buSzPts val="900"/>
              <a:buFont typeface="Arial"/>
              <a:buChar char="•"/>
            </a:pPr>
            <a:r>
              <a:rPr lang="en" sz="1050" b="1" dirty="0">
                <a:sym typeface="Tahoma"/>
              </a:rPr>
              <a:t>Performer(s):</a:t>
            </a:r>
            <a:r>
              <a:rPr lang="en" sz="1050" b="1" dirty="0"/>
              <a:t> Hong Cao    please add your name here</a:t>
            </a:r>
            <a:endParaRPr sz="1050" b="1" dirty="0">
              <a:sym typeface="Tahoma"/>
            </a:endParaRPr>
          </a:p>
          <a:p>
            <a:pPr marL="127000" marR="0" lvl="0" indent="-120650" algn="l" rtl="0">
              <a:lnSpc>
                <a:spcPct val="100000"/>
              </a:lnSpc>
              <a:spcBef>
                <a:spcPts val="200"/>
              </a:spcBef>
              <a:spcAft>
                <a:spcPts val="0"/>
              </a:spcAft>
              <a:buClr>
                <a:schemeClr val="dk1"/>
              </a:buClr>
              <a:buSzPts val="900"/>
              <a:buFont typeface="Arial"/>
              <a:buChar char="•"/>
            </a:pPr>
            <a:r>
              <a:rPr lang="en" sz="1050" b="1" dirty="0">
                <a:sym typeface="Tahoma"/>
              </a:rPr>
              <a:t>Expected obligation date: 2025.12.1</a:t>
            </a:r>
            <a:endParaRPr sz="1050" b="1" dirty="0"/>
          </a:p>
          <a:p>
            <a:pPr marL="127000" marR="0" lvl="0" indent="-63500" algn="l" rtl="0">
              <a:lnSpc>
                <a:spcPct val="100000"/>
              </a:lnSpc>
              <a:spcBef>
                <a:spcPts val="200"/>
              </a:spcBef>
              <a:spcAft>
                <a:spcPts val="0"/>
              </a:spcAft>
              <a:buClr>
                <a:schemeClr val="dk1"/>
              </a:buClr>
              <a:buSzPts val="900"/>
              <a:buFont typeface="Arial"/>
              <a:buNone/>
            </a:pPr>
            <a:endParaRPr sz="1050" b="1" dirty="0">
              <a:sym typeface="Tahoma"/>
            </a:endParaRPr>
          </a:p>
          <a:p>
            <a:pPr marL="0" marR="0" lvl="0" indent="0" algn="l" rtl="0">
              <a:lnSpc>
                <a:spcPct val="100000"/>
              </a:lnSpc>
              <a:spcBef>
                <a:spcPts val="200"/>
              </a:spcBef>
              <a:spcAft>
                <a:spcPts val="0"/>
              </a:spcAft>
              <a:buClr>
                <a:schemeClr val="dk1"/>
              </a:buClr>
              <a:buSzPts val="900"/>
              <a:buFont typeface="Arial"/>
              <a:buNone/>
            </a:pPr>
            <a:endParaRPr sz="900" b="0" i="0" u="none" strike="noStrike" cap="none" dirty="0">
              <a:solidFill>
                <a:schemeClr val="dk1"/>
              </a:solidFill>
              <a:latin typeface="Tahoma"/>
              <a:ea typeface="Tahoma"/>
              <a:cs typeface="Tahoma"/>
              <a:sym typeface="Tahoma"/>
            </a:endParaRPr>
          </a:p>
          <a:p>
            <a:pPr marL="127000" marR="0" lvl="0" indent="-63500" algn="l" rtl="0">
              <a:lnSpc>
                <a:spcPct val="100000"/>
              </a:lnSpc>
              <a:spcBef>
                <a:spcPts val="200"/>
              </a:spcBef>
              <a:spcAft>
                <a:spcPts val="0"/>
              </a:spcAft>
              <a:buClr>
                <a:schemeClr val="dk1"/>
              </a:buClr>
              <a:buSzPts val="900"/>
              <a:buFont typeface="Arial"/>
              <a:buNone/>
            </a:pPr>
            <a:endParaRPr sz="900" b="0" i="0" u="none" strike="noStrike" cap="none" dirty="0">
              <a:solidFill>
                <a:schemeClr val="dk1"/>
              </a:solidFill>
              <a:latin typeface="Tahoma"/>
              <a:ea typeface="Tahoma"/>
              <a:cs typeface="Tahoma"/>
              <a:sym typeface="Tahoma"/>
            </a:endParaRPr>
          </a:p>
          <a:p>
            <a:pPr marL="127000" marR="0" lvl="0" indent="-63500" algn="l" rtl="0">
              <a:lnSpc>
                <a:spcPct val="100000"/>
              </a:lnSpc>
              <a:spcBef>
                <a:spcPts val="200"/>
              </a:spcBef>
              <a:spcAft>
                <a:spcPts val="0"/>
              </a:spcAft>
              <a:buClr>
                <a:schemeClr val="dk1"/>
              </a:buClr>
              <a:buSzPts val="900"/>
              <a:buFont typeface="Arial"/>
              <a:buNone/>
            </a:pPr>
            <a:endParaRPr sz="900" b="0" i="0" u="none" strike="noStrike" cap="none" dirty="0">
              <a:solidFill>
                <a:schemeClr val="dk1"/>
              </a:solidFill>
              <a:latin typeface="Tahoma"/>
              <a:ea typeface="Tahoma"/>
              <a:cs typeface="Tahoma"/>
              <a:sym typeface="Tahoma"/>
            </a:endParaRPr>
          </a:p>
          <a:p>
            <a:pPr marL="127000" marR="0" lvl="0" indent="-63500" algn="l" rtl="0">
              <a:lnSpc>
                <a:spcPct val="100000"/>
              </a:lnSpc>
              <a:spcBef>
                <a:spcPts val="200"/>
              </a:spcBef>
              <a:spcAft>
                <a:spcPts val="0"/>
              </a:spcAft>
              <a:buClr>
                <a:schemeClr val="dk1"/>
              </a:buClr>
              <a:buSzPts val="900"/>
              <a:buFont typeface="Arial"/>
              <a:buNone/>
            </a:pPr>
            <a:endParaRPr sz="900" b="0" i="0" u="none" strike="noStrike" cap="none" dirty="0">
              <a:solidFill>
                <a:schemeClr val="dk1"/>
              </a:solidFill>
              <a:latin typeface="Tahoma"/>
              <a:ea typeface="Tahoma"/>
              <a:cs typeface="Tahoma"/>
              <a:sym typeface="Tahoma"/>
            </a:endParaRPr>
          </a:p>
        </p:txBody>
      </p:sp>
      <p:sp>
        <p:nvSpPr>
          <p:cNvPr id="74" name="Google Shape;74;p1"/>
          <p:cNvSpPr txBox="1"/>
          <p:nvPr/>
        </p:nvSpPr>
        <p:spPr>
          <a:xfrm>
            <a:off x="119332" y="951088"/>
            <a:ext cx="4317300" cy="1484700"/>
          </a:xfrm>
          <a:prstGeom prst="rect">
            <a:avLst/>
          </a:prstGeom>
          <a:noFill/>
          <a:ln>
            <a:noFill/>
          </a:ln>
        </p:spPr>
        <p:txBody>
          <a:bodyPr spcFirstLastPara="1" wrap="square" lIns="91425" tIns="91425" rIns="91425" bIns="91425" anchor="t" anchorCtr="0">
            <a:noAutofit/>
          </a:bodyPr>
          <a:lstStyle/>
          <a:p>
            <a:pPr algn="just"/>
            <a:r>
              <a:rPr lang="en-US" altLang="zh-CN" sz="900" i="0" dirty="0">
                <a:solidFill>
                  <a:srgbClr val="222222"/>
                </a:solidFill>
                <a:effectLst/>
                <a:latin typeface="Arial" panose="020B0604020202020204" pitchFamily="34" charset="0"/>
              </a:rPr>
              <a:t>The accurate classification of landfill waste diversion plays a critical role in efficient waste management practices. Traditional approaches, such as visual inspection, weighing and volume measurement, and manual sorting, have been widely used but suffer from subjectivity, scalability, and labor requirements. In contrast, machine learning approaches, particularly Convolutional Neural Networks (CNN), have emerged as powerful deep learning models for waste detection and classification</a:t>
            </a:r>
            <a:r>
              <a:rPr lang="en-US" altLang="zh-CN" sz="1100" i="0" dirty="0">
                <a:solidFill>
                  <a:srgbClr val="222222"/>
                </a:solidFill>
                <a:effectLst/>
                <a:latin typeface="Arial" panose="020B0604020202020204" pitchFamily="34" charset="0"/>
              </a:rPr>
              <a:t>.</a:t>
            </a: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241</Words>
  <Application>Microsoft Office PowerPoint</Application>
  <PresentationFormat>全屏显示(16:9)</PresentationFormat>
  <Paragraphs>29</Paragraphs>
  <Slides>1</Slides>
  <Notes>1</Notes>
  <HiddenSlides>0</HiddenSlides>
  <MMClips>0</MMClips>
  <ScaleCrop>false</ScaleCrop>
  <HeadingPairs>
    <vt:vector size="6" baseType="variant">
      <vt:variant>
        <vt:lpstr>已用的字体</vt:lpstr>
      </vt:variant>
      <vt:variant>
        <vt:i4>2</vt:i4>
      </vt:variant>
      <vt:variant>
        <vt:lpstr>主题</vt:lpstr>
      </vt:variant>
      <vt:variant>
        <vt:i4>1</vt:i4>
      </vt:variant>
      <vt:variant>
        <vt:lpstr>幻灯片标题</vt:lpstr>
      </vt:variant>
      <vt:variant>
        <vt:i4>1</vt:i4>
      </vt:variant>
    </vt:vector>
  </HeadingPairs>
  <TitlesOfParts>
    <vt:vector size="4" baseType="lpstr">
      <vt:lpstr>Tahoma</vt:lpstr>
      <vt:lpstr>Arial</vt:lpstr>
      <vt:lpstr>Simple Light</vt:lpstr>
      <vt:lpstr>Title: Waste classification using CNN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hong cao</cp:lastModifiedBy>
  <cp:revision>2</cp:revision>
  <dcterms:modified xsi:type="dcterms:W3CDTF">2024-11-21T03:51:27Z</dcterms:modified>
</cp:coreProperties>
</file>