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331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9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524139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5241397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99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524139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524139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482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5241397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5241397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dirty="0" err="1"/>
              <a:t>Aggiungere</a:t>
            </a:r>
            <a:r>
              <a:rPr lang="en" dirty="0"/>
              <a:t> se </a:t>
            </a:r>
            <a:r>
              <a:rPr lang="en" dirty="0" err="1"/>
              <a:t>chiusa</a:t>
            </a:r>
            <a:r>
              <a:rPr lang="en" dirty="0"/>
              <a:t> </a:t>
            </a:r>
            <a:r>
              <a:rPr lang="en" dirty="0" err="1"/>
              <a:t>preventivamente</a:t>
            </a:r>
            <a:r>
              <a:rPr lang="en" dirty="0"/>
              <a:t>, con terna </a:t>
            </a:r>
            <a:r>
              <a:rPr lang="en" dirty="0" err="1"/>
              <a:t>legale</a:t>
            </a:r>
            <a:r>
              <a:rPr lang="en" dirty="0"/>
              <a:t> , in causa</a:t>
            </a:r>
            <a:r>
              <a:rPr lang="en-GB" dirty="0"/>
              <a:t>Nelle </a:t>
            </a:r>
            <a:r>
              <a:rPr lang="en-GB" dirty="0" err="1"/>
              <a:t>statistiche</a:t>
            </a:r>
            <a:r>
              <a:rPr lang="en-GB" dirty="0"/>
              <a:t> </a:t>
            </a:r>
            <a:r>
              <a:rPr lang="en-GB" dirty="0" err="1"/>
              <a:t>avere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il tempo medio di </a:t>
            </a:r>
            <a:r>
              <a:rPr lang="en-GB" dirty="0" err="1"/>
              <a:t>soluzine</a:t>
            </a:r>
            <a:r>
              <a:rPr lang="en-GB" dirty="0"/>
              <a:t> di una causa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4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94b932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94b932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36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e8f2d67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e8f2d67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59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e8f2d6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e8f2d6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935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94b93260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94b93260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0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194b93260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194b93260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18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194b93260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194b93260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63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44a0a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44a0a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879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524139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1524139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37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46.148.10.6/adm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tKKD--ShLyLhS5BH5NNH_8m0YlDb3XFDiBejt5TPxXA/edit#gid=894500421" TargetMode="External"/><Relationship Id="rId4" Type="http://schemas.openxmlformats.org/officeDocument/2006/relationships/hyperlink" Target="https://docs.google.com/spreadsheets/d/1NggZmqTu4do_jHsTa2KcIFHRlP9EUmh5d1wmCtBRUt8/edit#gid=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DEFYND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on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4925"/>
            <a:ext cx="8839204" cy="147607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266050" y="1458300"/>
            <a:ext cx="2226900" cy="63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 rot="10800000" flipH="1">
            <a:off x="2522475" y="1300800"/>
            <a:ext cx="3980700" cy="1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269BDD-6BEF-2448-9F35-3CCD44A70B20}"/>
              </a:ext>
            </a:extLst>
          </p:cNvPr>
          <p:cNvSpPr txBox="1"/>
          <p:nvPr/>
        </p:nvSpPr>
        <p:spPr>
          <a:xfrm>
            <a:off x="548992" y="2165068"/>
            <a:ext cx="3267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Kete Amianto- coje ne te djathe tek shigjeta, pra te gjithe ate boksin e reclamantio investion type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01EFB22-45B2-DF47-BF05-2598717BBC99}"/>
              </a:ext>
            </a:extLst>
          </p:cNvPr>
          <p:cNvCxnSpPr/>
          <p:nvPr/>
        </p:nvCxnSpPr>
        <p:spPr>
          <a:xfrm flipV="1">
            <a:off x="3753016" y="1097280"/>
            <a:ext cx="3085106" cy="131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012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4"/>
          <p:cNvCxnSpPr/>
          <p:nvPr/>
        </p:nvCxnSpPr>
        <p:spPr>
          <a:xfrm flipH="1">
            <a:off x="1133150" y="2039675"/>
            <a:ext cx="1458300" cy="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807975" y="2433800"/>
            <a:ext cx="1862400" cy="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4"/>
          <p:cNvSpPr txBox="1"/>
          <p:nvPr/>
        </p:nvSpPr>
        <p:spPr>
          <a:xfrm>
            <a:off x="601125" y="3785429"/>
            <a:ext cx="227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If total demolition is YES we </a:t>
            </a:r>
            <a:r>
              <a:rPr lang="en" dirty="0" err="1">
                <a:solidFill>
                  <a:srgbClr val="FF0000"/>
                </a:solidFill>
              </a:rPr>
              <a:t>donn’t</a:t>
            </a:r>
            <a:r>
              <a:rPr lang="en" dirty="0">
                <a:solidFill>
                  <a:srgbClr val="FF0000"/>
                </a:solidFill>
              </a:rPr>
              <a:t> need to fill the </a:t>
            </a:r>
            <a:r>
              <a:rPr lang="en" dirty="0" err="1">
                <a:solidFill>
                  <a:srgbClr val="FF0000"/>
                </a:solidFill>
              </a:rPr>
              <a:t>fied</a:t>
            </a:r>
            <a:r>
              <a:rPr lang="en" dirty="0">
                <a:solidFill>
                  <a:srgbClr val="FF0000"/>
                </a:solidFill>
              </a:rPr>
              <a:t> partial demolition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35A111-314C-5045-AC86-9196A9BC4AD9}"/>
              </a:ext>
            </a:extLst>
          </p:cNvPr>
          <p:cNvSpPr txBox="1"/>
          <p:nvPr/>
        </p:nvSpPr>
        <p:spPr>
          <a:xfrm>
            <a:off x="2591450" y="3104953"/>
            <a:ext cx="31107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Ketu Total Demoliton te jete para dhe kur te klikoj Si nuk duhet te dali fusha Partial Demolition per ta vendosur, nese klikoj NO duhet te dali per ta plotesuar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8C338288-9F89-0B48-B0E2-BA0B73B0BB6D}"/>
              </a:ext>
            </a:extLst>
          </p:cNvPr>
          <p:cNvCxnSpPr>
            <a:cxnSpLocks/>
          </p:cNvCxnSpPr>
          <p:nvPr/>
        </p:nvCxnSpPr>
        <p:spPr>
          <a:xfrm flipH="1" flipV="1">
            <a:off x="2106706" y="2571750"/>
            <a:ext cx="563669" cy="64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999"/>
            <a:ext cx="745087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5921925" y="2571750"/>
            <a:ext cx="147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Valore finale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838025" y="541950"/>
            <a:ext cx="25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Flag for close contarct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4345350" y="640475"/>
            <a:ext cx="325200" cy="177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413850" y="2019950"/>
            <a:ext cx="102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Starting data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330025" y="2019950"/>
            <a:ext cx="102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Target data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177200" y="2019950"/>
            <a:ext cx="102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Closing data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783500" y="942150"/>
            <a:ext cx="25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STATO: Value list  for stage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649F79-1E79-1A42-AF42-871CBAA138D1}"/>
              </a:ext>
            </a:extLst>
          </p:cNvPr>
          <p:cNvSpPr txBox="1"/>
          <p:nvPr/>
        </p:nvSpPr>
        <p:spPr>
          <a:xfrm>
            <a:off x="215437" y="232999"/>
            <a:ext cx="3394455" cy="1169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x-none" dirty="0"/>
              <a:t>Klienti do qe te tek admini te shtoj disa fusha qe nuk duhet te dalin tek faqja e klientit. Do shtohet nje Buton qe te bej Close kontraten, pra si tip stuatusi kur ai e ka permbyllur kontraten.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80C9B2-F474-4644-A5A6-11C259A0DF79}"/>
              </a:ext>
            </a:extLst>
          </p:cNvPr>
          <p:cNvSpPr txBox="1"/>
          <p:nvPr/>
        </p:nvSpPr>
        <p:spPr>
          <a:xfrm>
            <a:off x="300012" y="3238121"/>
            <a:ext cx="4094100" cy="9541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x-none" dirty="0"/>
              <a:t>Ketu so shtohen tre texbokse ku te jete: Start datem target date, clsing date (keto do ti mbuhsi admini manulisht, e theksoj keto do jene vetem per adminin pra nuk do shfaqen tek klienti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CC2379-C3C3-6A4B-B928-4FB622EDF0E7}"/>
              </a:ext>
            </a:extLst>
          </p:cNvPr>
          <p:cNvSpPr txBox="1"/>
          <p:nvPr/>
        </p:nvSpPr>
        <p:spPr>
          <a:xfrm>
            <a:off x="5049078" y="2971950"/>
            <a:ext cx="2350947" cy="7386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x-none" dirty="0"/>
              <a:t>Edhe ketu shto nje texbox per valore finale (e vendos admini manualisht|)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20874A60-FA7F-364F-920D-2F6C93EF7586}"/>
              </a:ext>
            </a:extLst>
          </p:cNvPr>
          <p:cNvCxnSpPr/>
          <p:nvPr/>
        </p:nvCxnSpPr>
        <p:spPr>
          <a:xfrm flipH="1" flipV="1">
            <a:off x="1033670" y="2266122"/>
            <a:ext cx="135172" cy="17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4E2F62C-9B51-2C45-9634-0AF4AF8A8044}"/>
              </a:ext>
            </a:extLst>
          </p:cNvPr>
          <p:cNvCxnSpPr/>
          <p:nvPr/>
        </p:nvCxnSpPr>
        <p:spPr>
          <a:xfrm flipV="1">
            <a:off x="3530379" y="817775"/>
            <a:ext cx="1041621" cy="35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8BCD116C-1ACA-3147-9C01-EDA9CDA524C6}"/>
              </a:ext>
            </a:extLst>
          </p:cNvPr>
          <p:cNvCxnSpPr/>
          <p:nvPr/>
        </p:nvCxnSpPr>
        <p:spPr>
          <a:xfrm flipV="1">
            <a:off x="3354825" y="2210463"/>
            <a:ext cx="748048" cy="14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3FEB6662-267C-9C48-93E0-8116217422E6}"/>
              </a:ext>
            </a:extLst>
          </p:cNvPr>
          <p:cNvCxnSpPr>
            <a:endCxn id="147" idx="1"/>
          </p:cNvCxnSpPr>
          <p:nvPr/>
        </p:nvCxnSpPr>
        <p:spPr>
          <a:xfrm flipV="1">
            <a:off x="5478449" y="2771850"/>
            <a:ext cx="443476" cy="2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list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the translation of the field’s lable on backoffice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http://146.148.10.6/admin/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 can find translation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https://docs.google.com/spreadsheets/d/1NggZmqTu4do_jHsTa2KcIFHRlP9EUmh5d1wmCtBRUt8/edit#gid=0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change on litigation form like described below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 why the data don’t appear when I fullfill the litigation form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Understand how work the import of xls file the template must be some like that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https://docs.google.com/spreadsheets/d/1tKKD--ShLyLhS5BH5NNH_8m0YlDb3XFDiBejt5TPxXA/edit#gid=894500421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 and understand the statistic part dashboard how it work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Build the algoritm for the rating of any litigation (we will work together on easy rules)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 on the front end platform and make the flow easy, I meen that one user can register itself and fullfill information on litigation that must be connected automatically to him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http://146.148.10.6/registration/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31032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318075" y="2953050"/>
            <a:ext cx="908700" cy="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Codice fiscale</a:t>
            </a:r>
            <a:endParaRPr sz="800"/>
          </a:p>
        </p:txBody>
      </p:sp>
      <p:sp>
        <p:nvSpPr>
          <p:cNvPr id="69" name="Google Shape;69;p15"/>
          <p:cNvSpPr/>
          <p:nvPr/>
        </p:nvSpPr>
        <p:spPr>
          <a:xfrm>
            <a:off x="3138285" y="2979165"/>
            <a:ext cx="908700" cy="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Partita IVA</a:t>
            </a:r>
            <a:endParaRPr sz="800"/>
          </a:p>
        </p:txBody>
      </p:sp>
      <p:sp>
        <p:nvSpPr>
          <p:cNvPr id="70" name="Google Shape;70;p15"/>
          <p:cNvSpPr txBox="1"/>
          <p:nvPr/>
        </p:nvSpPr>
        <p:spPr>
          <a:xfrm>
            <a:off x="5905000" y="2083125"/>
            <a:ext cx="3122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2 missing field that we need to add. Just if i choice Azienda instead of individuo”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576" y="803825"/>
            <a:ext cx="5400177" cy="42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948200" y="134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Litiation FORM :commun field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60725" y="1894750"/>
            <a:ext cx="26805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 value list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Tipologia iscrizione: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Esproprio agricolo senza fabbricati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Esproprio agricolo con fabbricati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Esproprio area destinazione residenziale senza fabbricati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Esproprio area destinazione residenziale con fabbricati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Esproprio area destinazione industriale senza fabbricati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Esproprio area destinazione industriale con fabbricati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Area boschiva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Altre destinazioni funzionali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N.B </a:t>
            </a:r>
            <a:r>
              <a:rPr lang="en" sz="800" b="1">
                <a:solidFill>
                  <a:schemeClr val="dk1"/>
                </a:solidFill>
              </a:rPr>
              <a:t>we need to defind the missing template for:</a:t>
            </a:r>
            <a:endParaRPr sz="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Fabbricato agricolo</a:t>
            </a:r>
            <a:endParaRPr sz="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Area boschiva</a:t>
            </a:r>
            <a:endParaRPr sz="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Altre destinazioni funzionali</a:t>
            </a:r>
            <a:endParaRPr sz="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78" name="Google Shape;78;p16"/>
          <p:cNvCxnSpPr/>
          <p:nvPr/>
        </p:nvCxnSpPr>
        <p:spPr>
          <a:xfrm>
            <a:off x="2405600" y="2193025"/>
            <a:ext cx="954900" cy="23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 txBox="1"/>
          <p:nvPr/>
        </p:nvSpPr>
        <p:spPr>
          <a:xfrm>
            <a:off x="3347650" y="1741975"/>
            <a:ext cx="41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Format number currency € with thousand separator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 rot="10800000">
            <a:off x="3821400" y="1534900"/>
            <a:ext cx="978600" cy="178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6"/>
          <p:cNvCxnSpPr/>
          <p:nvPr/>
        </p:nvCxnSpPr>
        <p:spPr>
          <a:xfrm rot="10800000" flipH="1">
            <a:off x="4978600" y="1563550"/>
            <a:ext cx="1150200" cy="20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6"/>
          <p:cNvCxnSpPr/>
          <p:nvPr/>
        </p:nvCxnSpPr>
        <p:spPr>
          <a:xfrm flipH="1">
            <a:off x="4299550" y="1949050"/>
            <a:ext cx="1033200" cy="96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6"/>
          <p:cNvSpPr txBox="1"/>
          <p:nvPr/>
        </p:nvSpPr>
        <p:spPr>
          <a:xfrm>
            <a:off x="4299550" y="38648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Number with thousand separator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>
            <a:off x="4070950" y="4156875"/>
            <a:ext cx="1408500" cy="434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6"/>
          <p:cNvCxnSpPr/>
          <p:nvPr/>
        </p:nvCxnSpPr>
        <p:spPr>
          <a:xfrm>
            <a:off x="5557075" y="4195700"/>
            <a:ext cx="419100" cy="178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6"/>
          <p:cNvSpPr/>
          <p:nvPr/>
        </p:nvSpPr>
        <p:spPr>
          <a:xfrm>
            <a:off x="4800000" y="4772275"/>
            <a:ext cx="1033200" cy="17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</a:rPr>
              <a:t>Superficie occupata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922125" y="4374200"/>
            <a:ext cx="978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New field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48200" y="134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:esproprio agricolo specific Field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750" y="865575"/>
            <a:ext cx="6235100" cy="36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1414825" y="1152125"/>
            <a:ext cx="2088000" cy="287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HIDE field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661675" y="1931850"/>
            <a:ext cx="114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Must be Value list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86525" y="1494225"/>
            <a:ext cx="94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currency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17"/>
          <p:cNvCxnSpPr/>
          <p:nvPr/>
        </p:nvCxnSpPr>
        <p:spPr>
          <a:xfrm rot="10800000" flipH="1">
            <a:off x="1081225" y="1688325"/>
            <a:ext cx="333600" cy="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948200" y="134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:esproprio residenziale industriale libero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7250"/>
            <a:ext cx="6979584" cy="428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flipH="1">
            <a:off x="1559450" y="1028575"/>
            <a:ext cx="194100" cy="15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8"/>
          <p:cNvSpPr txBox="1"/>
          <p:nvPr/>
        </p:nvSpPr>
        <p:spPr>
          <a:xfrm>
            <a:off x="1753550" y="836275"/>
            <a:ext cx="4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Delete title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724400" y="2284975"/>
            <a:ext cx="4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Fornat currency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781175" y="2213550"/>
            <a:ext cx="4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Fornat volume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2375"/>
            <a:ext cx="5078676" cy="398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48200" y="134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:esproprio fabbricato residenziale / industriale</a:t>
            </a:r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 rot="10800000">
            <a:off x="1109150" y="1020775"/>
            <a:ext cx="644400" cy="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9"/>
          <p:cNvSpPr txBox="1"/>
          <p:nvPr/>
        </p:nvSpPr>
        <p:spPr>
          <a:xfrm>
            <a:off x="1753550" y="836275"/>
            <a:ext cx="4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Delete title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724400" y="2894575"/>
            <a:ext cx="4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Format currency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628425" y="1746525"/>
            <a:ext cx="4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Format number (M2 anb M3)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 flipH="1">
            <a:off x="2467775" y="3051675"/>
            <a:ext cx="2294700" cy="15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9"/>
          <p:cNvCxnSpPr>
            <a:stCxn id="116" idx="1"/>
          </p:cNvCxnSpPr>
          <p:nvPr/>
        </p:nvCxnSpPr>
        <p:spPr>
          <a:xfrm flipH="1">
            <a:off x="3810600" y="3094675"/>
            <a:ext cx="913800" cy="9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1"/>
          </p:cNvCxnSpPr>
          <p:nvPr/>
        </p:nvCxnSpPr>
        <p:spPr>
          <a:xfrm flipH="1">
            <a:off x="3236100" y="3094675"/>
            <a:ext cx="1488300" cy="751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9"/>
          <p:cNvSpPr txBox="1"/>
          <p:nvPr/>
        </p:nvSpPr>
        <p:spPr>
          <a:xfrm>
            <a:off x="3142975" y="4274175"/>
            <a:ext cx="4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Format data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 - dashboard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50" dirty="0" err="1"/>
              <a:t>Numero</a:t>
            </a:r>
            <a:r>
              <a:rPr lang="en" sz="1450" dirty="0"/>
              <a:t> </a:t>
            </a:r>
            <a:r>
              <a:rPr lang="en" sz="1450" dirty="0" err="1"/>
              <a:t>totale</a:t>
            </a:r>
            <a:r>
              <a:rPr lang="en" sz="1450" dirty="0"/>
              <a:t> litigation </a:t>
            </a:r>
            <a:r>
              <a:rPr lang="en" sz="1450" dirty="0" err="1"/>
              <a:t>contrattualizzate</a:t>
            </a:r>
            <a:r>
              <a:rPr lang="en" sz="1450" dirty="0"/>
              <a:t>= 7 </a:t>
            </a:r>
            <a:r>
              <a:rPr lang="en" sz="1450" dirty="0" err="1"/>
              <a:t>contenziosi</a:t>
            </a: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 dirty="0"/>
              <a:t>% di </a:t>
            </a:r>
            <a:r>
              <a:rPr lang="en" sz="1450" dirty="0" err="1"/>
              <a:t>avanzamento</a:t>
            </a:r>
            <a:r>
              <a:rPr lang="en" sz="1450" dirty="0"/>
              <a:t> per </a:t>
            </a:r>
            <a:r>
              <a:rPr lang="en" sz="1450" dirty="0" err="1"/>
              <a:t>ogni</a:t>
            </a:r>
            <a:r>
              <a:rPr lang="en" sz="1450" dirty="0"/>
              <a:t> </a:t>
            </a:r>
            <a:r>
              <a:rPr lang="en" sz="1450" dirty="0" err="1"/>
              <a:t>contenzioso</a:t>
            </a: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 dirty="0"/>
              <a:t>30%</a:t>
            </a: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 dirty="0"/>
              <a:t>90%</a:t>
            </a: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 dirty="0"/>
              <a:t>Valore </a:t>
            </a:r>
            <a:r>
              <a:rPr lang="en" sz="1450" dirty="0" err="1"/>
              <a:t>complessivo</a:t>
            </a:r>
            <a:r>
              <a:rPr lang="en" sz="1450" dirty="0"/>
              <a:t> </a:t>
            </a:r>
            <a:r>
              <a:rPr lang="en" sz="1450" dirty="0" err="1"/>
              <a:t>iniziale</a:t>
            </a:r>
            <a:r>
              <a:rPr lang="en" sz="1450" dirty="0"/>
              <a:t> </a:t>
            </a:r>
            <a:r>
              <a:rPr lang="en" sz="1450" dirty="0" err="1"/>
              <a:t>dei</a:t>
            </a:r>
            <a:r>
              <a:rPr lang="en" sz="1450" dirty="0"/>
              <a:t> </a:t>
            </a:r>
            <a:r>
              <a:rPr lang="en" sz="1450" dirty="0" err="1"/>
              <a:t>contratti</a:t>
            </a:r>
            <a:r>
              <a:rPr lang="en" sz="1450" dirty="0"/>
              <a:t>= 2.5 MIL</a:t>
            </a: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 dirty="0"/>
              <a:t>Valore </a:t>
            </a:r>
            <a:r>
              <a:rPr lang="en" sz="1450" dirty="0" err="1"/>
              <a:t>stimato</a:t>
            </a: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50" dirty="0"/>
              <a:t>5 MIL</a:t>
            </a: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 dirty="0" err="1"/>
              <a:t>Numero</a:t>
            </a:r>
            <a:r>
              <a:rPr lang="en" sz="1450" dirty="0"/>
              <a:t> </a:t>
            </a:r>
            <a:r>
              <a:rPr lang="en" sz="1450" dirty="0" err="1"/>
              <a:t>contratti</a:t>
            </a:r>
            <a:r>
              <a:rPr lang="en" sz="1450" dirty="0"/>
              <a:t> in pipeline in </a:t>
            </a:r>
            <a:r>
              <a:rPr lang="en" sz="1450" dirty="0" err="1"/>
              <a:t>tattativa</a:t>
            </a: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 dirty="0"/>
              <a:t>Valore </a:t>
            </a:r>
            <a:r>
              <a:rPr lang="en" sz="1450" dirty="0" err="1"/>
              <a:t>stimana</a:t>
            </a:r>
            <a:r>
              <a:rPr lang="en" sz="1450" dirty="0"/>
              <a:t> </a:t>
            </a:r>
            <a:r>
              <a:rPr lang="en" sz="1450" dirty="0" err="1"/>
              <a:t>contratti</a:t>
            </a:r>
            <a:r>
              <a:rPr lang="en" sz="1450" dirty="0"/>
              <a:t> in pipeline</a:t>
            </a: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4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450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4970725" y="1212750"/>
            <a:ext cx="323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Valore finale chiusura delle cause</a:t>
            </a:r>
            <a:endParaRPr sz="14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1.3 MIL su 3 cause (lorenzoni - snam - provoli)</a:t>
            </a:r>
            <a:endParaRPr sz="14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fatturato</a:t>
            </a:r>
            <a:endParaRPr sz="14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400 k€</a:t>
            </a:r>
            <a:endParaRPr sz="14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EBITDA</a:t>
            </a:r>
            <a:endParaRPr sz="14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40%</a:t>
            </a:r>
            <a:endParaRPr sz="14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Media incrementi raggiunti</a:t>
            </a:r>
            <a:endParaRPr sz="14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Valorizzazione incremento</a:t>
            </a:r>
            <a:endParaRPr sz="14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4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307999"/>
            <a:ext cx="8839204" cy="452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433550" y="2118500"/>
            <a:ext cx="85736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E</a:t>
            </a:r>
            <a:r>
              <a:rPr lang="en" dirty="0" err="1">
                <a:solidFill>
                  <a:srgbClr val="FF0000"/>
                </a:solidFill>
              </a:rPr>
              <a:t>dificio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1D4072-6E82-1647-9B98-4AE020277858}"/>
              </a:ext>
            </a:extLst>
          </p:cNvPr>
          <p:cNvSpPr txBox="1"/>
          <p:nvPr/>
        </p:nvSpPr>
        <p:spPr>
          <a:xfrm>
            <a:off x="1389529" y="2056929"/>
            <a:ext cx="234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F0000"/>
                </a:solidFill>
              </a:rPr>
              <a:t>– Ketu </a:t>
            </a:r>
            <a:r>
              <a:rPr lang="en" dirty="0" err="1">
                <a:solidFill>
                  <a:srgbClr val="FF0000"/>
                </a:solidFill>
              </a:rPr>
              <a:t>te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lutem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shto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kete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titullin</a:t>
            </a:r>
            <a:r>
              <a:rPr lang="en" dirty="0">
                <a:solidFill>
                  <a:srgbClr val="FF0000"/>
                </a:solidFill>
              </a:rPr>
              <a:t> EDIFICIO, </a:t>
            </a:r>
            <a:r>
              <a:rPr lang="en" dirty="0" err="1">
                <a:solidFill>
                  <a:srgbClr val="FF0000"/>
                </a:solidFill>
              </a:rPr>
              <a:t>thjesht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si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titull</a:t>
            </a:r>
            <a:r>
              <a:rPr lang="en" dirty="0">
                <a:solidFill>
                  <a:srgbClr val="FF0000"/>
                </a:solidFill>
              </a:rPr>
              <a:t> sic </a:t>
            </a:r>
            <a:r>
              <a:rPr lang="en" dirty="0" err="1">
                <a:solidFill>
                  <a:srgbClr val="FF0000"/>
                </a:solidFill>
              </a:rPr>
              <a:t>eshte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Superficie</a:t>
            </a:r>
            <a:r>
              <a:rPr lang="en" dirty="0">
                <a:solidFill>
                  <a:srgbClr val="FF0000"/>
                </a:solidFill>
              </a:rPr>
              <a:t> me </a:t>
            </a:r>
            <a:r>
              <a:rPr lang="en" dirty="0" err="1">
                <a:solidFill>
                  <a:srgbClr val="FF0000"/>
                </a:solidFill>
              </a:rPr>
              <a:t>lart</a:t>
            </a:r>
            <a:endParaRPr lang="x-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569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DEFYND</vt:lpstr>
      <vt:lpstr>To do list</vt:lpstr>
      <vt:lpstr>http://146.148.10.6/registration/</vt:lpstr>
      <vt:lpstr>Litiation FORM :commun field</vt:lpstr>
      <vt:lpstr>FORM :esproprio agricolo specific Field</vt:lpstr>
      <vt:lpstr>FORM :esproprio residenziale industriale libero</vt:lpstr>
      <vt:lpstr>FORM :esproprio fabbricato residenziale / industriale</vt:lpstr>
      <vt:lpstr>KPI -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DEFYND</dc:title>
  <cp:lastModifiedBy>Microsoft account</cp:lastModifiedBy>
  <cp:revision>5</cp:revision>
  <dcterms:modified xsi:type="dcterms:W3CDTF">2022-02-09T22:03:15Z</dcterms:modified>
</cp:coreProperties>
</file>