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media/image18.jpg" ContentType="image/png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4"/>
  </p:notesMasterIdLst>
  <p:sldIdLst>
    <p:sldId id="259" r:id="rId5"/>
    <p:sldId id="260" r:id="rId6"/>
    <p:sldId id="269" r:id="rId7"/>
    <p:sldId id="300" r:id="rId8"/>
    <p:sldId id="308" r:id="rId9"/>
    <p:sldId id="306" r:id="rId10"/>
    <p:sldId id="297" r:id="rId11"/>
    <p:sldId id="312" r:id="rId12"/>
    <p:sldId id="311" r:id="rId13"/>
    <p:sldId id="298" r:id="rId14"/>
    <p:sldId id="294" r:id="rId15"/>
    <p:sldId id="295" r:id="rId16"/>
    <p:sldId id="314" r:id="rId17"/>
    <p:sldId id="296" r:id="rId18"/>
    <p:sldId id="310" r:id="rId19"/>
    <p:sldId id="313" r:id="rId20"/>
    <p:sldId id="299" r:id="rId21"/>
    <p:sldId id="289" r:id="rId22"/>
    <p:sldId id="315" r:id="rId2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65845" autoAdjust="0"/>
  </p:normalViewPr>
  <p:slideViewPr>
    <p:cSldViewPr snapToGrid="0">
      <p:cViewPr varScale="1">
        <p:scale>
          <a:sx n="75" d="100"/>
          <a:sy n="75" d="100"/>
        </p:scale>
        <p:origin x="126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3336C5A-03B5-4E54-9EE7-1A7539FB0BA1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EDF84B2-44BB-4AAA-92A2-78FD923C94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652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84B2-44BB-4AAA-92A2-78FD923C94F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77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84B2-44BB-4AAA-92A2-78FD923C94F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141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First 5 digits correspond to place of birth, and birth date.  Social security numbers were randomized in 2011, but people born before then are vulnerable to a "brute force" attack on their SSN.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84B2-44BB-4AAA-92A2-78FD923C94F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369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Online fraudsters have begun abusing the Social Security Administration's website to create an account in someone else's name, and siphon benefits from citizens who haven't yet created accounts for themselves.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84B2-44BB-4AAA-92A2-78FD923C94F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56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bg1"/>
                </a:solidFill>
              </a:rPr>
              <a:t>Informed delivery allows</a:t>
            </a:r>
            <a:r>
              <a:rPr lang="en-US" baseline="0" dirty="0" smtClean="0">
                <a:solidFill>
                  <a:schemeClr val="bg1"/>
                </a:solidFill>
              </a:rPr>
              <a:t> you to “digitally preview your mail &amp; manage your packages</a:t>
            </a:r>
            <a:r>
              <a:rPr lang="en-US" baseline="0" dirty="0" smtClean="0">
                <a:solidFill>
                  <a:schemeClr val="bg1"/>
                </a:solidFill>
              </a:rPr>
              <a:t>”.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84B2-44BB-4AAA-92A2-78FD923C94F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56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often give strangers a fake name by which to address me!!</a:t>
            </a:r>
          </a:p>
          <a:p>
            <a:endParaRPr lang="en-US" dirty="0" smtClean="0"/>
          </a:p>
          <a:p>
            <a:r>
              <a:rPr lang="en-US" dirty="0" err="1" smtClean="0"/>
              <a:t>OpenDNS</a:t>
            </a:r>
            <a:r>
              <a:rPr lang="en-US" dirty="0" smtClean="0"/>
              <a:t> is nice, but don’t be fooled…they collect &amp; sell your data</a:t>
            </a:r>
          </a:p>
          <a:p>
            <a:endParaRPr lang="en-US" dirty="0" smtClean="0"/>
          </a:p>
          <a:p>
            <a:r>
              <a:rPr lang="en-US" dirty="0" smtClean="0"/>
              <a:t>Always use VPN when working</a:t>
            </a:r>
            <a:r>
              <a:rPr lang="en-US" baseline="0" dirty="0" smtClean="0"/>
              <a:t> wirelessly!!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84B2-44BB-4AAA-92A2-78FD923C94F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12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84B2-44BB-4AAA-92A2-78FD923C94F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345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Cell phones are portable tracking devices.  Turn off mobile data to prevent precise tracking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Might be surprised at what information is gathered. If EULAs are more than 4 pages long, beware!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84B2-44BB-4AAA-92A2-78FD923C94F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44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84B2-44BB-4AAA-92A2-78FD923C94F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417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84B2-44BB-4AAA-92A2-78FD923C94F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98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84B2-44BB-4AAA-92A2-78FD923C94F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793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84B2-44BB-4AAA-92A2-78FD923C94F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02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84B2-44BB-4AAA-92A2-78FD923C94F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37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84B2-44BB-4AAA-92A2-78FD923C94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33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84B2-44BB-4AAA-92A2-78FD923C94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10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84B2-44BB-4AAA-92A2-78FD923C94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92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84B2-44BB-4AAA-92A2-78FD923C94F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29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84B2-44BB-4AAA-92A2-78FD923C94F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363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84B2-44BB-4AAA-92A2-78FD923C94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6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Fuzzing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Fuzzing basics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Or how to break software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Fuzzing basics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Or how to break software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Fuzzing basics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Or how to break software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Fuzzing basics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Or how to break software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Fuzzing basics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Or how to break software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1" y="842432"/>
            <a:ext cx="9601196" cy="130386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Fuzzing basics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Or how to break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Fuzzing basics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Fuzzing basics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Or how to break software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Fuzzing basics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Or how to break software</a:t>
            </a:r>
            <a:endParaRPr lang="en-US" dirty="0" smtClean="0"/>
          </a:p>
          <a:p>
            <a:pPr lvl="3"/>
            <a:r>
              <a:rPr lang="en-US" dirty="0" smtClean="0">
                <a:solidFill>
                  <a:schemeClr val="bg1"/>
                </a:solidFill>
              </a:rPr>
              <a:t>Fuzzing basics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Or how to break software</a:t>
            </a:r>
            <a:endParaRPr lang="en-US" dirty="0" smtClean="0"/>
          </a:p>
          <a:p>
            <a:pPr lvl="4"/>
            <a:r>
              <a:rPr lang="en-US" dirty="0" smtClean="0">
                <a:solidFill>
                  <a:schemeClr val="bg1"/>
                </a:solidFill>
              </a:rPr>
              <a:t>Fuzzing basics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Or how to break software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Fuzzing basics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Or how to break software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Fuzzing basics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Or how to break software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Fuzzing basics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Or how to break software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Fuzzing basics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Or how to break software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Fuzzing basics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Or how to break software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solidFill>
            <a:schemeClr val="bg2">
              <a:lumMod val="2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Fuzzing basics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Or how to break software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First level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Second level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Third level</a:t>
            </a:r>
            <a:endParaRPr lang="en-US" dirty="0" smtClean="0"/>
          </a:p>
          <a:p>
            <a:pPr lvl="3"/>
            <a:r>
              <a:rPr lang="en-US" dirty="0" smtClean="0">
                <a:solidFill>
                  <a:schemeClr val="bg1"/>
                </a:solidFill>
              </a:rPr>
              <a:t>Fourth level</a:t>
            </a:r>
            <a:endParaRPr lang="en-US" dirty="0" smtClean="0"/>
          </a:p>
          <a:p>
            <a:pPr lvl="4"/>
            <a:r>
              <a:rPr lang="en-US" dirty="0" smtClean="0">
                <a:solidFill>
                  <a:schemeClr val="bg1"/>
                </a:solidFill>
              </a:rPr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 baseline="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 baseline="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 baseline="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 baseline="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 baseline="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Anti-OSINT…or hiding from The Man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887" y="2489200"/>
            <a:ext cx="5065167" cy="3681730"/>
          </a:xfrm>
        </p:spPr>
      </p:pic>
    </p:spTree>
    <p:extLst>
      <p:ext uri="{BB962C8B-B14F-4D97-AF65-F5344CB8AC3E}">
        <p14:creationId xmlns:p14="http://schemas.microsoft.com/office/powerpoint/2010/main" val="330310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Ways to retain/reclaim/defend your privacy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603" y="2438400"/>
            <a:ext cx="5700878" cy="3349266"/>
          </a:xfrm>
        </p:spPr>
      </p:pic>
    </p:spTree>
    <p:extLst>
      <p:ext uri="{BB962C8B-B14F-4D97-AF65-F5344CB8AC3E}">
        <p14:creationId xmlns:p14="http://schemas.microsoft.com/office/powerpoint/2010/main" val="28103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95399" y="901700"/>
            <a:ext cx="6241816" cy="863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First things first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831" y="2199917"/>
            <a:ext cx="3284369" cy="219146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1765300"/>
            <a:ext cx="6241816" cy="443230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Don't give up any data on yourself without a good reason!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</a:rPr>
              <a:t>Does your mechanic really need your correct address</a:t>
            </a:r>
            <a:r>
              <a:rPr lang="en-US" sz="1400" dirty="0" smtClean="0">
                <a:solidFill>
                  <a:schemeClr val="bg2"/>
                </a:solidFill>
              </a:rPr>
              <a:t>?</a:t>
            </a:r>
            <a:endParaRPr lang="en-US" dirty="0" smtClean="0">
              <a:solidFill>
                <a:schemeClr val="bg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If </a:t>
            </a:r>
            <a:r>
              <a:rPr lang="en-US" dirty="0">
                <a:solidFill>
                  <a:schemeClr val="bg2"/>
                </a:solidFill>
              </a:rPr>
              <a:t>you get a paycheck from your employer, it's almost impossible to hide.  </a:t>
            </a:r>
            <a:r>
              <a:rPr lang="en-US" dirty="0" smtClean="0">
                <a:solidFill>
                  <a:schemeClr val="bg2"/>
                </a:solidFill>
              </a:rPr>
              <a:t>Be careful when telling strangers where you work.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Don't get </a:t>
            </a:r>
            <a:r>
              <a:rPr lang="en-US" dirty="0" smtClean="0">
                <a:solidFill>
                  <a:schemeClr val="bg2"/>
                </a:solidFill>
              </a:rPr>
              <a:t>arrested...</a:t>
            </a:r>
            <a:r>
              <a:rPr lang="en-US" dirty="0">
                <a:solidFill>
                  <a:schemeClr val="bg2"/>
                </a:solidFill>
              </a:rPr>
              <a:t>criminal history never really goes </a:t>
            </a:r>
            <a:r>
              <a:rPr lang="en-US" dirty="0" smtClean="0">
                <a:solidFill>
                  <a:schemeClr val="bg2"/>
                </a:solidFill>
              </a:rPr>
              <a:t>away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S</a:t>
            </a:r>
            <a:r>
              <a:rPr lang="en-US" dirty="0" smtClean="0">
                <a:solidFill>
                  <a:schemeClr val="bg2"/>
                </a:solidFill>
              </a:rPr>
              <a:t>ocial </a:t>
            </a:r>
            <a:r>
              <a:rPr lang="en-US" dirty="0">
                <a:solidFill>
                  <a:schemeClr val="bg2"/>
                </a:solidFill>
              </a:rPr>
              <a:t>security </a:t>
            </a:r>
            <a:r>
              <a:rPr lang="en-US" dirty="0" smtClean="0">
                <a:solidFill>
                  <a:schemeClr val="bg2"/>
                </a:solidFill>
              </a:rPr>
              <a:t>numbers can be inferred/guessed </a:t>
            </a:r>
            <a:r>
              <a:rPr lang="en-US" dirty="0">
                <a:solidFill>
                  <a:schemeClr val="bg2"/>
                </a:solidFill>
              </a:rPr>
              <a:t>by criminals who have your birth date, place of birth, and the last 4 </a:t>
            </a:r>
            <a:r>
              <a:rPr lang="en-US" dirty="0" smtClean="0">
                <a:solidFill>
                  <a:schemeClr val="bg2"/>
                </a:solidFill>
              </a:rPr>
              <a:t>digits.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Securely destroy any data (physical or otherwise) you don't </a:t>
            </a:r>
            <a:r>
              <a:rPr lang="en-US" dirty="0" smtClean="0">
                <a:solidFill>
                  <a:schemeClr val="bg2"/>
                </a:solidFill>
              </a:rPr>
              <a:t>need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Freeze your credit at all 4 credit agencies: Equifax, Trans Union, Experian, </a:t>
            </a:r>
            <a:r>
              <a:rPr lang="en-US" dirty="0" err="1" smtClean="0">
                <a:solidFill>
                  <a:schemeClr val="bg2"/>
                </a:solidFill>
              </a:rPr>
              <a:t>Innovis</a:t>
            </a:r>
            <a:endParaRPr lang="en-US" dirty="0" smtClean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2"/>
                </a:solidFill>
              </a:rPr>
              <a:t>Costs between $8 and $20 </a:t>
            </a:r>
            <a:r>
              <a:rPr lang="en-US" sz="1400" dirty="0">
                <a:solidFill>
                  <a:schemeClr val="bg2"/>
                </a:solidFill>
              </a:rPr>
              <a:t>at each </a:t>
            </a:r>
            <a:r>
              <a:rPr lang="en-US" sz="1400" dirty="0" smtClean="0">
                <a:solidFill>
                  <a:schemeClr val="bg2"/>
                </a:solidFill>
              </a:rPr>
              <a:t>agency, depending on where you live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2"/>
                </a:solidFill>
              </a:rPr>
              <a:t>September Equifax </a:t>
            </a:r>
            <a:r>
              <a:rPr lang="en-US" sz="1400" dirty="0">
                <a:solidFill>
                  <a:schemeClr val="bg2"/>
                </a:solidFill>
              </a:rPr>
              <a:t>breach is a good example why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07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8699" y="863600"/>
            <a:ext cx="6241816" cy="330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Helpful links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3" y="1912021"/>
            <a:ext cx="3602037" cy="239895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38699" y="1320800"/>
            <a:ext cx="6241816" cy="4991100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Opt </a:t>
            </a:r>
            <a:r>
              <a:rPr lang="en-US" sz="1600" dirty="0">
                <a:solidFill>
                  <a:schemeClr val="bg1"/>
                </a:solidFill>
              </a:rPr>
              <a:t>out of pre-approved offers of credit or insurance at http://</a:t>
            </a:r>
            <a:r>
              <a:rPr lang="en-US" sz="1600" dirty="0" smtClean="0">
                <a:solidFill>
                  <a:schemeClr val="bg1"/>
                </a:solidFill>
              </a:rPr>
              <a:t>www.optoutprescreen.com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Reduce junk phone calls by registering at the national do not call </a:t>
            </a:r>
            <a:r>
              <a:rPr lang="en-US" sz="1600" dirty="0">
                <a:solidFill>
                  <a:schemeClr val="bg1"/>
                </a:solidFill>
              </a:rPr>
              <a:t>list </a:t>
            </a:r>
            <a:r>
              <a:rPr lang="en-US" sz="1600" dirty="0" smtClean="0">
                <a:solidFill>
                  <a:schemeClr val="bg1"/>
                </a:solidFill>
              </a:rPr>
              <a:t>at https</a:t>
            </a:r>
            <a:r>
              <a:rPr lang="en-US" sz="1600" dirty="0">
                <a:solidFill>
                  <a:schemeClr val="bg1"/>
                </a:solidFill>
              </a:rPr>
              <a:t>://www.donotcall.gov</a:t>
            </a:r>
            <a:r>
              <a:rPr lang="en-US" sz="1600" dirty="0" smtClean="0">
                <a:solidFill>
                  <a:schemeClr val="bg1"/>
                </a:solidFill>
              </a:rPr>
              <a:t>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Note that there are some organizations which are exempt; see the website for more info.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Removing your house from </a:t>
            </a:r>
            <a:r>
              <a:rPr lang="en-US" sz="1600" dirty="0">
                <a:solidFill>
                  <a:schemeClr val="bg1"/>
                </a:solidFill>
              </a:rPr>
              <a:t>Google street view: https://sileo.com/google-street-map-remove-house/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Credit freezing</a:t>
            </a:r>
            <a:r>
              <a:rPr lang="en-US" sz="1600" dirty="0">
                <a:solidFill>
                  <a:schemeClr val="bg1"/>
                </a:solidFill>
              </a:rPr>
              <a:t>: https://krebsonsecurity.com/2015/06/how-i-learned-to-stop-worrying-and-embrace-the-security-freeze</a:t>
            </a:r>
            <a:r>
              <a:rPr lang="en-US" sz="1600" dirty="0" smtClean="0">
                <a:solidFill>
                  <a:schemeClr val="bg1"/>
                </a:solidFill>
              </a:rPr>
              <a:t>/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Block electronic access to Social Security benefits at https</a:t>
            </a:r>
            <a:r>
              <a:rPr lang="en-US" sz="1600" dirty="0">
                <a:solidFill>
                  <a:schemeClr val="bg1"/>
                </a:solidFill>
              </a:rPr>
              <a:t>://</a:t>
            </a:r>
            <a:r>
              <a:rPr lang="en-US" sz="1600" dirty="0" smtClean="0">
                <a:solidFill>
                  <a:schemeClr val="bg1"/>
                </a:solidFill>
              </a:rPr>
              <a:t>secure.ssa.gov/acu/IPS_INTR/blockaccess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See also </a:t>
            </a:r>
            <a:r>
              <a:rPr lang="en-US" sz="1600" dirty="0">
                <a:solidFill>
                  <a:schemeClr val="bg1"/>
                </a:solidFill>
              </a:rPr>
              <a:t>http://krebsonsecurity.com/2016/08/social-security-administration-now-requires-two-factor-authentication/#</a:t>
            </a:r>
            <a:r>
              <a:rPr lang="en-US" sz="1600" dirty="0" smtClean="0">
                <a:solidFill>
                  <a:schemeClr val="bg1"/>
                </a:solidFill>
              </a:rPr>
              <a:t>more-35669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Data breach info at haveibeenpwned.com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Can search email addresses, usernames, passwords, even domains (if you own the domain)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Leverage recon-ng modules to make this easier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6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8699" y="863600"/>
            <a:ext cx="6241816" cy="330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Overflow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02" y="863600"/>
            <a:ext cx="4457700" cy="44577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38699" y="1320800"/>
            <a:ext cx="6241816" cy="483870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Do </a:t>
            </a:r>
            <a:r>
              <a:rPr lang="en-US" dirty="0">
                <a:solidFill>
                  <a:schemeClr val="bg1"/>
                </a:solidFill>
              </a:rPr>
              <a:t>you use https://informeddelivery.usps.com?  Has </a:t>
            </a:r>
            <a:r>
              <a:rPr lang="en-US" dirty="0" smtClean="0">
                <a:solidFill>
                  <a:schemeClr val="bg1"/>
                </a:solidFill>
              </a:rPr>
              <a:t>someone signed </a:t>
            </a:r>
            <a:r>
              <a:rPr lang="en-US" dirty="0">
                <a:solidFill>
                  <a:schemeClr val="bg1"/>
                </a:solidFill>
              </a:rPr>
              <a:t>up for you</a:t>
            </a:r>
            <a:r>
              <a:rPr lang="en-US" dirty="0" smtClean="0">
                <a:solidFill>
                  <a:schemeClr val="bg1"/>
                </a:solidFill>
              </a:rPr>
              <a:t>?!</a:t>
            </a:r>
            <a:endParaRPr lang="en-US" sz="1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This won’t work if you’ve frozen your credit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See the full article at krebsonsecurity.com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40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95399" y="901700"/>
            <a:ext cx="6241816" cy="5207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Now for deception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831" y="2076769"/>
            <a:ext cx="3063347" cy="270446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1600200"/>
            <a:ext cx="6241816" cy="459740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We're all taught to tell the truth at a young age, but truth and privacy can be mutually </a:t>
            </a:r>
            <a:r>
              <a:rPr lang="en-US" sz="1600" dirty="0" smtClean="0">
                <a:solidFill>
                  <a:schemeClr val="bg2"/>
                </a:solidFill>
              </a:rPr>
              <a:t>exclusive.  Be </a:t>
            </a:r>
            <a:r>
              <a:rPr lang="en-US" sz="1600" dirty="0">
                <a:solidFill>
                  <a:schemeClr val="bg2"/>
                </a:solidFill>
              </a:rPr>
              <a:t>a good liar, when you need to be</a:t>
            </a:r>
            <a:r>
              <a:rPr lang="en-US" sz="1600" dirty="0" smtClean="0">
                <a:solidFill>
                  <a:schemeClr val="bg2"/>
                </a:solidFill>
              </a:rPr>
              <a:t>!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/>
                </a:solidFill>
              </a:rPr>
              <a:t>Fake Twitter and Facebook profiles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Use TOR, but beware of exit nodes...they can be poisoned to track you </a:t>
            </a:r>
            <a:r>
              <a:rPr lang="en-US" sz="1600" dirty="0" smtClean="0">
                <a:solidFill>
                  <a:schemeClr val="bg2"/>
                </a:solidFill>
              </a:rPr>
              <a:t>anyway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Consider VPN software when working online, but get info on what the VPN provider collects about </a:t>
            </a:r>
            <a:r>
              <a:rPr lang="en-US" sz="1600" dirty="0" smtClean="0">
                <a:solidFill>
                  <a:schemeClr val="bg2"/>
                </a:solidFill>
              </a:rPr>
              <a:t>you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Who does your DNS?  DNS history can tell you a lot about any internet user</a:t>
            </a:r>
            <a:r>
              <a:rPr lang="en-US" sz="1600" dirty="0" smtClean="0">
                <a:solidFill>
                  <a:schemeClr val="bg2"/>
                </a:solidFill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When you move, do you really need to notify everyone of your new </a:t>
            </a:r>
            <a:r>
              <a:rPr lang="en-US" sz="1600" dirty="0" smtClean="0">
                <a:solidFill>
                  <a:schemeClr val="bg2"/>
                </a:solidFill>
              </a:rPr>
              <a:t>address?  Maintain </a:t>
            </a:r>
            <a:r>
              <a:rPr lang="en-US" sz="1600" dirty="0">
                <a:solidFill>
                  <a:schemeClr val="bg2"/>
                </a:solidFill>
              </a:rPr>
              <a:t>a P.O. box for </a:t>
            </a:r>
            <a:r>
              <a:rPr lang="en-US" sz="1600" dirty="0" smtClean="0">
                <a:solidFill>
                  <a:schemeClr val="bg2"/>
                </a:solidFill>
              </a:rPr>
              <a:t>privacy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/>
                </a:solidFill>
              </a:rPr>
              <a:t>If you need a physical address, try a personal mailbox at a UPS store</a:t>
            </a:r>
            <a:endParaRPr lang="en-US" sz="1000" dirty="0" smtClean="0">
              <a:solidFill>
                <a:schemeClr val="bg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/>
                </a:solidFill>
              </a:rPr>
              <a:t>Use cash…credit is easily trackable</a:t>
            </a:r>
          </a:p>
        </p:txBody>
      </p:sp>
    </p:spTree>
    <p:extLst>
      <p:ext uri="{BB962C8B-B14F-4D97-AF65-F5344CB8AC3E}">
        <p14:creationId xmlns:p14="http://schemas.microsoft.com/office/powerpoint/2010/main" val="338390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Some ways to hide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972732"/>
            <a:ext cx="9601196" cy="461856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Politely (or impolitely) ask people not to take your picture or video </a:t>
            </a:r>
            <a:r>
              <a:rPr lang="en-US" dirty="0" smtClean="0">
                <a:solidFill>
                  <a:schemeClr val="bg1"/>
                </a:solidFill>
              </a:rPr>
              <a:t>you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Change your name, if you’re really paranoid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Pick a name similar to a famous person, or a common name…helps you hide on Google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When moving, get copies of your medical records from doctors, and ask they destroy any copies.  I’m not a lawyer, but as I understand HIPPA, they must comply with your request.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Ask your friends to keep your privacy private (i.e. don’t post about me on Facebook)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Get a new social security number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smtClean="0">
                <a:solidFill>
                  <a:schemeClr val="bg1"/>
                </a:solidFill>
              </a:rPr>
              <a:t>www.consumer.ftc.gov/articles/0248-do-you-need-new-social-security-number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Things to remember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8057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Often, convenience and privacy are mutually exclusive...take cell phones for instance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If </a:t>
            </a:r>
            <a:r>
              <a:rPr lang="en-US" dirty="0">
                <a:solidFill>
                  <a:schemeClr val="bg1"/>
                </a:solidFill>
              </a:rPr>
              <a:t>a product/service is free, then the objective of the provider is to harvest YOUR data!</a:t>
            </a:r>
          </a:p>
          <a:p>
            <a:r>
              <a:rPr lang="en-US" dirty="0">
                <a:solidFill>
                  <a:schemeClr val="bg1"/>
                </a:solidFill>
              </a:rPr>
              <a:t>When you put anything on the internet, someone will try to hack or steal </a:t>
            </a:r>
            <a:r>
              <a:rPr lang="en-US" dirty="0" smtClean="0">
                <a:solidFill>
                  <a:schemeClr val="bg1"/>
                </a:solidFill>
              </a:rPr>
              <a:t>it.</a:t>
            </a:r>
          </a:p>
          <a:p>
            <a:r>
              <a:rPr lang="en-US" dirty="0">
                <a:solidFill>
                  <a:schemeClr val="bg1"/>
                </a:solidFill>
              </a:rPr>
              <a:t>Read end-user license agreements and terms of service. 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What is your online footprint?  Research yourself with </a:t>
            </a:r>
            <a:r>
              <a:rPr lang="en-US" dirty="0" err="1" smtClean="0">
                <a:solidFill>
                  <a:schemeClr val="bg1"/>
                </a:solidFill>
              </a:rPr>
              <a:t>Maltego</a:t>
            </a:r>
            <a:r>
              <a:rPr lang="en-US" dirty="0" smtClean="0">
                <a:solidFill>
                  <a:schemeClr val="bg1"/>
                </a:solidFill>
              </a:rPr>
              <a:t> to find out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Free edition comes with Kali Linux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61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6307" y="1168396"/>
            <a:ext cx="6241816" cy="3048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Conclusion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6307" y="1651000"/>
            <a:ext cx="6241816" cy="43053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Your personal data &amp; privacy are valuable; guard them appropriately!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It’s very difficult to maintain your privacy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Go to some hacker conferences: DerbyCon and SkyDogCon are local and inexpensive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Check out Tim </a:t>
            </a:r>
            <a:r>
              <a:rPr lang="en-US" sz="2000" dirty="0" err="1" smtClean="0">
                <a:solidFill>
                  <a:schemeClr val="bg1"/>
                </a:solidFill>
              </a:rPr>
              <a:t>MalcomVetter’s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DerbyCon</a:t>
            </a:r>
            <a:r>
              <a:rPr lang="en-US" sz="2000" dirty="0" smtClean="0">
                <a:solidFill>
                  <a:schemeClr val="bg1"/>
                </a:solidFill>
              </a:rPr>
              <a:t> 2017 talk </a:t>
            </a:r>
            <a:r>
              <a:rPr lang="en-US" sz="2000" dirty="0">
                <a:solidFill>
                  <a:schemeClr val="bg1"/>
                </a:solidFill>
              </a:rPr>
              <a:t>at https://</a:t>
            </a:r>
            <a:r>
              <a:rPr lang="en-US" sz="2000" dirty="0" smtClean="0">
                <a:solidFill>
                  <a:schemeClr val="bg1"/>
                </a:solidFill>
              </a:rPr>
              <a:t>www.youtube.com/watch?v=bxQSu06yuZc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99" y="266700"/>
            <a:ext cx="3098800" cy="309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11" y="3665220"/>
            <a:ext cx="2722880" cy="27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7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Questions/Comments?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968500"/>
            <a:ext cx="6070599" cy="3797299"/>
          </a:xfrm>
        </p:spPr>
      </p:pic>
    </p:spTree>
    <p:extLst>
      <p:ext uri="{BB962C8B-B14F-4D97-AF65-F5344CB8AC3E}">
        <p14:creationId xmlns:p14="http://schemas.microsoft.com/office/powerpoint/2010/main" val="10033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Thanks for coming!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Slides and notes will be up at </a:t>
            </a:r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smtClean="0">
                <a:solidFill>
                  <a:schemeClr val="bg1"/>
                </a:solidFill>
              </a:rPr>
              <a:t>github.com/griddd/SkyDogCon2017</a:t>
            </a:r>
          </a:p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 smtClean="0">
                <a:solidFill>
                  <a:schemeClr val="bg1"/>
                </a:solidFill>
              </a:rPr>
              <a:t>iverdown10 at gmail.com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I’ll be around…stop and chat 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2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770" y="1168395"/>
            <a:ext cx="6241816" cy="1371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About 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9770" y="2771768"/>
            <a:ext cx="6241816" cy="2637368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Husband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Avid scuba diver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Hacker, programmer, and 2</a:t>
            </a:r>
            <a:r>
              <a:rPr lang="en-US" sz="2000" baseline="30000" dirty="0" smtClean="0">
                <a:solidFill>
                  <a:schemeClr val="bg1"/>
                </a:solidFill>
              </a:rPr>
              <a:t>nd</a:t>
            </a:r>
            <a:r>
              <a:rPr lang="en-US" sz="2000" dirty="0" smtClean="0">
                <a:solidFill>
                  <a:schemeClr val="bg1"/>
                </a:solidFill>
              </a:rPr>
              <a:t> generation privacy geek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Info Security Analyst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Open source contributor (</a:t>
            </a:r>
            <a:r>
              <a:rPr lang="en-US" sz="2000" dirty="0" err="1" smtClean="0">
                <a:solidFill>
                  <a:schemeClr val="bg1"/>
                </a:solidFill>
              </a:rPr>
              <a:t>doona</a:t>
            </a:r>
            <a:r>
              <a:rPr lang="en-US" sz="2000" dirty="0" smtClean="0">
                <a:solidFill>
                  <a:schemeClr val="bg1"/>
                </a:solidFill>
              </a:rPr>
              <a:t>, recon-ng)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https://github.com/griddd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3289297"/>
            <a:ext cx="3850770" cy="25992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611183"/>
            <a:ext cx="385077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6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Why this talk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Why business and government want to take your privacy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Ways to retain/reclaim/defend your privacy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Audience participation welcome and encouraged 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Questions/comments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214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Why this talk?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Everyone </a:t>
            </a:r>
            <a:r>
              <a:rPr lang="en-US" dirty="0">
                <a:solidFill>
                  <a:schemeClr val="bg1"/>
                </a:solidFill>
              </a:rPr>
              <a:t>has something they want to hide, so hide if you like :)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bg1"/>
                </a:solidFill>
              </a:rPr>
              <a:t>right to privacy is enshrined in our laws &amp; constitution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Privacy </a:t>
            </a:r>
            <a:r>
              <a:rPr lang="en-US" dirty="0">
                <a:solidFill>
                  <a:schemeClr val="bg1"/>
                </a:solidFill>
              </a:rPr>
              <a:t>isn't dead yet, but as technology advances, many argue that privacy is dying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</a:t>
            </a:r>
            <a:r>
              <a:rPr lang="en-US" dirty="0">
                <a:solidFill>
                  <a:schemeClr val="bg1"/>
                </a:solidFill>
              </a:rPr>
              <a:t>, since it's hard to hide &amp; maintain privacy, "drown out" real data with fake </a:t>
            </a:r>
            <a:r>
              <a:rPr lang="en-US" dirty="0" smtClean="0">
                <a:solidFill>
                  <a:schemeClr val="bg1"/>
                </a:solidFill>
              </a:rPr>
              <a:t>data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76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272203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Why business &amp; government want to take your privacy?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5969000"/>
            <a:ext cx="9601196" cy="516468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36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202" y="1701800"/>
            <a:ext cx="4979920" cy="4557623"/>
          </a:xfrm>
        </p:spPr>
      </p:pic>
    </p:spTree>
    <p:extLst>
      <p:ext uri="{BB962C8B-B14F-4D97-AF65-F5344CB8AC3E}">
        <p14:creationId xmlns:p14="http://schemas.microsoft.com/office/powerpoint/2010/main" val="89258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is valuable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average person doesn’t realize how valuable…until it gets lost in a breach!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Data aggregators make TONS of money…look at Facebook, Google, credit bureaus, among many others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Governments use data to keep track of citizens, especially criminals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Black hats like personal data for obvious reasons: identity theft, medical fraud, credit card fraud, </a:t>
            </a:r>
            <a:r>
              <a:rPr lang="en-US" dirty="0" err="1" smtClean="0">
                <a:solidFill>
                  <a:schemeClr val="bg1"/>
                </a:solidFill>
              </a:rPr>
              <a:t>etc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White hats use data to make well-targeted attacks on clients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10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Knowledge + Data = Power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Businesses use targeted ads to entice repeat customers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Notice how you tend to see things you like in Kroger mailings when you have a Kroger card?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Laws mandate that a lot of your data is public record (i.e. house &amp; land transactions)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 got all kinds of crap about mortgage insurance, title searching, etc. when I bought my house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 lot of criminal history is public (e.g. national &amp; local sex offender registries, felony &amp; misdemeanor offenses, </a:t>
            </a:r>
            <a:r>
              <a:rPr lang="en-US" dirty="0" err="1" smtClean="0">
                <a:solidFill>
                  <a:schemeClr val="bg1"/>
                </a:solidFill>
              </a:rPr>
              <a:t>etc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94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202" y="2110700"/>
            <a:ext cx="4979920" cy="3739822"/>
          </a:xfrm>
        </p:spPr>
      </p:pic>
    </p:spTree>
    <p:extLst>
      <p:ext uri="{BB962C8B-B14F-4D97-AF65-F5344CB8AC3E}">
        <p14:creationId xmlns:p14="http://schemas.microsoft.com/office/powerpoint/2010/main" val="18205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83E7ADEF8D4045A707457C581F1DFE" ma:contentTypeVersion="0" ma:contentTypeDescription="Create a new document." ma:contentTypeScope="" ma:versionID="46f29e23723397297ca5568c39cc36c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3493001560ba1be71ebf2350c2fe8e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5A2354-53BD-49B7-8644-6CA4036AE3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3C2030-9975-4AAF-9404-6CC40B3CB1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AE2330-FC18-4A22-A3ED-06A145392231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1211</TotalTime>
  <Words>1157</Words>
  <Application>Microsoft Office PowerPoint</Application>
  <PresentationFormat>Widescreen</PresentationFormat>
  <Paragraphs>124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Garamond</vt:lpstr>
      <vt:lpstr>Wingdings</vt:lpstr>
      <vt:lpstr>Organic</vt:lpstr>
      <vt:lpstr>Anti-OSINT…or hiding from The Man</vt:lpstr>
      <vt:lpstr>About Me</vt:lpstr>
      <vt:lpstr>Agenda</vt:lpstr>
      <vt:lpstr>Why this talk?</vt:lpstr>
      <vt:lpstr>Why business &amp; government want to take your privacy?</vt:lpstr>
      <vt:lpstr>PowerPoint Presentation</vt:lpstr>
      <vt:lpstr>Data is valuable</vt:lpstr>
      <vt:lpstr>Knowledge + Data = Power</vt:lpstr>
      <vt:lpstr>PowerPoint Presentation</vt:lpstr>
      <vt:lpstr>Ways to retain/reclaim/defend your privacy</vt:lpstr>
      <vt:lpstr>First things first</vt:lpstr>
      <vt:lpstr>Helpful links</vt:lpstr>
      <vt:lpstr>Overflow</vt:lpstr>
      <vt:lpstr>Now for deception</vt:lpstr>
      <vt:lpstr>Some ways to hide</vt:lpstr>
      <vt:lpstr>Things to remember</vt:lpstr>
      <vt:lpstr>Conclusion</vt:lpstr>
      <vt:lpstr>Questions/Comments?</vt:lpstr>
      <vt:lpstr>Thanks for coming!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Defense</dc:title>
  <dc:creator>Scott McClellan</dc:creator>
  <cp:lastModifiedBy>Scott McClellan</cp:lastModifiedBy>
  <cp:revision>299</cp:revision>
  <cp:lastPrinted>2017-07-25T19:37:35Z</cp:lastPrinted>
  <dcterms:created xsi:type="dcterms:W3CDTF">2015-10-06T15:35:53Z</dcterms:created>
  <dcterms:modified xsi:type="dcterms:W3CDTF">2017-10-23T11:43:03Z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0x010100A083E7ADEF8D4045A707457C581F1DFE</vt:lpwstr>
  </property>
  <property fmtid="{D5CDD505-2E9C-101B-9397-08002B2CF9AE}" pid="3" name="IsMyDocuments">
    <vt:bool>true</vt:bool>
  </property>
</Properties>
</file>