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A6A930B-AD0E-4BB4-BBC6-BCCBD9F7BF35}">
          <p14:sldIdLst>
            <p14:sldId id="256"/>
          </p14:sldIdLst>
        </p14:section>
        <p14:section name="Untitled Section" id="{5E3DE4AD-3518-4D60-9148-DB28BE8ECF25}">
          <p14:sldIdLst>
            <p14:sldId id="257"/>
            <p14:sldId id="258"/>
            <p14:sldId id="259"/>
            <p14:sldId id="260"/>
            <p14:sldId id="261"/>
            <p14:sldId id="262"/>
            <p14:sldId id="263"/>
            <p14:sldId id="264"/>
            <p14:sldId id="265"/>
            <p14:sldId id="266"/>
            <p14:sldId id="267"/>
            <p14:sldId id="268"/>
            <p14:sldId id="269"/>
            <p14:sldId id="270"/>
            <p14:sldId id="271"/>
            <p14:sldId id="272"/>
            <p14:sldId id="27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94660"/>
  </p:normalViewPr>
  <p:slideViewPr>
    <p:cSldViewPr snapToGrid="0">
      <p:cViewPr varScale="1">
        <p:scale>
          <a:sx n="77" d="100"/>
          <a:sy n="77" d="100"/>
        </p:scale>
        <p:origin x="126" y="8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4/11/2025</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4/11/2025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4/11/2025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4/11/2025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4/11/2025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4/11/2025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4/11/2025</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4/11/2025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4/11/2025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4/11/2025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4/11/2025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4/11/2025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4/11/2025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4/11/2025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4/11/2025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4/11/2025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4/11/2025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4/11/2025</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7F96C-9ABF-F2C5-29D5-6D8880D91FD4}"/>
              </a:ext>
            </a:extLst>
          </p:cNvPr>
          <p:cNvSpPr>
            <a:spLocks noGrp="1"/>
          </p:cNvSpPr>
          <p:nvPr>
            <p:ph type="ctrTitle"/>
          </p:nvPr>
        </p:nvSpPr>
        <p:spPr/>
        <p:txBody>
          <a:bodyPr/>
          <a:lstStyle/>
          <a:p>
            <a:r>
              <a:rPr lang="en-US" dirty="0"/>
              <a:t>SpaceX Launch Success</a:t>
            </a:r>
          </a:p>
        </p:txBody>
      </p:sp>
      <p:sp>
        <p:nvSpPr>
          <p:cNvPr id="3" name="Subtitle 2">
            <a:extLst>
              <a:ext uri="{FF2B5EF4-FFF2-40B4-BE49-F238E27FC236}">
                <a16:creationId xmlns:a16="http://schemas.microsoft.com/office/drawing/2014/main" id="{02709ED0-456E-37C8-BEE2-FA2624D71D08}"/>
              </a:ext>
            </a:extLst>
          </p:cNvPr>
          <p:cNvSpPr>
            <a:spLocks noGrp="1"/>
          </p:cNvSpPr>
          <p:nvPr>
            <p:ph type="subTitle" idx="1"/>
          </p:nvPr>
        </p:nvSpPr>
        <p:spPr/>
        <p:txBody>
          <a:bodyPr/>
          <a:lstStyle/>
          <a:p>
            <a:r>
              <a:rPr lang="en-US" dirty="0"/>
              <a:t>Launch evaluations for the Falcon9</a:t>
            </a:r>
          </a:p>
        </p:txBody>
      </p:sp>
    </p:spTree>
    <p:extLst>
      <p:ext uri="{BB962C8B-B14F-4D97-AF65-F5344CB8AC3E}">
        <p14:creationId xmlns:p14="http://schemas.microsoft.com/office/powerpoint/2010/main" val="565764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628BB-C1D7-B2A2-B7C5-CADA904EC87F}"/>
              </a:ext>
            </a:extLst>
          </p:cNvPr>
          <p:cNvSpPr>
            <a:spLocks noGrp="1"/>
          </p:cNvSpPr>
          <p:nvPr>
            <p:ph type="title"/>
          </p:nvPr>
        </p:nvSpPr>
        <p:spPr/>
        <p:txBody>
          <a:bodyPr/>
          <a:lstStyle/>
          <a:p>
            <a:r>
              <a:rPr lang="en-US" dirty="0"/>
              <a:t>EDA - SQL</a:t>
            </a:r>
          </a:p>
        </p:txBody>
      </p:sp>
      <p:sp>
        <p:nvSpPr>
          <p:cNvPr id="3" name="Content Placeholder 2">
            <a:extLst>
              <a:ext uri="{FF2B5EF4-FFF2-40B4-BE49-F238E27FC236}">
                <a16:creationId xmlns:a16="http://schemas.microsoft.com/office/drawing/2014/main" id="{E04E3300-8CC2-2AF9-2BBD-A3EC13491B24}"/>
              </a:ext>
            </a:extLst>
          </p:cNvPr>
          <p:cNvSpPr>
            <a:spLocks noGrp="1"/>
          </p:cNvSpPr>
          <p:nvPr>
            <p:ph idx="1"/>
          </p:nvPr>
        </p:nvSpPr>
        <p:spPr/>
        <p:txBody>
          <a:bodyPr/>
          <a:lstStyle/>
          <a:p>
            <a:pPr marL="0" indent="0">
              <a:buNone/>
            </a:pPr>
            <a:r>
              <a:rPr lang="en-US" dirty="0"/>
              <a:t>SQL queries identify relevant data:</a:t>
            </a:r>
          </a:p>
          <a:p>
            <a:pPr>
              <a:buFontTx/>
              <a:buChar char="-"/>
            </a:pPr>
            <a:r>
              <a:rPr lang="en-US" dirty="0"/>
              <a:t>Avg and sum of various payload masses, </a:t>
            </a:r>
            <a:r>
              <a:rPr lang="en-US" dirty="0" err="1"/>
              <a:t>ie</a:t>
            </a:r>
            <a:r>
              <a:rPr lang="en-US" dirty="0"/>
              <a:t>. for Nasa and Falcon 9 rockets.</a:t>
            </a:r>
          </a:p>
          <a:p>
            <a:pPr>
              <a:buFontTx/>
              <a:buChar char="-"/>
            </a:pPr>
            <a:r>
              <a:rPr lang="en-US" dirty="0"/>
              <a:t>Select min and max parameters for selected attributes.</a:t>
            </a:r>
          </a:p>
          <a:p>
            <a:pPr>
              <a:buFontTx/>
              <a:buChar char="-"/>
            </a:pPr>
            <a:r>
              <a:rPr lang="en-US" dirty="0"/>
              <a:t>Count functions allow a numeric representation for successful and failed missions.</a:t>
            </a:r>
          </a:p>
          <a:p>
            <a:pPr>
              <a:buFontTx/>
              <a:buChar char="-"/>
            </a:pPr>
            <a:r>
              <a:rPr lang="en-US" dirty="0"/>
              <a:t>With the success count information, landing methods by drone ship and ground pad can ranked.</a:t>
            </a:r>
          </a:p>
        </p:txBody>
      </p:sp>
    </p:spTree>
    <p:extLst>
      <p:ext uri="{BB962C8B-B14F-4D97-AF65-F5344CB8AC3E}">
        <p14:creationId xmlns:p14="http://schemas.microsoft.com/office/powerpoint/2010/main" val="1780300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FDDCC-B26A-08C5-A9E2-54CC906F534B}"/>
              </a:ext>
            </a:extLst>
          </p:cNvPr>
          <p:cNvSpPr>
            <a:spLocks noGrp="1"/>
          </p:cNvSpPr>
          <p:nvPr>
            <p:ph type="title"/>
          </p:nvPr>
        </p:nvSpPr>
        <p:spPr/>
        <p:txBody>
          <a:bodyPr/>
          <a:lstStyle/>
          <a:p>
            <a:r>
              <a:rPr lang="en-US" dirty="0"/>
              <a:t>Folium Map</a:t>
            </a:r>
          </a:p>
        </p:txBody>
      </p:sp>
      <p:sp>
        <p:nvSpPr>
          <p:cNvPr id="3" name="Content Placeholder 2">
            <a:extLst>
              <a:ext uri="{FF2B5EF4-FFF2-40B4-BE49-F238E27FC236}">
                <a16:creationId xmlns:a16="http://schemas.microsoft.com/office/drawing/2014/main" id="{1B5CBBB7-B45A-064A-9F8C-CEE507CB957F}"/>
              </a:ext>
            </a:extLst>
          </p:cNvPr>
          <p:cNvSpPr>
            <a:spLocks noGrp="1"/>
          </p:cNvSpPr>
          <p:nvPr>
            <p:ph idx="1"/>
          </p:nvPr>
        </p:nvSpPr>
        <p:spPr/>
        <p:txBody>
          <a:bodyPr/>
          <a:lstStyle/>
          <a:p>
            <a:pPr marL="0" indent="0">
              <a:buNone/>
            </a:pPr>
            <a:r>
              <a:rPr lang="en-US" dirty="0"/>
              <a:t>The Folium Map allows for a geographical representation of selected data:\</a:t>
            </a:r>
          </a:p>
          <a:p>
            <a:pPr>
              <a:buFontTx/>
              <a:buChar char="-"/>
            </a:pPr>
            <a:r>
              <a:rPr lang="en-US" dirty="0"/>
              <a:t>Markers allow clear identity of locations such as the NASA Johnson Space Center.</a:t>
            </a:r>
          </a:p>
          <a:p>
            <a:pPr>
              <a:buFontTx/>
              <a:buChar char="-"/>
            </a:pPr>
            <a:r>
              <a:rPr lang="en-US" dirty="0"/>
              <a:t>Marker Groups identify important locations where multiple data points are related. For instance, launches from certain launch sites.</a:t>
            </a:r>
          </a:p>
          <a:p>
            <a:pPr>
              <a:buFontTx/>
              <a:buChar char="-"/>
            </a:pPr>
            <a:r>
              <a:rPr lang="en-US" dirty="0"/>
              <a:t>Colors serve as delimiters between success and failure.</a:t>
            </a:r>
          </a:p>
          <a:p>
            <a:pPr>
              <a:buFontTx/>
              <a:buChar char="-"/>
            </a:pPr>
            <a:r>
              <a:rPr lang="en-US" dirty="0"/>
              <a:t>After sites are evaluated, there geographical information may be quickly assessed. For instance, finding that Launch Sites are close to Ocean coast lines.</a:t>
            </a:r>
          </a:p>
        </p:txBody>
      </p:sp>
    </p:spTree>
    <p:extLst>
      <p:ext uri="{BB962C8B-B14F-4D97-AF65-F5344CB8AC3E}">
        <p14:creationId xmlns:p14="http://schemas.microsoft.com/office/powerpoint/2010/main" val="3460313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59557-F335-FEC0-D9FC-C76B2A9A0C0D}"/>
              </a:ext>
            </a:extLst>
          </p:cNvPr>
          <p:cNvSpPr>
            <a:spLocks noGrp="1"/>
          </p:cNvSpPr>
          <p:nvPr>
            <p:ph type="title"/>
          </p:nvPr>
        </p:nvSpPr>
        <p:spPr/>
        <p:txBody>
          <a:bodyPr/>
          <a:lstStyle/>
          <a:p>
            <a:r>
              <a:rPr lang="en-US" dirty="0" err="1"/>
              <a:t>Plotly</a:t>
            </a:r>
            <a:r>
              <a:rPr lang="en-US" dirty="0"/>
              <a:t> Dash</a:t>
            </a:r>
          </a:p>
        </p:txBody>
      </p:sp>
      <p:sp>
        <p:nvSpPr>
          <p:cNvPr id="3" name="Content Placeholder 2">
            <a:extLst>
              <a:ext uri="{FF2B5EF4-FFF2-40B4-BE49-F238E27FC236}">
                <a16:creationId xmlns:a16="http://schemas.microsoft.com/office/drawing/2014/main" id="{3527C76C-294C-4432-A5C7-2374B95CF51A}"/>
              </a:ext>
            </a:extLst>
          </p:cNvPr>
          <p:cNvSpPr>
            <a:spLocks noGrp="1"/>
          </p:cNvSpPr>
          <p:nvPr>
            <p:ph idx="1"/>
          </p:nvPr>
        </p:nvSpPr>
        <p:spPr/>
        <p:txBody>
          <a:bodyPr/>
          <a:lstStyle/>
          <a:p>
            <a:pPr marL="0" indent="0">
              <a:buNone/>
            </a:pPr>
            <a:r>
              <a:rPr lang="en-US" dirty="0"/>
              <a:t>The Dash board allows for interactive representations of data:</a:t>
            </a:r>
          </a:p>
          <a:p>
            <a:pPr>
              <a:buFontTx/>
              <a:buChar char="-"/>
            </a:pPr>
            <a:r>
              <a:rPr lang="en-US" dirty="0"/>
              <a:t>Launch sites could be selected by user as input.</a:t>
            </a:r>
          </a:p>
          <a:p>
            <a:pPr>
              <a:buFontTx/>
              <a:buChar char="-"/>
            </a:pPr>
            <a:r>
              <a:rPr lang="en-US" dirty="0"/>
              <a:t>Output allows the user to see success for selected input as a pie chart.</a:t>
            </a:r>
          </a:p>
          <a:p>
            <a:pPr>
              <a:buFontTx/>
              <a:buChar char="-"/>
            </a:pPr>
            <a:r>
              <a:rPr lang="en-US" dirty="0"/>
              <a:t>Another user selected input, Payload Mass, may be selected with a  slider.</a:t>
            </a:r>
          </a:p>
          <a:p>
            <a:pPr>
              <a:buFontTx/>
              <a:buChar char="-"/>
            </a:pPr>
            <a:r>
              <a:rPr lang="en-US" dirty="0"/>
              <a:t>The payload Mass input will Output a scatter chart.</a:t>
            </a:r>
          </a:p>
        </p:txBody>
      </p:sp>
    </p:spTree>
    <p:extLst>
      <p:ext uri="{BB962C8B-B14F-4D97-AF65-F5344CB8AC3E}">
        <p14:creationId xmlns:p14="http://schemas.microsoft.com/office/powerpoint/2010/main" val="25138795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8C482-870C-82FF-0055-1F3D763E99A9}"/>
              </a:ext>
            </a:extLst>
          </p:cNvPr>
          <p:cNvSpPr>
            <a:spLocks noGrp="1"/>
          </p:cNvSpPr>
          <p:nvPr>
            <p:ph type="title"/>
          </p:nvPr>
        </p:nvSpPr>
        <p:spPr/>
        <p:txBody>
          <a:bodyPr/>
          <a:lstStyle/>
          <a:p>
            <a:r>
              <a:rPr lang="en-US" dirty="0"/>
              <a:t>Model Evaluation</a:t>
            </a:r>
          </a:p>
        </p:txBody>
      </p:sp>
      <p:sp>
        <p:nvSpPr>
          <p:cNvPr id="3" name="Content Placeholder 2">
            <a:extLst>
              <a:ext uri="{FF2B5EF4-FFF2-40B4-BE49-F238E27FC236}">
                <a16:creationId xmlns:a16="http://schemas.microsoft.com/office/drawing/2014/main" id="{7633422F-1D22-8ECE-4E72-E15EF7A05F92}"/>
              </a:ext>
            </a:extLst>
          </p:cNvPr>
          <p:cNvSpPr>
            <a:spLocks noGrp="1"/>
          </p:cNvSpPr>
          <p:nvPr>
            <p:ph idx="1"/>
          </p:nvPr>
        </p:nvSpPr>
        <p:spPr/>
        <p:txBody>
          <a:bodyPr/>
          <a:lstStyle/>
          <a:p>
            <a:pPr marL="0" indent="0">
              <a:buNone/>
            </a:pPr>
            <a:r>
              <a:rPr lang="en-US" dirty="0"/>
              <a:t>After Data was scaled, then split into testing and training sets, four models were trained and evaluated with the data.</a:t>
            </a:r>
          </a:p>
          <a:p>
            <a:pPr>
              <a:buFontTx/>
              <a:buChar char="-"/>
            </a:pPr>
            <a:r>
              <a:rPr lang="en-US" dirty="0"/>
              <a:t>The models evaluated with </a:t>
            </a:r>
            <a:r>
              <a:rPr lang="en-US" dirty="0" err="1"/>
              <a:t>GridSearchCV</a:t>
            </a:r>
            <a:r>
              <a:rPr lang="en-US" dirty="0"/>
              <a:t> were:</a:t>
            </a:r>
          </a:p>
          <a:p>
            <a:pPr>
              <a:buFontTx/>
              <a:buChar char="-"/>
            </a:pPr>
            <a:r>
              <a:rPr lang="en-US" dirty="0"/>
              <a:t>Logistic Regression</a:t>
            </a:r>
          </a:p>
          <a:p>
            <a:pPr>
              <a:buFontTx/>
              <a:buChar char="-"/>
            </a:pPr>
            <a:r>
              <a:rPr lang="en-US" dirty="0"/>
              <a:t>Support Vector Machine</a:t>
            </a:r>
          </a:p>
          <a:p>
            <a:pPr>
              <a:buFontTx/>
              <a:buChar char="-"/>
            </a:pPr>
            <a:r>
              <a:rPr lang="en-US" dirty="0"/>
              <a:t>Decision Tree</a:t>
            </a:r>
          </a:p>
          <a:p>
            <a:pPr>
              <a:buFontTx/>
              <a:buChar char="-"/>
            </a:pPr>
            <a:r>
              <a:rPr lang="en-US" dirty="0"/>
              <a:t>K- Nearest Neighbor</a:t>
            </a:r>
          </a:p>
          <a:p>
            <a:pPr>
              <a:buFontTx/>
              <a:buChar char="-"/>
            </a:pPr>
            <a:r>
              <a:rPr lang="en-US" dirty="0"/>
              <a:t>The scores for the decision tree illustrated that it is likely the best model for making predictions of launch success.</a:t>
            </a:r>
          </a:p>
          <a:p>
            <a:pPr>
              <a:buFontTx/>
              <a:buChar char="-"/>
            </a:pPr>
            <a:endParaRPr lang="en-US" dirty="0"/>
          </a:p>
        </p:txBody>
      </p:sp>
    </p:spTree>
    <p:extLst>
      <p:ext uri="{BB962C8B-B14F-4D97-AF65-F5344CB8AC3E}">
        <p14:creationId xmlns:p14="http://schemas.microsoft.com/office/powerpoint/2010/main" val="1309650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E0A33-30EF-5945-49C1-8B7E9DEB5317}"/>
              </a:ext>
            </a:extLst>
          </p:cNvPr>
          <p:cNvSpPr>
            <a:spLocks noGrp="1"/>
          </p:cNvSpPr>
          <p:nvPr>
            <p:ph type="title"/>
          </p:nvPr>
        </p:nvSpPr>
        <p:spPr/>
        <p:txBody>
          <a:bodyPr/>
          <a:lstStyle/>
          <a:p>
            <a:r>
              <a:rPr lang="en-US" dirty="0"/>
              <a:t>Results</a:t>
            </a:r>
          </a:p>
        </p:txBody>
      </p:sp>
      <p:pic>
        <p:nvPicPr>
          <p:cNvPr id="5" name="Content Placeholder 4">
            <a:extLst>
              <a:ext uri="{FF2B5EF4-FFF2-40B4-BE49-F238E27FC236}">
                <a16:creationId xmlns:a16="http://schemas.microsoft.com/office/drawing/2014/main" id="{0D4DAC5A-3A7F-F8DE-0889-DF33AAF283BC}"/>
              </a:ext>
            </a:extLst>
          </p:cNvPr>
          <p:cNvPicPr>
            <a:picLocks noGrp="1" noChangeAspect="1"/>
          </p:cNvPicPr>
          <p:nvPr>
            <p:ph idx="1"/>
          </p:nvPr>
        </p:nvPicPr>
        <p:blipFill>
          <a:blip r:embed="rId2"/>
          <a:stretch>
            <a:fillRect/>
          </a:stretch>
        </p:blipFill>
        <p:spPr>
          <a:xfrm>
            <a:off x="812578" y="2696952"/>
            <a:ext cx="3859632" cy="3070790"/>
          </a:xfrm>
        </p:spPr>
      </p:pic>
      <p:pic>
        <p:nvPicPr>
          <p:cNvPr id="7" name="Picture 6">
            <a:extLst>
              <a:ext uri="{FF2B5EF4-FFF2-40B4-BE49-F238E27FC236}">
                <a16:creationId xmlns:a16="http://schemas.microsoft.com/office/drawing/2014/main" id="{C78364B9-67C7-4657-DBF2-9F7F0AAD71B5}"/>
              </a:ext>
            </a:extLst>
          </p:cNvPr>
          <p:cNvPicPr>
            <a:picLocks noChangeAspect="1"/>
          </p:cNvPicPr>
          <p:nvPr/>
        </p:nvPicPr>
        <p:blipFill>
          <a:blip r:embed="rId3"/>
          <a:stretch>
            <a:fillRect/>
          </a:stretch>
        </p:blipFill>
        <p:spPr>
          <a:xfrm>
            <a:off x="5209984" y="2843409"/>
            <a:ext cx="6417501" cy="3303970"/>
          </a:xfrm>
          <a:prstGeom prst="rect">
            <a:avLst/>
          </a:prstGeom>
        </p:spPr>
      </p:pic>
      <p:sp>
        <p:nvSpPr>
          <p:cNvPr id="8" name="TextBox 7">
            <a:extLst>
              <a:ext uri="{FF2B5EF4-FFF2-40B4-BE49-F238E27FC236}">
                <a16:creationId xmlns:a16="http://schemas.microsoft.com/office/drawing/2014/main" id="{3129CED7-3C67-D749-E9B3-67B4D3290C57}"/>
              </a:ext>
            </a:extLst>
          </p:cNvPr>
          <p:cNvSpPr txBox="1"/>
          <p:nvPr/>
        </p:nvSpPr>
        <p:spPr>
          <a:xfrm>
            <a:off x="800822" y="5767741"/>
            <a:ext cx="4409162" cy="646331"/>
          </a:xfrm>
          <a:prstGeom prst="rect">
            <a:avLst/>
          </a:prstGeom>
          <a:noFill/>
        </p:spPr>
        <p:txBody>
          <a:bodyPr wrap="square" rtlCol="0">
            <a:spAutoFit/>
          </a:bodyPr>
          <a:lstStyle/>
          <a:p>
            <a:r>
              <a:rPr lang="en-US" dirty="0"/>
              <a:t>Success rate increases over time regardless of launch site.</a:t>
            </a:r>
          </a:p>
        </p:txBody>
      </p:sp>
    </p:spTree>
    <p:extLst>
      <p:ext uri="{BB962C8B-B14F-4D97-AF65-F5344CB8AC3E}">
        <p14:creationId xmlns:p14="http://schemas.microsoft.com/office/powerpoint/2010/main" val="4232957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AAE9A-8710-D7A2-89D5-6B7553AF362C}"/>
              </a:ext>
            </a:extLst>
          </p:cNvPr>
          <p:cNvSpPr>
            <a:spLocks noGrp="1"/>
          </p:cNvSpPr>
          <p:nvPr>
            <p:ph type="title"/>
          </p:nvPr>
        </p:nvSpPr>
        <p:spPr/>
        <p:txBody>
          <a:bodyPr/>
          <a:lstStyle/>
          <a:p>
            <a:r>
              <a:rPr lang="en-US" dirty="0"/>
              <a:t>Results </a:t>
            </a:r>
            <a:r>
              <a:rPr lang="en-US" dirty="0" err="1"/>
              <a:t>cont</a:t>
            </a:r>
            <a:endParaRPr lang="en-US" dirty="0"/>
          </a:p>
        </p:txBody>
      </p:sp>
      <p:pic>
        <p:nvPicPr>
          <p:cNvPr id="5" name="Content Placeholder 4">
            <a:extLst>
              <a:ext uri="{FF2B5EF4-FFF2-40B4-BE49-F238E27FC236}">
                <a16:creationId xmlns:a16="http://schemas.microsoft.com/office/drawing/2014/main" id="{F1F74F34-E338-B5AC-12B8-612F293CC4C3}"/>
              </a:ext>
            </a:extLst>
          </p:cNvPr>
          <p:cNvPicPr>
            <a:picLocks noGrp="1" noChangeAspect="1"/>
          </p:cNvPicPr>
          <p:nvPr>
            <p:ph idx="1"/>
          </p:nvPr>
        </p:nvPicPr>
        <p:blipFill>
          <a:blip r:embed="rId2"/>
          <a:stretch>
            <a:fillRect/>
          </a:stretch>
        </p:blipFill>
        <p:spPr>
          <a:xfrm>
            <a:off x="455931" y="2774726"/>
            <a:ext cx="4391641" cy="3416300"/>
          </a:xfrm>
        </p:spPr>
      </p:pic>
      <p:pic>
        <p:nvPicPr>
          <p:cNvPr id="7" name="Picture 6">
            <a:extLst>
              <a:ext uri="{FF2B5EF4-FFF2-40B4-BE49-F238E27FC236}">
                <a16:creationId xmlns:a16="http://schemas.microsoft.com/office/drawing/2014/main" id="{BA24FD77-3AF5-F933-F2D3-0F31AFEFEB5A}"/>
              </a:ext>
            </a:extLst>
          </p:cNvPr>
          <p:cNvPicPr>
            <a:picLocks noChangeAspect="1"/>
          </p:cNvPicPr>
          <p:nvPr/>
        </p:nvPicPr>
        <p:blipFill>
          <a:blip r:embed="rId3"/>
          <a:stretch>
            <a:fillRect/>
          </a:stretch>
        </p:blipFill>
        <p:spPr>
          <a:xfrm>
            <a:off x="5201076" y="2653604"/>
            <a:ext cx="3781702" cy="3658543"/>
          </a:xfrm>
          <a:prstGeom prst="rect">
            <a:avLst/>
          </a:prstGeom>
        </p:spPr>
      </p:pic>
      <p:sp>
        <p:nvSpPr>
          <p:cNvPr id="8" name="TextBox 7">
            <a:extLst>
              <a:ext uri="{FF2B5EF4-FFF2-40B4-BE49-F238E27FC236}">
                <a16:creationId xmlns:a16="http://schemas.microsoft.com/office/drawing/2014/main" id="{65BADBD6-B5F6-4B42-CEA5-755D10172C8A}"/>
              </a:ext>
            </a:extLst>
          </p:cNvPr>
          <p:cNvSpPr txBox="1"/>
          <p:nvPr/>
        </p:nvSpPr>
        <p:spPr>
          <a:xfrm>
            <a:off x="9294312" y="2774726"/>
            <a:ext cx="2441757" cy="3139321"/>
          </a:xfrm>
          <a:prstGeom prst="rect">
            <a:avLst/>
          </a:prstGeom>
          <a:noFill/>
        </p:spPr>
        <p:txBody>
          <a:bodyPr wrap="square" rtlCol="0">
            <a:spAutoFit/>
          </a:bodyPr>
          <a:lstStyle/>
          <a:p>
            <a:r>
              <a:rPr lang="en-US" dirty="0"/>
              <a:t>GTO orbit (geosynchronous orbit, which is in tune with the earths rotation. Great for weather satellites) has one of the lowest success rates. SO (Sun orbit) has one failed mission.</a:t>
            </a:r>
          </a:p>
        </p:txBody>
      </p:sp>
    </p:spTree>
    <p:extLst>
      <p:ext uri="{BB962C8B-B14F-4D97-AF65-F5344CB8AC3E}">
        <p14:creationId xmlns:p14="http://schemas.microsoft.com/office/powerpoint/2010/main" val="1298887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80206-1A9F-3AB0-D1DC-FA6F320E5893}"/>
              </a:ext>
            </a:extLst>
          </p:cNvPr>
          <p:cNvSpPr>
            <a:spLocks noGrp="1"/>
          </p:cNvSpPr>
          <p:nvPr>
            <p:ph type="title"/>
          </p:nvPr>
        </p:nvSpPr>
        <p:spPr/>
        <p:txBody>
          <a:bodyPr/>
          <a:lstStyle/>
          <a:p>
            <a:r>
              <a:rPr lang="en-US" dirty="0"/>
              <a:t>Results </a:t>
            </a:r>
            <a:r>
              <a:rPr lang="en-US" dirty="0" err="1"/>
              <a:t>cont</a:t>
            </a:r>
            <a:endParaRPr lang="en-US" dirty="0"/>
          </a:p>
        </p:txBody>
      </p:sp>
      <p:pic>
        <p:nvPicPr>
          <p:cNvPr id="5" name="Content Placeholder 4">
            <a:extLst>
              <a:ext uri="{FF2B5EF4-FFF2-40B4-BE49-F238E27FC236}">
                <a16:creationId xmlns:a16="http://schemas.microsoft.com/office/drawing/2014/main" id="{13F35168-58FF-92E2-DE06-51BACEC0C2CB}"/>
              </a:ext>
            </a:extLst>
          </p:cNvPr>
          <p:cNvPicPr>
            <a:picLocks noGrp="1" noChangeAspect="1"/>
          </p:cNvPicPr>
          <p:nvPr>
            <p:ph idx="1"/>
          </p:nvPr>
        </p:nvPicPr>
        <p:blipFill>
          <a:blip r:embed="rId2"/>
          <a:stretch>
            <a:fillRect/>
          </a:stretch>
        </p:blipFill>
        <p:spPr>
          <a:xfrm>
            <a:off x="1154954" y="2653604"/>
            <a:ext cx="4448068" cy="3416300"/>
          </a:xfrm>
        </p:spPr>
      </p:pic>
      <p:sp>
        <p:nvSpPr>
          <p:cNvPr id="6" name="TextBox 5">
            <a:extLst>
              <a:ext uri="{FF2B5EF4-FFF2-40B4-BE49-F238E27FC236}">
                <a16:creationId xmlns:a16="http://schemas.microsoft.com/office/drawing/2014/main" id="{E55647B9-58F1-2F83-2A5B-5553BB3E4371}"/>
              </a:ext>
            </a:extLst>
          </p:cNvPr>
          <p:cNvSpPr txBox="1"/>
          <p:nvPr/>
        </p:nvSpPr>
        <p:spPr>
          <a:xfrm>
            <a:off x="5862181" y="2617940"/>
            <a:ext cx="5774498" cy="1754326"/>
          </a:xfrm>
          <a:prstGeom prst="rect">
            <a:avLst/>
          </a:prstGeom>
          <a:noFill/>
        </p:spPr>
        <p:txBody>
          <a:bodyPr wrap="square" rtlCol="0">
            <a:spAutoFit/>
          </a:bodyPr>
          <a:lstStyle/>
          <a:p>
            <a:r>
              <a:rPr lang="en-US" dirty="0"/>
              <a:t>Success rate increased greatly from 2013 to 2017 and then dipped and seemed to plateau. Although a plateau is fine nearest a 100 percent success rate, it isn’t quiet there. Identifying factors that influence failed missions and reducing their weight, may be beneficial for future successes.</a:t>
            </a:r>
          </a:p>
        </p:txBody>
      </p:sp>
    </p:spTree>
    <p:extLst>
      <p:ext uri="{BB962C8B-B14F-4D97-AF65-F5344CB8AC3E}">
        <p14:creationId xmlns:p14="http://schemas.microsoft.com/office/powerpoint/2010/main" val="4249645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3AEC4-4631-8E64-4B7B-400C5F254E7D}"/>
              </a:ext>
            </a:extLst>
          </p:cNvPr>
          <p:cNvSpPr>
            <a:spLocks noGrp="1"/>
          </p:cNvSpPr>
          <p:nvPr>
            <p:ph type="title"/>
          </p:nvPr>
        </p:nvSpPr>
        <p:spPr/>
        <p:txBody>
          <a:bodyPr/>
          <a:lstStyle/>
          <a:p>
            <a:r>
              <a:rPr lang="en-US" dirty="0"/>
              <a:t>Results </a:t>
            </a:r>
            <a:r>
              <a:rPr lang="en-US" dirty="0" err="1"/>
              <a:t>cont</a:t>
            </a:r>
            <a:endParaRPr lang="en-US" dirty="0"/>
          </a:p>
        </p:txBody>
      </p:sp>
      <p:pic>
        <p:nvPicPr>
          <p:cNvPr id="5" name="Content Placeholder 4">
            <a:extLst>
              <a:ext uri="{FF2B5EF4-FFF2-40B4-BE49-F238E27FC236}">
                <a16:creationId xmlns:a16="http://schemas.microsoft.com/office/drawing/2014/main" id="{675BD96C-49EE-EE32-45AE-E79EC081728B}"/>
              </a:ext>
            </a:extLst>
          </p:cNvPr>
          <p:cNvPicPr>
            <a:picLocks noGrp="1" noChangeAspect="1"/>
          </p:cNvPicPr>
          <p:nvPr>
            <p:ph idx="1"/>
          </p:nvPr>
        </p:nvPicPr>
        <p:blipFill>
          <a:blip r:embed="rId2"/>
          <a:stretch>
            <a:fillRect/>
          </a:stretch>
        </p:blipFill>
        <p:spPr>
          <a:xfrm>
            <a:off x="586988" y="2691182"/>
            <a:ext cx="6730620" cy="3416300"/>
          </a:xfrm>
        </p:spPr>
      </p:pic>
      <p:sp>
        <p:nvSpPr>
          <p:cNvPr id="6" name="TextBox 5">
            <a:extLst>
              <a:ext uri="{FF2B5EF4-FFF2-40B4-BE49-F238E27FC236}">
                <a16:creationId xmlns:a16="http://schemas.microsoft.com/office/drawing/2014/main" id="{775E9A90-7F3A-50C4-CF80-54D2957718D7}"/>
              </a:ext>
            </a:extLst>
          </p:cNvPr>
          <p:cNvSpPr txBox="1"/>
          <p:nvPr/>
        </p:nvSpPr>
        <p:spPr>
          <a:xfrm>
            <a:off x="7590773" y="2668044"/>
            <a:ext cx="3820438" cy="923330"/>
          </a:xfrm>
          <a:prstGeom prst="rect">
            <a:avLst/>
          </a:prstGeom>
          <a:noFill/>
        </p:spPr>
        <p:txBody>
          <a:bodyPr wrap="square" rtlCol="0">
            <a:spAutoFit/>
          </a:bodyPr>
          <a:lstStyle/>
          <a:p>
            <a:r>
              <a:rPr lang="en-US" dirty="0"/>
              <a:t>Launch sites are located near Ocean coastlines and away from large cities.</a:t>
            </a:r>
          </a:p>
        </p:txBody>
      </p:sp>
    </p:spTree>
    <p:extLst>
      <p:ext uri="{BB962C8B-B14F-4D97-AF65-F5344CB8AC3E}">
        <p14:creationId xmlns:p14="http://schemas.microsoft.com/office/powerpoint/2010/main" val="5633639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B6854-B269-3D45-BAC8-DED99338FE4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44B9C635-F5E0-7770-6D5C-4427D9782097}"/>
              </a:ext>
            </a:extLst>
          </p:cNvPr>
          <p:cNvSpPr>
            <a:spLocks noGrp="1"/>
          </p:cNvSpPr>
          <p:nvPr>
            <p:ph idx="1"/>
          </p:nvPr>
        </p:nvSpPr>
        <p:spPr/>
        <p:txBody>
          <a:bodyPr/>
          <a:lstStyle/>
          <a:p>
            <a:pPr marL="0" indent="0">
              <a:buNone/>
            </a:pPr>
            <a:r>
              <a:rPr lang="en-US" dirty="0"/>
              <a:t>The data suggests that although success rate has increased over time, it still has experienced significant failures and improvements would allow for a success rate closer and more consistently towards 100 percent. Finding the issues with launches at GT Orbit that have a lower success rate should be identified. </a:t>
            </a:r>
          </a:p>
        </p:txBody>
      </p:sp>
    </p:spTree>
    <p:extLst>
      <p:ext uri="{BB962C8B-B14F-4D97-AF65-F5344CB8AC3E}">
        <p14:creationId xmlns:p14="http://schemas.microsoft.com/office/powerpoint/2010/main" val="4174410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968A3-52E3-3FC4-C945-FC76A17C6954}"/>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5EC909E1-97EB-3047-EB2E-396D7DCCAFD7}"/>
              </a:ext>
            </a:extLst>
          </p:cNvPr>
          <p:cNvSpPr>
            <a:spLocks noGrp="1"/>
          </p:cNvSpPr>
          <p:nvPr>
            <p:ph idx="1"/>
          </p:nvPr>
        </p:nvSpPr>
        <p:spPr>
          <a:xfrm>
            <a:off x="1154954" y="2297723"/>
            <a:ext cx="8577769" cy="4208584"/>
          </a:xfrm>
        </p:spPr>
        <p:txBody>
          <a:bodyPr numCol="2">
            <a:normAutofit/>
          </a:bodyPr>
          <a:lstStyle/>
          <a:p>
            <a:pPr marL="0" indent="0">
              <a:buNone/>
            </a:pPr>
            <a:r>
              <a:rPr lang="en-US" sz="1400" dirty="0"/>
              <a:t>Executive Summary 	-------------------------------------</a:t>
            </a:r>
          </a:p>
          <a:p>
            <a:pPr marL="0" indent="0">
              <a:buNone/>
            </a:pPr>
            <a:r>
              <a:rPr lang="en-US" sz="1400" dirty="0"/>
              <a:t>Introduction  -------------------------------------------------</a:t>
            </a:r>
          </a:p>
          <a:p>
            <a:pPr marL="0" indent="0">
              <a:buNone/>
            </a:pPr>
            <a:r>
              <a:rPr lang="en-US" sz="1400" dirty="0"/>
              <a:t>Data Collection   ------------------------------------------</a:t>
            </a:r>
          </a:p>
          <a:p>
            <a:pPr marL="0" indent="0">
              <a:buNone/>
            </a:pPr>
            <a:r>
              <a:rPr lang="en-US" sz="1400" dirty="0"/>
              <a:t>Data Wrangling   ------------------------------------------</a:t>
            </a:r>
          </a:p>
          <a:p>
            <a:pPr marL="0" indent="0">
              <a:buNone/>
            </a:pPr>
            <a:r>
              <a:rPr lang="en-US" sz="1400" dirty="0"/>
              <a:t>EDA &amp; Interactive Visuals   -----------------------------</a:t>
            </a:r>
          </a:p>
          <a:p>
            <a:pPr marL="0" indent="0">
              <a:buNone/>
            </a:pPr>
            <a:r>
              <a:rPr lang="en-US" sz="1400" dirty="0"/>
              <a:t>Predictive Analysis   --------------------------------------</a:t>
            </a:r>
          </a:p>
          <a:p>
            <a:pPr marL="0" indent="0">
              <a:buNone/>
            </a:pPr>
            <a:r>
              <a:rPr lang="en-US" sz="1400" dirty="0"/>
              <a:t>EDA with Visuals, Results   ------------------------------</a:t>
            </a:r>
          </a:p>
          <a:p>
            <a:pPr marL="0" indent="0">
              <a:buNone/>
            </a:pPr>
            <a:r>
              <a:rPr lang="en-US" sz="1400" dirty="0"/>
              <a:t>EDA with SQL   ---------------------------------------------</a:t>
            </a:r>
          </a:p>
          <a:p>
            <a:pPr marL="0" indent="0">
              <a:buNone/>
            </a:pPr>
            <a:r>
              <a:rPr lang="en-US" sz="1400" dirty="0"/>
              <a:t>Folium Map   ------------------------------------------------</a:t>
            </a:r>
          </a:p>
          <a:p>
            <a:pPr marL="0" indent="0">
              <a:buNone/>
            </a:pPr>
            <a:r>
              <a:rPr lang="en-US" sz="1400" dirty="0" err="1"/>
              <a:t>Plotly</a:t>
            </a:r>
            <a:r>
              <a:rPr lang="en-US" sz="1400" dirty="0"/>
              <a:t> Dash   -------------------------------------------------</a:t>
            </a:r>
          </a:p>
          <a:p>
            <a:pPr marL="0" indent="0">
              <a:buNone/>
            </a:pPr>
            <a:r>
              <a:rPr lang="en-US" sz="1400" dirty="0"/>
              <a:t>Model Analysis   --------------------------------------------</a:t>
            </a:r>
          </a:p>
          <a:p>
            <a:pPr marL="0" indent="0">
              <a:buNone/>
            </a:pPr>
            <a:r>
              <a:rPr lang="en-US" sz="1400" dirty="0"/>
              <a:t>Conclusion   -------------------------------------------------</a:t>
            </a:r>
          </a:p>
          <a:p>
            <a:pPr marL="0" indent="0">
              <a:buNone/>
            </a:pPr>
            <a:r>
              <a:rPr lang="en-US" sz="1400" dirty="0"/>
              <a:t>Slide 3</a:t>
            </a:r>
          </a:p>
          <a:p>
            <a:pPr marL="0" indent="0">
              <a:buNone/>
            </a:pPr>
            <a:r>
              <a:rPr lang="en-US" sz="1400" dirty="0"/>
              <a:t>Slide 4</a:t>
            </a:r>
          </a:p>
          <a:p>
            <a:pPr marL="0" indent="0">
              <a:buNone/>
            </a:pPr>
            <a:r>
              <a:rPr lang="en-US" sz="1400" dirty="0"/>
              <a:t>Slide 5</a:t>
            </a:r>
          </a:p>
          <a:p>
            <a:pPr marL="0" indent="0">
              <a:buNone/>
            </a:pPr>
            <a:r>
              <a:rPr lang="en-US" sz="1400" dirty="0"/>
              <a:t>Slide n</a:t>
            </a:r>
          </a:p>
          <a:p>
            <a:pPr marL="0" indent="0">
              <a:buNone/>
            </a:pPr>
            <a:r>
              <a:rPr lang="en-US" sz="1400" dirty="0"/>
              <a:t>Slide n</a:t>
            </a:r>
          </a:p>
          <a:p>
            <a:pPr marL="0" indent="0">
              <a:buNone/>
            </a:pPr>
            <a:r>
              <a:rPr lang="en-US" sz="1400" dirty="0"/>
              <a:t>Slide n</a:t>
            </a:r>
          </a:p>
          <a:p>
            <a:pPr marL="0" indent="0">
              <a:buNone/>
            </a:pPr>
            <a:r>
              <a:rPr lang="en-US" sz="1400" dirty="0"/>
              <a:t>Slide n</a:t>
            </a:r>
          </a:p>
          <a:p>
            <a:pPr marL="0" indent="0">
              <a:buNone/>
            </a:pPr>
            <a:r>
              <a:rPr lang="en-US" sz="1400" dirty="0"/>
              <a:t>Slide n</a:t>
            </a:r>
          </a:p>
          <a:p>
            <a:pPr marL="0" indent="0">
              <a:buNone/>
            </a:pPr>
            <a:r>
              <a:rPr lang="en-US" sz="1400" dirty="0"/>
              <a:t>Slide n</a:t>
            </a:r>
          </a:p>
          <a:p>
            <a:pPr marL="0" indent="0">
              <a:buNone/>
            </a:pPr>
            <a:r>
              <a:rPr lang="en-US" sz="1400" dirty="0"/>
              <a:t>Slide n</a:t>
            </a:r>
          </a:p>
          <a:p>
            <a:pPr marL="0" indent="0">
              <a:buNone/>
            </a:pPr>
            <a:r>
              <a:rPr lang="en-US" sz="1400" dirty="0"/>
              <a:t>Slide n</a:t>
            </a:r>
          </a:p>
          <a:p>
            <a:pPr marL="0" indent="0">
              <a:buNone/>
            </a:pPr>
            <a:r>
              <a:rPr lang="en-US" sz="1400" dirty="0"/>
              <a:t>Slide n</a:t>
            </a:r>
          </a:p>
        </p:txBody>
      </p:sp>
    </p:spTree>
    <p:extLst>
      <p:ext uri="{BB962C8B-B14F-4D97-AF65-F5344CB8AC3E}">
        <p14:creationId xmlns:p14="http://schemas.microsoft.com/office/powerpoint/2010/main" val="211984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48F82-60CC-DC84-FA46-984E3AE47E20}"/>
              </a:ext>
            </a:extLst>
          </p:cNvPr>
          <p:cNvSpPr>
            <a:spLocks noGrp="1"/>
          </p:cNvSpPr>
          <p:nvPr>
            <p:ph type="title"/>
          </p:nvPr>
        </p:nvSpPr>
        <p:spPr/>
        <p:txBody>
          <a:bodyPr/>
          <a:lstStyle/>
          <a:p>
            <a:r>
              <a:rPr lang="en-US" dirty="0"/>
              <a:t> Executive Summary</a:t>
            </a:r>
          </a:p>
        </p:txBody>
      </p:sp>
      <p:sp>
        <p:nvSpPr>
          <p:cNvPr id="3" name="Content Placeholder 2">
            <a:extLst>
              <a:ext uri="{FF2B5EF4-FFF2-40B4-BE49-F238E27FC236}">
                <a16:creationId xmlns:a16="http://schemas.microsoft.com/office/drawing/2014/main" id="{97FE4E0B-171E-98C8-55ED-493AC27036A6}"/>
              </a:ext>
            </a:extLst>
          </p:cNvPr>
          <p:cNvSpPr>
            <a:spLocks noGrp="1"/>
          </p:cNvSpPr>
          <p:nvPr>
            <p:ph idx="1"/>
          </p:nvPr>
        </p:nvSpPr>
        <p:spPr>
          <a:xfrm>
            <a:off x="1154954" y="2603500"/>
            <a:ext cx="5398245" cy="3416300"/>
          </a:xfrm>
        </p:spPr>
        <p:txBody>
          <a:bodyPr>
            <a:normAutofit/>
          </a:bodyPr>
          <a:lstStyle/>
          <a:p>
            <a:pPr marL="0" indent="0">
              <a:buNone/>
            </a:pPr>
            <a:r>
              <a:rPr lang="en-US" sz="1600" b="1" dirty="0"/>
              <a:t>Methodologies</a:t>
            </a:r>
          </a:p>
          <a:p>
            <a:pPr marL="0" indent="0">
              <a:buNone/>
            </a:pPr>
            <a:r>
              <a:rPr lang="en-US" sz="1200" u="sng" dirty="0"/>
              <a:t>Data Collection </a:t>
            </a:r>
            <a:r>
              <a:rPr lang="en-US" sz="1200" dirty="0"/>
              <a:t>with the </a:t>
            </a:r>
            <a:r>
              <a:rPr lang="en-US" sz="1200" dirty="0" err="1"/>
              <a:t>Spacex</a:t>
            </a:r>
            <a:r>
              <a:rPr lang="en-US" sz="1200" dirty="0"/>
              <a:t> API and also with </a:t>
            </a:r>
            <a:r>
              <a:rPr lang="en-US" sz="1200" dirty="0" err="1"/>
              <a:t>webscrapping</a:t>
            </a:r>
            <a:r>
              <a:rPr lang="en-US" sz="1200" dirty="0"/>
              <a:t>.</a:t>
            </a:r>
          </a:p>
          <a:p>
            <a:pPr marL="0" indent="0">
              <a:buNone/>
            </a:pPr>
            <a:r>
              <a:rPr lang="en-US" sz="1200" u="sng" dirty="0"/>
              <a:t>Data Wrangling </a:t>
            </a:r>
            <a:r>
              <a:rPr lang="en-US" sz="1200" dirty="0"/>
              <a:t>to facilitate clear and efficient data exploration.</a:t>
            </a:r>
          </a:p>
          <a:p>
            <a:pPr marL="0" indent="0">
              <a:buNone/>
            </a:pPr>
            <a:r>
              <a:rPr lang="en-US" sz="1200" u="sng" dirty="0"/>
              <a:t>Data Exploration </a:t>
            </a:r>
            <a:r>
              <a:rPr lang="en-US" sz="1200" dirty="0"/>
              <a:t>of successful launch factors through attribute selection.</a:t>
            </a:r>
          </a:p>
          <a:p>
            <a:pPr marL="0" indent="0">
              <a:buNone/>
            </a:pPr>
            <a:r>
              <a:rPr lang="en-US" sz="1200" u="sng" dirty="0"/>
              <a:t>Data Analysis </a:t>
            </a:r>
            <a:r>
              <a:rPr lang="en-US" sz="1200" dirty="0"/>
              <a:t>of results with SQL to quantify the amount each attribute influences the success rate.</a:t>
            </a:r>
          </a:p>
          <a:p>
            <a:pPr marL="0" indent="0">
              <a:buNone/>
            </a:pPr>
            <a:r>
              <a:rPr lang="en-US" sz="1200" u="sng" dirty="0"/>
              <a:t>Data Visualization </a:t>
            </a:r>
            <a:r>
              <a:rPr lang="en-US" sz="1200" dirty="0"/>
              <a:t>with folium and </a:t>
            </a:r>
            <a:r>
              <a:rPr lang="en-US" sz="1200" dirty="0" err="1"/>
              <a:t>plotly</a:t>
            </a:r>
            <a:r>
              <a:rPr lang="en-US" sz="1200" dirty="0"/>
              <a:t> to visualize attribute statistics in a geographical and comparative manner.</a:t>
            </a:r>
          </a:p>
          <a:p>
            <a:pPr marL="0" indent="0">
              <a:buNone/>
            </a:pPr>
            <a:r>
              <a:rPr lang="en-US" sz="1200" u="sng" dirty="0"/>
              <a:t>Model Building </a:t>
            </a:r>
            <a:r>
              <a:rPr lang="en-US" sz="1200" dirty="0"/>
              <a:t>to make predictions with: Support Vector Machines, Logistic Regression, K- Nearest Neighbor, and Decision Trees.</a:t>
            </a:r>
          </a:p>
          <a:p>
            <a:pPr marL="0" indent="0">
              <a:buNone/>
            </a:pPr>
            <a:endParaRPr lang="en-US" sz="1200" dirty="0"/>
          </a:p>
        </p:txBody>
      </p:sp>
      <p:sp>
        <p:nvSpPr>
          <p:cNvPr id="4" name="TextBox 3">
            <a:extLst>
              <a:ext uri="{FF2B5EF4-FFF2-40B4-BE49-F238E27FC236}">
                <a16:creationId xmlns:a16="http://schemas.microsoft.com/office/drawing/2014/main" id="{175DC659-E45D-D8C8-9762-6A739929EE45}"/>
              </a:ext>
            </a:extLst>
          </p:cNvPr>
          <p:cNvSpPr txBox="1"/>
          <p:nvPr/>
        </p:nvSpPr>
        <p:spPr>
          <a:xfrm>
            <a:off x="6705600" y="2603500"/>
            <a:ext cx="3962400" cy="2923877"/>
          </a:xfrm>
          <a:prstGeom prst="rect">
            <a:avLst/>
          </a:prstGeom>
          <a:noFill/>
        </p:spPr>
        <p:txBody>
          <a:bodyPr wrap="square" rtlCol="0">
            <a:spAutoFit/>
          </a:bodyPr>
          <a:lstStyle/>
          <a:p>
            <a:r>
              <a:rPr lang="en-US" sz="1600" b="1" dirty="0"/>
              <a:t>Results</a:t>
            </a:r>
          </a:p>
          <a:p>
            <a:endParaRPr lang="en-US" sz="1200" dirty="0"/>
          </a:p>
          <a:p>
            <a:r>
              <a:rPr lang="en-US" sz="1200" u="sng" dirty="0"/>
              <a:t>Exploratory Data Analysis and Visualization </a:t>
            </a:r>
          </a:p>
          <a:p>
            <a:r>
              <a:rPr lang="en-US" sz="1200" dirty="0"/>
              <a:t>Per launch site, success rate improved with flight number.</a:t>
            </a:r>
          </a:p>
          <a:p>
            <a:r>
              <a:rPr lang="en-US" sz="1200" dirty="0"/>
              <a:t>Low Earth Orbit seems to have a higher success rate with heavier payloads.</a:t>
            </a:r>
          </a:p>
          <a:p>
            <a:endParaRPr lang="en-US" sz="1200" dirty="0"/>
          </a:p>
          <a:p>
            <a:r>
              <a:rPr lang="en-US" sz="1200" u="sng" dirty="0"/>
              <a:t>Visualization with Folium</a:t>
            </a:r>
          </a:p>
          <a:p>
            <a:r>
              <a:rPr lang="en-US" sz="1200" dirty="0"/>
              <a:t>Launch sites are close to ocean coasts.</a:t>
            </a:r>
          </a:p>
          <a:p>
            <a:endParaRPr lang="en-US" sz="1200" dirty="0"/>
          </a:p>
          <a:p>
            <a:r>
              <a:rPr lang="en-US" sz="1200" u="sng" dirty="0"/>
              <a:t>Model Evaluation</a:t>
            </a:r>
          </a:p>
          <a:p>
            <a:r>
              <a:rPr lang="en-US" sz="1200" dirty="0"/>
              <a:t>The decision tree model performed the best, but all the tested models had scores relatively close to each other.</a:t>
            </a:r>
          </a:p>
        </p:txBody>
      </p:sp>
    </p:spTree>
    <p:extLst>
      <p:ext uri="{BB962C8B-B14F-4D97-AF65-F5344CB8AC3E}">
        <p14:creationId xmlns:p14="http://schemas.microsoft.com/office/powerpoint/2010/main" val="1033838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B69D-6C3C-E7F8-CA72-830F4077A1D8}"/>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077865BD-AAD7-F1DB-A3FC-C9E3B84F0D60}"/>
              </a:ext>
            </a:extLst>
          </p:cNvPr>
          <p:cNvSpPr>
            <a:spLocks noGrp="1"/>
          </p:cNvSpPr>
          <p:nvPr>
            <p:ph idx="1"/>
          </p:nvPr>
        </p:nvSpPr>
        <p:spPr/>
        <p:txBody>
          <a:bodyPr/>
          <a:lstStyle/>
          <a:p>
            <a:pPr marL="0" indent="0">
              <a:buNone/>
            </a:pPr>
            <a:r>
              <a:rPr lang="en-US" dirty="0"/>
              <a:t>This project aims to predict the potential success of a rocket launch based of selected attributes from a data set collected from internet sources. The project focuses on the rocket launches of the SpaceX company and aims to evaluate data visually and predictably. Relevant attributes are explored and selected through the data ETL (Extract, Transform, and Load) process.</a:t>
            </a:r>
          </a:p>
          <a:p>
            <a:pPr marL="0" indent="0">
              <a:buNone/>
            </a:pPr>
            <a:r>
              <a:rPr lang="en-US" dirty="0"/>
              <a:t>Data Exploration:</a:t>
            </a:r>
          </a:p>
          <a:p>
            <a:pPr marL="0" indent="0">
              <a:buNone/>
            </a:pPr>
            <a:r>
              <a:rPr lang="en-US" dirty="0"/>
              <a:t>Which attributes affect launch success, </a:t>
            </a:r>
            <a:r>
              <a:rPr lang="en-US" dirty="0" err="1"/>
              <a:t>ie</a:t>
            </a:r>
            <a:r>
              <a:rPr lang="en-US" dirty="0"/>
              <a:t>. Launch site, payload mass, and orbit. </a:t>
            </a:r>
          </a:p>
          <a:p>
            <a:pPr marL="0" indent="0">
              <a:buNone/>
            </a:pPr>
            <a:r>
              <a:rPr lang="en-US" dirty="0"/>
              <a:t>Visualize data to analyze the geographical impact and the correlation of success with time. </a:t>
            </a:r>
          </a:p>
        </p:txBody>
      </p:sp>
    </p:spTree>
    <p:extLst>
      <p:ext uri="{BB962C8B-B14F-4D97-AF65-F5344CB8AC3E}">
        <p14:creationId xmlns:p14="http://schemas.microsoft.com/office/powerpoint/2010/main" val="1286564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E1C0A-545B-4209-07C5-428EB41AFEAB}"/>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1D0FF0EA-B350-E8EE-8C91-3C965C031973}"/>
              </a:ext>
            </a:extLst>
          </p:cNvPr>
          <p:cNvSpPr>
            <a:spLocks noGrp="1"/>
          </p:cNvSpPr>
          <p:nvPr>
            <p:ph idx="1"/>
          </p:nvPr>
        </p:nvSpPr>
        <p:spPr/>
        <p:txBody>
          <a:bodyPr/>
          <a:lstStyle/>
          <a:p>
            <a:pPr marL="0" indent="0">
              <a:buNone/>
            </a:pPr>
            <a:r>
              <a:rPr lang="en-US" dirty="0"/>
              <a:t>Data Collection – REST API and </a:t>
            </a:r>
            <a:r>
              <a:rPr lang="en-US" dirty="0" err="1"/>
              <a:t>webscrapping</a:t>
            </a:r>
            <a:endParaRPr lang="en-US" dirty="0"/>
          </a:p>
          <a:p>
            <a:pPr marL="0" indent="0">
              <a:buNone/>
            </a:pPr>
            <a:r>
              <a:rPr lang="en-US" dirty="0"/>
              <a:t>Data Wrangling – Attribute selection, missing value correction, and one hot encoding for binary values.</a:t>
            </a:r>
          </a:p>
          <a:p>
            <a:pPr marL="0" indent="0">
              <a:buNone/>
            </a:pPr>
            <a:r>
              <a:rPr lang="en-US" dirty="0"/>
              <a:t>Data Exploration – SQL and visualization with </a:t>
            </a:r>
            <a:r>
              <a:rPr lang="en-US" dirty="0" err="1"/>
              <a:t>matplot</a:t>
            </a:r>
            <a:r>
              <a:rPr lang="en-US" dirty="0"/>
              <a:t> lib and seaborn.</a:t>
            </a:r>
          </a:p>
          <a:p>
            <a:pPr marL="0" indent="0">
              <a:buNone/>
            </a:pPr>
            <a:r>
              <a:rPr lang="en-US" dirty="0"/>
              <a:t>Data Visualization – Folium and </a:t>
            </a:r>
            <a:r>
              <a:rPr lang="en-US" dirty="0" err="1"/>
              <a:t>Plotly</a:t>
            </a:r>
            <a:r>
              <a:rPr lang="en-US" dirty="0"/>
              <a:t> Dash for geographical and interactive data presentations.</a:t>
            </a:r>
          </a:p>
          <a:p>
            <a:pPr marL="0" indent="0">
              <a:buNone/>
            </a:pPr>
            <a:r>
              <a:rPr lang="en-US" dirty="0"/>
              <a:t>Model Building – evaluate various models with the clean data to select the best predictor.</a:t>
            </a:r>
          </a:p>
          <a:p>
            <a:pPr marL="0" indent="0">
              <a:buNone/>
            </a:pPr>
            <a:endParaRPr lang="en-US" dirty="0"/>
          </a:p>
        </p:txBody>
      </p:sp>
    </p:spTree>
    <p:extLst>
      <p:ext uri="{BB962C8B-B14F-4D97-AF65-F5344CB8AC3E}">
        <p14:creationId xmlns:p14="http://schemas.microsoft.com/office/powerpoint/2010/main" val="3977106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EF2A-43FF-FF02-B3C6-2427625B434A}"/>
              </a:ext>
            </a:extLst>
          </p:cNvPr>
          <p:cNvSpPr>
            <a:spLocks noGrp="1"/>
          </p:cNvSpPr>
          <p:nvPr>
            <p:ph type="title"/>
          </p:nvPr>
        </p:nvSpPr>
        <p:spPr/>
        <p:txBody>
          <a:bodyPr/>
          <a:lstStyle/>
          <a:p>
            <a:r>
              <a:rPr lang="en-US" dirty="0"/>
              <a:t>Data Collection</a:t>
            </a:r>
          </a:p>
        </p:txBody>
      </p:sp>
      <p:sp>
        <p:nvSpPr>
          <p:cNvPr id="3" name="Content Placeholder 2">
            <a:extLst>
              <a:ext uri="{FF2B5EF4-FFF2-40B4-BE49-F238E27FC236}">
                <a16:creationId xmlns:a16="http://schemas.microsoft.com/office/drawing/2014/main" id="{5F23F049-AAB9-A398-9216-8DF76841B27E}"/>
              </a:ext>
            </a:extLst>
          </p:cNvPr>
          <p:cNvSpPr>
            <a:spLocks noGrp="1"/>
          </p:cNvSpPr>
          <p:nvPr>
            <p:ph idx="1"/>
          </p:nvPr>
        </p:nvSpPr>
        <p:spPr/>
        <p:txBody>
          <a:bodyPr/>
          <a:lstStyle/>
          <a:p>
            <a:pPr marL="0" indent="0">
              <a:buNone/>
            </a:pPr>
            <a:r>
              <a:rPr lang="en-US" dirty="0"/>
              <a:t>REST API data collection from the </a:t>
            </a:r>
            <a:r>
              <a:rPr lang="en-US" dirty="0" err="1"/>
              <a:t>SpacX</a:t>
            </a:r>
            <a:r>
              <a:rPr lang="en-US" dirty="0"/>
              <a:t> website.</a:t>
            </a:r>
          </a:p>
          <a:p>
            <a:pPr>
              <a:buFontTx/>
              <a:buChar char="-"/>
            </a:pPr>
            <a:r>
              <a:rPr lang="en-US" dirty="0"/>
              <a:t>With get method from the requests lib, receive JSON.</a:t>
            </a:r>
          </a:p>
          <a:p>
            <a:pPr>
              <a:buFontTx/>
              <a:buChar char="-"/>
            </a:pPr>
            <a:r>
              <a:rPr lang="en-US" dirty="0"/>
              <a:t>Translate the response into a data frame for pandas.</a:t>
            </a:r>
          </a:p>
          <a:p>
            <a:pPr>
              <a:buFontTx/>
              <a:buChar char="-"/>
            </a:pPr>
            <a:r>
              <a:rPr lang="en-US" dirty="0"/>
              <a:t>With </a:t>
            </a:r>
            <a:r>
              <a:rPr lang="en-US" dirty="0" err="1"/>
              <a:t>df</a:t>
            </a:r>
            <a:r>
              <a:rPr lang="en-US" dirty="0"/>
              <a:t> info collect data for rocket, payloads, launchpad, and cores</a:t>
            </a:r>
          </a:p>
          <a:p>
            <a:pPr>
              <a:buFontTx/>
              <a:buChar char="-"/>
            </a:pPr>
            <a:r>
              <a:rPr lang="en-US" dirty="0"/>
              <a:t>Filter the </a:t>
            </a:r>
            <a:r>
              <a:rPr lang="en-US" dirty="0" err="1"/>
              <a:t>df</a:t>
            </a:r>
            <a:r>
              <a:rPr lang="en-US" dirty="0"/>
              <a:t> down to selected attributes.</a:t>
            </a:r>
          </a:p>
          <a:p>
            <a:pPr>
              <a:buFontTx/>
              <a:buChar char="-"/>
            </a:pPr>
            <a:endParaRPr lang="en-US" dirty="0"/>
          </a:p>
          <a:p>
            <a:pPr>
              <a:buFontTx/>
              <a:buChar char="-"/>
            </a:pPr>
            <a:endParaRPr lang="en-US" dirty="0"/>
          </a:p>
          <a:p>
            <a:pPr marL="0" indent="0">
              <a:buNone/>
            </a:pPr>
            <a:endParaRPr lang="en-US" dirty="0"/>
          </a:p>
        </p:txBody>
      </p:sp>
    </p:spTree>
    <p:extLst>
      <p:ext uri="{BB962C8B-B14F-4D97-AF65-F5344CB8AC3E}">
        <p14:creationId xmlns:p14="http://schemas.microsoft.com/office/powerpoint/2010/main" val="3744765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916E2-6577-60EF-9A1B-B46F203F46F0}"/>
              </a:ext>
            </a:extLst>
          </p:cNvPr>
          <p:cNvSpPr>
            <a:spLocks noGrp="1"/>
          </p:cNvSpPr>
          <p:nvPr>
            <p:ph type="title"/>
          </p:nvPr>
        </p:nvSpPr>
        <p:spPr/>
        <p:txBody>
          <a:bodyPr/>
          <a:lstStyle/>
          <a:p>
            <a:r>
              <a:rPr lang="en-US" dirty="0"/>
              <a:t>Data Collection</a:t>
            </a:r>
          </a:p>
        </p:txBody>
      </p:sp>
      <p:sp>
        <p:nvSpPr>
          <p:cNvPr id="3" name="Content Placeholder 2">
            <a:extLst>
              <a:ext uri="{FF2B5EF4-FFF2-40B4-BE49-F238E27FC236}">
                <a16:creationId xmlns:a16="http://schemas.microsoft.com/office/drawing/2014/main" id="{9F7F3A44-AF7D-F511-1D1D-E31CDAA96D9F}"/>
              </a:ext>
            </a:extLst>
          </p:cNvPr>
          <p:cNvSpPr>
            <a:spLocks noGrp="1"/>
          </p:cNvSpPr>
          <p:nvPr>
            <p:ph idx="1"/>
          </p:nvPr>
        </p:nvSpPr>
        <p:spPr/>
        <p:txBody>
          <a:bodyPr/>
          <a:lstStyle/>
          <a:p>
            <a:pPr marL="0" indent="0">
              <a:buNone/>
            </a:pPr>
            <a:r>
              <a:rPr lang="en-US" dirty="0"/>
              <a:t>With </a:t>
            </a:r>
            <a:r>
              <a:rPr lang="en-US" dirty="0" err="1"/>
              <a:t>Webscrapping</a:t>
            </a:r>
            <a:endParaRPr lang="en-US" dirty="0"/>
          </a:p>
          <a:p>
            <a:pPr>
              <a:buFontTx/>
              <a:buChar char="-"/>
            </a:pPr>
            <a:r>
              <a:rPr lang="en-US" dirty="0"/>
              <a:t>With Beautiful Soup, collect additional information, specifically for Falcon 9 to add to the data frame.</a:t>
            </a:r>
          </a:p>
          <a:p>
            <a:pPr>
              <a:buFontTx/>
              <a:buChar char="-"/>
            </a:pPr>
            <a:r>
              <a:rPr lang="en-US" dirty="0"/>
              <a:t>With the requests lib receive an html object, which can be parsed with the </a:t>
            </a:r>
            <a:r>
              <a:rPr lang="en-US" dirty="0" err="1"/>
              <a:t>html.parser</a:t>
            </a:r>
            <a:r>
              <a:rPr lang="en-US" dirty="0"/>
              <a:t> in a Beautiful Soup function call.</a:t>
            </a:r>
          </a:p>
          <a:p>
            <a:pPr>
              <a:buFontTx/>
              <a:buChar char="-"/>
            </a:pPr>
            <a:r>
              <a:rPr lang="en-US" dirty="0"/>
              <a:t>The information is put into a dictionary, which can then be added to the data frame.</a:t>
            </a:r>
          </a:p>
          <a:p>
            <a:pPr>
              <a:buFontTx/>
              <a:buChar char="-"/>
            </a:pPr>
            <a:endParaRPr lang="en-US" dirty="0"/>
          </a:p>
        </p:txBody>
      </p:sp>
    </p:spTree>
    <p:extLst>
      <p:ext uri="{BB962C8B-B14F-4D97-AF65-F5344CB8AC3E}">
        <p14:creationId xmlns:p14="http://schemas.microsoft.com/office/powerpoint/2010/main" val="2623055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1E4EC-5F68-33EB-E81A-EF38895B44EC}"/>
              </a:ext>
            </a:extLst>
          </p:cNvPr>
          <p:cNvSpPr>
            <a:spLocks noGrp="1"/>
          </p:cNvSpPr>
          <p:nvPr>
            <p:ph type="title"/>
          </p:nvPr>
        </p:nvSpPr>
        <p:spPr/>
        <p:txBody>
          <a:bodyPr/>
          <a:lstStyle/>
          <a:p>
            <a:r>
              <a:rPr lang="en-US" dirty="0"/>
              <a:t>Data Wrangling</a:t>
            </a:r>
          </a:p>
        </p:txBody>
      </p:sp>
      <p:sp>
        <p:nvSpPr>
          <p:cNvPr id="3" name="Content Placeholder 2">
            <a:extLst>
              <a:ext uri="{FF2B5EF4-FFF2-40B4-BE49-F238E27FC236}">
                <a16:creationId xmlns:a16="http://schemas.microsoft.com/office/drawing/2014/main" id="{F7F4355A-1AA9-C02A-B017-0892BFE42598}"/>
              </a:ext>
            </a:extLst>
          </p:cNvPr>
          <p:cNvSpPr>
            <a:spLocks noGrp="1"/>
          </p:cNvSpPr>
          <p:nvPr>
            <p:ph idx="1"/>
          </p:nvPr>
        </p:nvSpPr>
        <p:spPr>
          <a:xfrm>
            <a:off x="1154955" y="2603500"/>
            <a:ext cx="10469198" cy="3416300"/>
          </a:xfrm>
        </p:spPr>
        <p:txBody>
          <a:bodyPr/>
          <a:lstStyle/>
          <a:p>
            <a:pPr marL="0" indent="0">
              <a:buNone/>
            </a:pPr>
            <a:r>
              <a:rPr lang="en-US" dirty="0"/>
              <a:t>Missing Values - Add the mean of values in </a:t>
            </a:r>
            <a:r>
              <a:rPr lang="en-US" dirty="0" err="1"/>
              <a:t>PayloadMass</a:t>
            </a:r>
            <a:r>
              <a:rPr lang="en-US" dirty="0"/>
              <a:t> to the missing values in that same column.</a:t>
            </a:r>
          </a:p>
          <a:p>
            <a:pPr marL="0" indent="0">
              <a:buNone/>
            </a:pPr>
            <a:r>
              <a:rPr lang="en-US" dirty="0"/>
              <a:t>Calculate - Number of launches per launch site, occurrences per orbit type, landing outcomes per True Ocean, False Ocean, True RTLS (ground pad), False RTLS, True ASDS (drone ship), False ASDS. None ASDS and None </a:t>
            </a:r>
            <a:r>
              <a:rPr lang="en-US" dirty="0" err="1"/>
              <a:t>None</a:t>
            </a:r>
            <a:r>
              <a:rPr lang="en-US" dirty="0"/>
              <a:t> represent a failure to land.</a:t>
            </a:r>
          </a:p>
          <a:p>
            <a:pPr marL="0" indent="0">
              <a:buNone/>
            </a:pPr>
            <a:endParaRPr lang="en-US" dirty="0"/>
          </a:p>
          <a:p>
            <a:pPr marL="0" indent="0">
              <a:buNone/>
            </a:pPr>
            <a:r>
              <a:rPr lang="en-US" dirty="0"/>
              <a:t>Create data frame column with the calculated outcomes. </a:t>
            </a:r>
          </a:p>
        </p:txBody>
      </p:sp>
    </p:spTree>
    <p:extLst>
      <p:ext uri="{BB962C8B-B14F-4D97-AF65-F5344CB8AC3E}">
        <p14:creationId xmlns:p14="http://schemas.microsoft.com/office/powerpoint/2010/main" val="839667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CD7B8-110B-B0D3-7675-4D2FAD1093CB}"/>
              </a:ext>
            </a:extLst>
          </p:cNvPr>
          <p:cNvSpPr>
            <a:spLocks noGrp="1"/>
          </p:cNvSpPr>
          <p:nvPr>
            <p:ph type="title"/>
          </p:nvPr>
        </p:nvSpPr>
        <p:spPr/>
        <p:txBody>
          <a:bodyPr/>
          <a:lstStyle/>
          <a:p>
            <a:r>
              <a:rPr lang="en-US" dirty="0"/>
              <a:t>EDA - Visualization</a:t>
            </a:r>
          </a:p>
        </p:txBody>
      </p:sp>
      <p:sp>
        <p:nvSpPr>
          <p:cNvPr id="3" name="Content Placeholder 2">
            <a:extLst>
              <a:ext uri="{FF2B5EF4-FFF2-40B4-BE49-F238E27FC236}">
                <a16:creationId xmlns:a16="http://schemas.microsoft.com/office/drawing/2014/main" id="{164A1061-784F-2173-DF54-4694B23B8121}"/>
              </a:ext>
            </a:extLst>
          </p:cNvPr>
          <p:cNvSpPr>
            <a:spLocks noGrp="1"/>
          </p:cNvSpPr>
          <p:nvPr>
            <p:ph idx="1"/>
          </p:nvPr>
        </p:nvSpPr>
        <p:spPr/>
        <p:txBody>
          <a:bodyPr>
            <a:normAutofit lnSpcReduction="10000"/>
          </a:bodyPr>
          <a:lstStyle/>
          <a:p>
            <a:pPr marL="0" indent="0">
              <a:buNone/>
            </a:pPr>
            <a:r>
              <a:rPr lang="en-US" dirty="0"/>
              <a:t>Visual Representations, with Seaborn, of data correlations:</a:t>
            </a:r>
          </a:p>
          <a:p>
            <a:pPr>
              <a:buFontTx/>
              <a:buChar char="-"/>
            </a:pPr>
            <a:r>
              <a:rPr lang="en-US" dirty="0"/>
              <a:t>All charts identify success and failure with binary coloring.</a:t>
            </a:r>
          </a:p>
          <a:p>
            <a:pPr>
              <a:buFontTx/>
              <a:buChar char="-"/>
            </a:pPr>
            <a:r>
              <a:rPr lang="en-US" dirty="0"/>
              <a:t>Flight Number and Payload Mass</a:t>
            </a:r>
          </a:p>
          <a:p>
            <a:pPr>
              <a:buFontTx/>
              <a:buChar char="-"/>
            </a:pPr>
            <a:r>
              <a:rPr lang="en-US" dirty="0"/>
              <a:t>Flight Number and Launch Site</a:t>
            </a:r>
          </a:p>
          <a:p>
            <a:pPr>
              <a:buFontTx/>
              <a:buChar char="-"/>
            </a:pPr>
            <a:r>
              <a:rPr lang="en-US" dirty="0"/>
              <a:t>Payload Mass and Launch Site</a:t>
            </a:r>
          </a:p>
          <a:p>
            <a:pPr>
              <a:buFontTx/>
              <a:buChar char="-"/>
            </a:pPr>
            <a:r>
              <a:rPr lang="en-US" dirty="0"/>
              <a:t>Payload Mass and Orbit Type</a:t>
            </a:r>
          </a:p>
          <a:p>
            <a:pPr>
              <a:buFontTx/>
              <a:buChar char="-"/>
            </a:pPr>
            <a:r>
              <a:rPr lang="en-US" dirty="0"/>
              <a:t>Orbit and Flight Number</a:t>
            </a:r>
          </a:p>
          <a:p>
            <a:pPr>
              <a:buFontTx/>
              <a:buChar char="-"/>
            </a:pPr>
            <a:r>
              <a:rPr lang="en-US" dirty="0"/>
              <a:t>Success over time</a:t>
            </a:r>
          </a:p>
          <a:p>
            <a:pPr marL="0" indent="0">
              <a:buNone/>
            </a:pPr>
            <a:r>
              <a:rPr lang="en-US" dirty="0"/>
              <a:t>Bar charts and Scatter Plots helped visually identify strong correlations.</a:t>
            </a:r>
          </a:p>
        </p:txBody>
      </p:sp>
    </p:spTree>
    <p:extLst>
      <p:ext uri="{BB962C8B-B14F-4D97-AF65-F5344CB8AC3E}">
        <p14:creationId xmlns:p14="http://schemas.microsoft.com/office/powerpoint/2010/main" val="2490562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4907</TotalTime>
  <Words>1110</Words>
  <Application>Microsoft Office PowerPoint</Application>
  <PresentationFormat>Widescreen</PresentationFormat>
  <Paragraphs>120</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Century Gothic</vt:lpstr>
      <vt:lpstr>Wingdings 3</vt:lpstr>
      <vt:lpstr>Ion Boardroom</vt:lpstr>
      <vt:lpstr>SpaceX Launch Success</vt:lpstr>
      <vt:lpstr>Table of Contents</vt:lpstr>
      <vt:lpstr> Executive Summary</vt:lpstr>
      <vt:lpstr>Introduction</vt:lpstr>
      <vt:lpstr>Methodology</vt:lpstr>
      <vt:lpstr>Data Collection</vt:lpstr>
      <vt:lpstr>Data Collection</vt:lpstr>
      <vt:lpstr>Data Wrangling</vt:lpstr>
      <vt:lpstr>EDA - Visualization</vt:lpstr>
      <vt:lpstr>EDA - SQL</vt:lpstr>
      <vt:lpstr>Folium Map</vt:lpstr>
      <vt:lpstr>Plotly Dash</vt:lpstr>
      <vt:lpstr>Model Evaluation</vt:lpstr>
      <vt:lpstr>Results</vt:lpstr>
      <vt:lpstr>Results cont</vt:lpstr>
      <vt:lpstr>Results cont</vt:lpstr>
      <vt:lpstr>Results cont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Gabe Riddle</dc:creator>
  <cp:lastModifiedBy>Gabe Riddle</cp:lastModifiedBy>
  <cp:revision>7</cp:revision>
  <dcterms:created xsi:type="dcterms:W3CDTF">2025-04-11T16:27:59Z</dcterms:created>
  <dcterms:modified xsi:type="dcterms:W3CDTF">2025-04-15T02:15:09Z</dcterms:modified>
</cp:coreProperties>
</file>