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Advent Pro SemiBold"/>
      <p:regular r:id="rId12"/>
      <p:bold r:id="rId13"/>
    </p:embeddedFont>
    <p:embeddedFont>
      <p:font typeface="Roboto"/>
      <p:regular r:id="rId14"/>
      <p:bold r:id="rId15"/>
      <p:italic r:id="rId16"/>
      <p:boldItalic r:id="rId17"/>
    </p:embeddedFont>
    <p:embeddedFont>
      <p:font typeface="Maven Pro SemiBold"/>
      <p:regular r:id="rId18"/>
      <p:bold r:id="rId19"/>
    </p:embeddedFont>
    <p:embeddedFont>
      <p:font typeface="Fira Sans Extra Condensed Medium"/>
      <p:regular r:id="rId20"/>
      <p:bold r:id="rId21"/>
      <p:italic r:id="rId22"/>
      <p:boldItalic r:id="rId23"/>
    </p:embeddedFont>
    <p:embeddedFont>
      <p:font typeface="Fira Sans Condensed Medium"/>
      <p:regular r:id="rId24"/>
      <p:bold r:id="rId25"/>
      <p:italic r:id="rId26"/>
      <p:boldItalic r:id="rId27"/>
    </p:embeddedFont>
    <p:embeddedFont>
      <p:font typeface="Maven Pro"/>
      <p:regular r:id="rId28"/>
      <p:bold r:id="rId29"/>
    </p:embeddedFont>
    <p:embeddedFont>
      <p:font typeface="Share Tech"/>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regular.fntdata"/><Relationship Id="rId22" Type="http://schemas.openxmlformats.org/officeDocument/2006/relationships/font" Target="fonts/FiraSansExtraCondensedMedium-italic.fntdata"/><Relationship Id="rId21" Type="http://schemas.openxmlformats.org/officeDocument/2006/relationships/font" Target="fonts/FiraSansExtraCondensedMedium-bold.fntdata"/><Relationship Id="rId24" Type="http://schemas.openxmlformats.org/officeDocument/2006/relationships/font" Target="fonts/FiraSansCondensedMedium-regular.fntdata"/><Relationship Id="rId23" Type="http://schemas.openxmlformats.org/officeDocument/2006/relationships/font" Target="fonts/FiraSansExtraCondensed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CondensedMedium-italic.fntdata"/><Relationship Id="rId25" Type="http://schemas.openxmlformats.org/officeDocument/2006/relationships/font" Target="fonts/FiraSansCondensedMedium-bold.fntdata"/><Relationship Id="rId28" Type="http://schemas.openxmlformats.org/officeDocument/2006/relationships/font" Target="fonts/MavenPro-regular.fntdata"/><Relationship Id="rId27" Type="http://schemas.openxmlformats.org/officeDocument/2006/relationships/font" Target="fonts/FiraSansCondensedMedium-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avenPro-bold.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ShareTech-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dventProSemiBold-bold.fntdata"/><Relationship Id="rId12" Type="http://schemas.openxmlformats.org/officeDocument/2006/relationships/font" Target="fonts/AdventProSemiBold-regular.fntdata"/><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avenProSemiBold-bold.fntdata"/><Relationship Id="rId18" Type="http://schemas.openxmlformats.org/officeDocument/2006/relationships/font" Target="fonts/MavenPro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6c60e245bf_1_3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6c60e245bf_1_3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6c4305b0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6c4305b0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24b54caef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24b54caef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24b54caef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24b54caef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6c60e245bf_1_3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6c60e245bf_1_3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521"/>
            <a:ext cx="3295500" cy="2100300"/>
          </a:xfrm>
          <a:prstGeom prst="rect">
            <a:avLst/>
          </a:prstGeom>
        </p:spPr>
        <p:txBody>
          <a:bodyPr anchorCtr="0" anchor="t" bIns="91425" lIns="91425" spcFirstLastPara="1" rIns="91425" wrap="square" tIns="91425">
            <a:noAutofit/>
          </a:bodyPr>
          <a:lstStyle>
            <a:lvl1pPr lvl="0" algn="just">
              <a:lnSpc>
                <a:spcPct val="100000"/>
              </a:lnSpc>
              <a:spcBef>
                <a:spcPts val="0"/>
              </a:spcBef>
              <a:spcAft>
                <a:spcPts val="0"/>
              </a:spcAft>
              <a:buSzPts val="2800"/>
              <a:buChar char="-"/>
              <a:defRPr/>
            </a:lvl1pPr>
            <a:lvl2pPr lvl="1" algn="ctr">
              <a:lnSpc>
                <a:spcPct val="100000"/>
              </a:lnSpc>
              <a:spcBef>
                <a:spcPts val="0"/>
              </a:spcBef>
              <a:spcAft>
                <a:spcPts val="0"/>
              </a:spcAft>
              <a:buSzPts val="2800"/>
              <a:buChar char="-"/>
              <a:defRPr sz="2800"/>
            </a:lvl2pPr>
            <a:lvl3pPr lvl="2" algn="ctr">
              <a:lnSpc>
                <a:spcPct val="100000"/>
              </a:lnSpc>
              <a:spcBef>
                <a:spcPts val="0"/>
              </a:spcBef>
              <a:spcAft>
                <a:spcPts val="0"/>
              </a:spcAft>
              <a:buSzPts val="2800"/>
              <a:buChar char="-"/>
              <a:defRPr sz="2800"/>
            </a:lvl3pPr>
            <a:lvl4pPr lvl="3" algn="ctr">
              <a:lnSpc>
                <a:spcPct val="100000"/>
              </a:lnSpc>
              <a:spcBef>
                <a:spcPts val="0"/>
              </a:spcBef>
              <a:spcAft>
                <a:spcPts val="0"/>
              </a:spcAft>
              <a:buSzPts val="2800"/>
              <a:buChar char="-"/>
              <a:defRPr sz="2800"/>
            </a:lvl4pPr>
            <a:lvl5pPr lvl="4" algn="ctr">
              <a:lnSpc>
                <a:spcPct val="100000"/>
              </a:lnSpc>
              <a:spcBef>
                <a:spcPts val="0"/>
              </a:spcBef>
              <a:spcAft>
                <a:spcPts val="0"/>
              </a:spcAft>
              <a:buSzPts val="2800"/>
              <a:buChar char="-"/>
              <a:defRPr sz="2800"/>
            </a:lvl5pPr>
            <a:lvl6pPr lvl="5" algn="ctr">
              <a:lnSpc>
                <a:spcPct val="100000"/>
              </a:lnSpc>
              <a:spcBef>
                <a:spcPts val="0"/>
              </a:spcBef>
              <a:spcAft>
                <a:spcPts val="0"/>
              </a:spcAft>
              <a:buSzPts val="2800"/>
              <a:buChar char="-"/>
              <a:defRPr sz="2800"/>
            </a:lvl6pPr>
            <a:lvl7pPr lvl="6" algn="ctr">
              <a:lnSpc>
                <a:spcPct val="100000"/>
              </a:lnSpc>
              <a:spcBef>
                <a:spcPts val="0"/>
              </a:spcBef>
              <a:spcAft>
                <a:spcPts val="0"/>
              </a:spcAft>
              <a:buSzPts val="2800"/>
              <a:buChar char="-"/>
              <a:defRPr sz="2800"/>
            </a:lvl7pPr>
            <a:lvl8pPr lvl="7" algn="ctr">
              <a:lnSpc>
                <a:spcPct val="100000"/>
              </a:lnSpc>
              <a:spcBef>
                <a:spcPts val="0"/>
              </a:spcBef>
              <a:spcAft>
                <a:spcPts val="0"/>
              </a:spcAft>
              <a:buSzPts val="2800"/>
              <a:buChar char="-"/>
              <a:defRPr sz="2800"/>
            </a:lvl8pPr>
            <a:lvl9pPr lvl="8" algn="ctr">
              <a:lnSpc>
                <a:spcPct val="100000"/>
              </a:lnSpc>
              <a:spcBef>
                <a:spcPts val="0"/>
              </a:spcBef>
              <a:spcAft>
                <a:spcPts val="0"/>
              </a:spcAft>
              <a:buSzPts val="2800"/>
              <a:buChar char="-"/>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924250" y="2804521"/>
            <a:ext cx="3295500" cy="210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Team Members:</a:t>
            </a:r>
            <a:endParaRPr/>
          </a:p>
          <a:p>
            <a:pPr indent="-406400" lvl="0" marL="457200" rtl="0" algn="just">
              <a:spcBef>
                <a:spcPts val="0"/>
              </a:spcBef>
              <a:spcAft>
                <a:spcPts val="0"/>
              </a:spcAft>
              <a:buSzPts val="2800"/>
              <a:buChar char="-"/>
            </a:pPr>
            <a:r>
              <a:rPr lang="en"/>
              <a:t>Nimisha Mittal</a:t>
            </a:r>
            <a:endParaRPr/>
          </a:p>
          <a:p>
            <a:pPr indent="-406400" lvl="0" marL="457200" rtl="0" algn="just">
              <a:spcBef>
                <a:spcPts val="0"/>
              </a:spcBef>
              <a:spcAft>
                <a:spcPts val="0"/>
              </a:spcAft>
              <a:buSzPts val="2800"/>
              <a:buChar char="-"/>
            </a:pPr>
            <a:r>
              <a:rPr lang="en"/>
              <a:t>Veer Singh</a:t>
            </a:r>
            <a:endParaRPr/>
          </a:p>
          <a:p>
            <a:pPr indent="-406400" lvl="0" marL="457200" rtl="0" algn="just">
              <a:spcBef>
                <a:spcPts val="0"/>
              </a:spcBef>
              <a:spcAft>
                <a:spcPts val="0"/>
              </a:spcAft>
              <a:buSzPts val="2800"/>
              <a:buChar char="-"/>
            </a:pPr>
            <a:r>
              <a:rPr lang="en"/>
              <a:t>Parth Singh</a:t>
            </a:r>
            <a:endParaRPr/>
          </a:p>
          <a:p>
            <a:pPr indent="-406400" lvl="0" marL="457200" rtl="0" algn="just">
              <a:spcBef>
                <a:spcPts val="0"/>
              </a:spcBef>
              <a:spcAft>
                <a:spcPts val="0"/>
              </a:spcAft>
              <a:buSzPts val="2800"/>
              <a:buChar char="-"/>
            </a:pPr>
            <a:r>
              <a:rPr lang="en"/>
              <a:t>Aditya Kishore</a:t>
            </a:r>
            <a:endParaRPr/>
          </a:p>
        </p:txBody>
      </p:sp>
      <p:sp>
        <p:nvSpPr>
          <p:cNvPr id="431" name="Google Shape;431;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300"/>
              <a:t>TACTILES</a:t>
            </a:r>
            <a:endParaRPr sz="4300"/>
          </a:p>
          <a:p>
            <a:pPr indent="0" lvl="0" marL="0" rtl="0" algn="ctr">
              <a:spcBef>
                <a:spcPts val="0"/>
              </a:spcBef>
              <a:spcAft>
                <a:spcPts val="0"/>
              </a:spcAft>
              <a:buNone/>
            </a:pPr>
            <a:r>
              <a:rPr lang="en" sz="4300"/>
              <a:t>TEAM-16</a:t>
            </a:r>
            <a:endParaRPr sz="4300"/>
          </a:p>
          <a:p>
            <a:pPr indent="0" lvl="0" marL="0" rtl="0" algn="ctr">
              <a:spcBef>
                <a:spcPts val="0"/>
              </a:spcBef>
              <a:spcAft>
                <a:spcPts val="0"/>
              </a:spcAft>
              <a:buNone/>
            </a:pPr>
            <a:r>
              <a:rPr lang="en" sz="4300"/>
              <a:t>CHICKEN TENDERS</a:t>
            </a:r>
            <a:endParaRPr sz="4300"/>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4"/>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304800" lvl="0" marL="457200" rtl="0" algn="just">
              <a:lnSpc>
                <a:spcPct val="140000"/>
              </a:lnSpc>
              <a:spcBef>
                <a:spcPts val="1000"/>
              </a:spcBef>
              <a:spcAft>
                <a:spcPts val="0"/>
              </a:spcAft>
              <a:buSzPts val="1200"/>
              <a:buFont typeface="Maven Pro"/>
              <a:buChar char="●"/>
            </a:pPr>
            <a:r>
              <a:rPr lang="en"/>
              <a:t>The aim of tactiles is to create viable tactile models of given 2D images to enable the visually impaired in their pursuit of accessible and inclusive education. </a:t>
            </a:r>
            <a:endParaRPr/>
          </a:p>
          <a:p>
            <a:pPr indent="-304800" lvl="0" marL="457200" rtl="0" algn="just">
              <a:lnSpc>
                <a:spcPct val="140000"/>
              </a:lnSpc>
              <a:spcBef>
                <a:spcPts val="0"/>
              </a:spcBef>
              <a:spcAft>
                <a:spcPts val="0"/>
              </a:spcAft>
              <a:buSzPts val="1200"/>
              <a:buFont typeface="Maven Pro"/>
              <a:buChar char="●"/>
            </a:pPr>
            <a:r>
              <a:rPr lang="en"/>
              <a:t>Tactile </a:t>
            </a:r>
            <a:r>
              <a:rPr lang="en"/>
              <a:t>models are education materials which utilize sense of touch and help the visually impaired perceive the world around them. Educators use tactile models to teach young children and those who are visually impaired about our world.</a:t>
            </a:r>
            <a:endParaRPr/>
          </a:p>
          <a:p>
            <a:pPr indent="-304800" lvl="0" marL="457200" rtl="0" algn="just">
              <a:lnSpc>
                <a:spcPct val="140000"/>
              </a:lnSpc>
              <a:spcBef>
                <a:spcPts val="0"/>
              </a:spcBef>
              <a:spcAft>
                <a:spcPts val="0"/>
              </a:spcAft>
              <a:buSzPts val="1200"/>
              <a:buFont typeface="Maven Pro"/>
              <a:buChar char="●"/>
            </a:pPr>
            <a:r>
              <a:rPr lang="en"/>
              <a:t>Examples of tactile models:</a:t>
            </a:r>
            <a:endParaRPr/>
          </a:p>
          <a:p>
            <a:pPr indent="0" lvl="0" marL="0" rtl="0" algn="just">
              <a:lnSpc>
                <a:spcPct val="140000"/>
              </a:lnSpc>
              <a:spcBef>
                <a:spcPts val="1000"/>
              </a:spcBef>
              <a:spcAft>
                <a:spcPts val="0"/>
              </a:spcAft>
              <a:buNone/>
            </a:pPr>
            <a:r>
              <a:t/>
            </a:r>
            <a:endParaRPr>
              <a:latin typeface="Roboto"/>
              <a:ea typeface="Roboto"/>
              <a:cs typeface="Roboto"/>
              <a:sym typeface="Roboto"/>
            </a:endParaRPr>
          </a:p>
          <a:p>
            <a:pPr indent="0" lvl="0" marL="0" rtl="0" algn="just">
              <a:lnSpc>
                <a:spcPct val="140000"/>
              </a:lnSpc>
              <a:spcBef>
                <a:spcPts val="1000"/>
              </a:spcBef>
              <a:spcAft>
                <a:spcPts val="0"/>
              </a:spcAft>
              <a:buNone/>
            </a:pPr>
            <a:r>
              <a:t/>
            </a:r>
            <a:endParaRPr>
              <a:latin typeface="Roboto"/>
              <a:ea typeface="Roboto"/>
              <a:cs typeface="Roboto"/>
              <a:sym typeface="Roboto"/>
            </a:endParaRPr>
          </a:p>
          <a:p>
            <a:pPr indent="0" lvl="0" marL="0" rtl="0" algn="l">
              <a:lnSpc>
                <a:spcPct val="100000"/>
              </a:lnSpc>
              <a:spcBef>
                <a:spcPts val="0"/>
              </a:spcBef>
              <a:spcAft>
                <a:spcPts val="1600"/>
              </a:spcAft>
              <a:buNone/>
            </a:pPr>
            <a:r>
              <a:rPr lang="en"/>
              <a:t>Screenshot from 2022-04-16 13-35-41</a:t>
            </a:r>
            <a:endParaRPr/>
          </a:p>
        </p:txBody>
      </p:sp>
      <p:sp>
        <p:nvSpPr>
          <p:cNvPr id="458" name="Google Shape;458;p2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pic>
        <p:nvPicPr>
          <p:cNvPr id="459" name="Google Shape;459;p24"/>
          <p:cNvPicPr preferRelativeResize="0"/>
          <p:nvPr/>
        </p:nvPicPr>
        <p:blipFill>
          <a:blip r:embed="rId3">
            <a:alphaModFix/>
          </a:blip>
          <a:stretch>
            <a:fillRect/>
          </a:stretch>
        </p:blipFill>
        <p:spPr>
          <a:xfrm>
            <a:off x="697925" y="2857475"/>
            <a:ext cx="3095925" cy="1810525"/>
          </a:xfrm>
          <a:prstGeom prst="rect">
            <a:avLst/>
          </a:prstGeom>
          <a:noFill/>
          <a:ln>
            <a:noFill/>
          </a:ln>
        </p:spPr>
      </p:pic>
      <p:pic>
        <p:nvPicPr>
          <p:cNvPr id="460" name="Google Shape;460;p24"/>
          <p:cNvPicPr preferRelativeResize="0"/>
          <p:nvPr/>
        </p:nvPicPr>
        <p:blipFill>
          <a:blip r:embed="rId4">
            <a:alphaModFix/>
          </a:blip>
          <a:stretch>
            <a:fillRect/>
          </a:stretch>
        </p:blipFill>
        <p:spPr>
          <a:xfrm>
            <a:off x="7502251" y="2857515"/>
            <a:ext cx="1155975" cy="1810485"/>
          </a:xfrm>
          <a:prstGeom prst="rect">
            <a:avLst/>
          </a:prstGeom>
          <a:noFill/>
          <a:ln>
            <a:noFill/>
          </a:ln>
        </p:spPr>
      </p:pic>
      <p:pic>
        <p:nvPicPr>
          <p:cNvPr id="461" name="Google Shape;461;p24"/>
          <p:cNvPicPr preferRelativeResize="0"/>
          <p:nvPr/>
        </p:nvPicPr>
        <p:blipFill>
          <a:blip r:embed="rId5">
            <a:alphaModFix/>
          </a:blip>
          <a:stretch>
            <a:fillRect/>
          </a:stretch>
        </p:blipFill>
        <p:spPr>
          <a:xfrm>
            <a:off x="3909725" y="2857525"/>
            <a:ext cx="3476625" cy="1810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5"/>
          <p:cNvSpPr txBox="1"/>
          <p:nvPr>
            <p:ph type="ctrTitle"/>
          </p:nvPr>
        </p:nvSpPr>
        <p:spPr>
          <a:xfrm>
            <a:off x="2380075" y="1178000"/>
            <a:ext cx="6162300" cy="7209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1300">
                <a:latin typeface="Maven Pro"/>
                <a:ea typeface="Maven Pro"/>
                <a:cs typeface="Maven Pro"/>
                <a:sym typeface="Maven Pro"/>
              </a:rPr>
              <a:t>World Health Organization data indicates that about 2.2 billion people have vision impairment, of which 11.5% (253 million people) are severely visually impaired or blind (VIB), and about 24.5 million are students</a:t>
            </a:r>
            <a:endParaRPr sz="1300">
              <a:latin typeface="Maven Pro SemiBold"/>
              <a:ea typeface="Maven Pro SemiBold"/>
              <a:cs typeface="Maven Pro SemiBold"/>
              <a:sym typeface="Maven Pro SemiBold"/>
            </a:endParaRPr>
          </a:p>
        </p:txBody>
      </p:sp>
      <p:sp>
        <p:nvSpPr>
          <p:cNvPr id="467" name="Google Shape;467;p25"/>
          <p:cNvSpPr txBox="1"/>
          <p:nvPr>
            <p:ph idx="5" type="subTitle"/>
          </p:nvPr>
        </p:nvSpPr>
        <p:spPr>
          <a:xfrm>
            <a:off x="2347150" y="2219150"/>
            <a:ext cx="6162300" cy="42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Current state of the art solutions are not aimed at creating tactiles for the visually imparied. </a:t>
            </a:r>
            <a:endParaRPr/>
          </a:p>
          <a:p>
            <a:pPr indent="0" lvl="0" marL="0" rtl="0" algn="just">
              <a:spcBef>
                <a:spcPts val="0"/>
              </a:spcBef>
              <a:spcAft>
                <a:spcPts val="0"/>
              </a:spcAft>
              <a:buNone/>
            </a:pPr>
            <a:r>
              <a:rPr lang="en"/>
              <a:t>Tactile models have to be created manually which is time consuming and </a:t>
            </a:r>
            <a:r>
              <a:rPr lang="en"/>
              <a:t>exorbitant</a:t>
            </a:r>
            <a:r>
              <a:rPr lang="en"/>
              <a:t> process</a:t>
            </a:r>
            <a:endParaRPr/>
          </a:p>
          <a:p>
            <a:pPr indent="0" lvl="0" marL="0" rtl="0" algn="just">
              <a:spcBef>
                <a:spcPts val="0"/>
              </a:spcBef>
              <a:spcAft>
                <a:spcPts val="0"/>
              </a:spcAft>
              <a:buNone/>
            </a:pPr>
            <a:r>
              <a:rPr lang="en"/>
              <a:t>Stl files are used for 3D printing, we aim to create these files without manual intervention</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468" name="Google Shape;468;p25"/>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469" name="Google Shape;469;p25"/>
          <p:cNvSpPr/>
          <p:nvPr/>
        </p:nvSpPr>
        <p:spPr>
          <a:xfrm>
            <a:off x="1223900" y="1143025"/>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1223902" y="2435138"/>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a:off x="1347349" y="1249542"/>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25"/>
          <p:cNvGrpSpPr/>
          <p:nvPr/>
        </p:nvGrpSpPr>
        <p:grpSpPr>
          <a:xfrm>
            <a:off x="1347345" y="2557048"/>
            <a:ext cx="577210" cy="580282"/>
            <a:chOff x="3095745" y="3805393"/>
            <a:chExt cx="352840" cy="354717"/>
          </a:xfrm>
        </p:grpSpPr>
        <p:sp>
          <p:nvSpPr>
            <p:cNvPr id="473" name="Google Shape;473;p25"/>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25"/>
          <p:cNvSpPr/>
          <p:nvPr/>
        </p:nvSpPr>
        <p:spPr>
          <a:xfrm>
            <a:off x="1223904" y="3867025"/>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25"/>
          <p:cNvGrpSpPr/>
          <p:nvPr/>
        </p:nvGrpSpPr>
        <p:grpSpPr>
          <a:xfrm>
            <a:off x="1344043" y="4002372"/>
            <a:ext cx="583817" cy="580314"/>
            <a:chOff x="3541011" y="3367320"/>
            <a:chExt cx="348257" cy="346188"/>
          </a:xfrm>
        </p:grpSpPr>
        <p:sp>
          <p:nvSpPr>
            <p:cNvPr id="481" name="Google Shape;481;p25"/>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5" name="Google Shape;485;p25"/>
          <p:cNvSpPr txBox="1"/>
          <p:nvPr>
            <p:ph idx="5" type="subTitle"/>
          </p:nvPr>
        </p:nvSpPr>
        <p:spPr>
          <a:xfrm>
            <a:off x="2450200" y="3760050"/>
            <a:ext cx="6162300" cy="42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Cost of creating a tactile model of thickness 0.2 - 0.3 mm, is around $1,750 and upwards. Lack of technical skill to create tactile models </a:t>
            </a:r>
            <a:r>
              <a:rPr lang="en"/>
              <a:t>aggravates</a:t>
            </a:r>
            <a:r>
              <a:rPr lang="en"/>
              <a:t> the cost</a:t>
            </a:r>
            <a:endParaRPr/>
          </a:p>
          <a:p>
            <a:pPr indent="0" lvl="0" marL="0" rtl="0" algn="just">
              <a:spcBef>
                <a:spcPts val="0"/>
              </a:spcBef>
              <a:spcAft>
                <a:spcPts val="0"/>
              </a:spcAft>
              <a:buNone/>
            </a:pPr>
            <a:r>
              <a:rPr lang="en"/>
              <a:t>Rural areas and isolated communities are at a great disadvantage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6"/>
          <p:cNvSpPr/>
          <p:nvPr/>
        </p:nvSpPr>
        <p:spPr>
          <a:xfrm>
            <a:off x="1119350" y="1098825"/>
            <a:ext cx="1092000" cy="563100"/>
          </a:xfrm>
          <a:prstGeom prst="ellipse">
            <a:avLst/>
          </a:prstGeom>
          <a:solidFill>
            <a:srgbClr val="FF6B6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READ IMAGE</a:t>
            </a:r>
            <a:endParaRPr b="1" sz="1000"/>
          </a:p>
        </p:txBody>
      </p:sp>
      <p:sp>
        <p:nvSpPr>
          <p:cNvPr id="491" name="Google Shape;491;p26"/>
          <p:cNvSpPr/>
          <p:nvPr/>
        </p:nvSpPr>
        <p:spPr>
          <a:xfrm>
            <a:off x="3612125" y="1174275"/>
            <a:ext cx="1497000" cy="412200"/>
          </a:xfrm>
          <a:prstGeom prst="flowChartAlternateProcess">
            <a:avLst/>
          </a:prstGeom>
          <a:solidFill>
            <a:srgbClr val="00C3B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Preprocess</a:t>
            </a:r>
            <a:endParaRPr b="1" sz="1000"/>
          </a:p>
          <a:p>
            <a:pPr indent="0" lvl="0" marL="0" rtl="0" algn="ctr">
              <a:spcBef>
                <a:spcPts val="0"/>
              </a:spcBef>
              <a:spcAft>
                <a:spcPts val="0"/>
              </a:spcAft>
              <a:buNone/>
            </a:pPr>
            <a:r>
              <a:rPr b="1" lang="en" sz="1000"/>
              <a:t>Image</a:t>
            </a:r>
            <a:endParaRPr b="1" sz="1000"/>
          </a:p>
        </p:txBody>
      </p:sp>
      <p:sp>
        <p:nvSpPr>
          <p:cNvPr id="492" name="Google Shape;492;p26"/>
          <p:cNvSpPr/>
          <p:nvPr/>
        </p:nvSpPr>
        <p:spPr>
          <a:xfrm>
            <a:off x="3612125" y="2527100"/>
            <a:ext cx="1497000" cy="563100"/>
          </a:xfrm>
          <a:prstGeom prst="flowChartAlternateProcess">
            <a:avLst/>
          </a:prstGeom>
          <a:solidFill>
            <a:srgbClr val="A6CB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LM Filter</a:t>
            </a:r>
            <a:endParaRPr b="1" sz="1000"/>
          </a:p>
          <a:p>
            <a:pPr indent="0" lvl="0" marL="0" rtl="0" algn="ctr">
              <a:spcBef>
                <a:spcPts val="0"/>
              </a:spcBef>
              <a:spcAft>
                <a:spcPts val="0"/>
              </a:spcAft>
              <a:buNone/>
            </a:pPr>
            <a:r>
              <a:rPr b="1" lang="en" sz="1000"/>
              <a:t>+</a:t>
            </a:r>
            <a:endParaRPr b="1" sz="1000"/>
          </a:p>
          <a:p>
            <a:pPr indent="0" lvl="0" marL="0" rtl="0" algn="ctr">
              <a:spcBef>
                <a:spcPts val="0"/>
              </a:spcBef>
              <a:spcAft>
                <a:spcPts val="0"/>
              </a:spcAft>
              <a:buNone/>
            </a:pPr>
            <a:r>
              <a:rPr b="1" lang="en" sz="1000"/>
              <a:t>KMeans</a:t>
            </a:r>
            <a:endParaRPr b="1" sz="1000"/>
          </a:p>
        </p:txBody>
      </p:sp>
      <p:sp>
        <p:nvSpPr>
          <p:cNvPr id="493" name="Google Shape;493;p26"/>
          <p:cNvSpPr/>
          <p:nvPr/>
        </p:nvSpPr>
        <p:spPr>
          <a:xfrm>
            <a:off x="3612125" y="4030825"/>
            <a:ext cx="1497000" cy="563100"/>
          </a:xfrm>
          <a:prstGeom prst="flowChartAlternateProcess">
            <a:avLst/>
          </a:prstGeom>
          <a:solidFill>
            <a:srgbClr val="FFD6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3D Voxel</a:t>
            </a:r>
            <a:endParaRPr b="1" sz="1000"/>
          </a:p>
          <a:p>
            <a:pPr indent="0" lvl="0" marL="0" rtl="0" algn="ctr">
              <a:spcBef>
                <a:spcPts val="0"/>
              </a:spcBef>
              <a:spcAft>
                <a:spcPts val="0"/>
              </a:spcAft>
              <a:buNone/>
            </a:pPr>
            <a:r>
              <a:rPr b="1" lang="en" sz="1000"/>
              <a:t>+</a:t>
            </a:r>
            <a:endParaRPr b="1" sz="1000"/>
          </a:p>
          <a:p>
            <a:pPr indent="0" lvl="0" marL="0" rtl="0" algn="ctr">
              <a:spcBef>
                <a:spcPts val="0"/>
              </a:spcBef>
              <a:spcAft>
                <a:spcPts val="0"/>
              </a:spcAft>
              <a:buNone/>
            </a:pPr>
            <a:r>
              <a:rPr b="1" lang="en" sz="1000"/>
              <a:t>Marching Cubes</a:t>
            </a:r>
            <a:endParaRPr b="1" sz="1000"/>
          </a:p>
        </p:txBody>
      </p:sp>
      <p:sp>
        <p:nvSpPr>
          <p:cNvPr id="494" name="Google Shape;494;p26"/>
          <p:cNvSpPr/>
          <p:nvPr/>
        </p:nvSpPr>
        <p:spPr>
          <a:xfrm>
            <a:off x="6614400" y="4030825"/>
            <a:ext cx="1092000" cy="563100"/>
          </a:xfrm>
          <a:prstGeom prst="ellipse">
            <a:avLst/>
          </a:prstGeom>
          <a:solidFill>
            <a:srgbClr val="FF6B6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SAVE STL FILE</a:t>
            </a:r>
            <a:endParaRPr b="1" sz="1000"/>
          </a:p>
        </p:txBody>
      </p:sp>
      <p:cxnSp>
        <p:nvCxnSpPr>
          <p:cNvPr id="495" name="Google Shape;495;p26"/>
          <p:cNvCxnSpPr>
            <a:stCxn id="490" idx="6"/>
            <a:endCxn id="491" idx="1"/>
          </p:cNvCxnSpPr>
          <p:nvPr/>
        </p:nvCxnSpPr>
        <p:spPr>
          <a:xfrm>
            <a:off x="2211350" y="1380375"/>
            <a:ext cx="1400700" cy="0"/>
          </a:xfrm>
          <a:prstGeom prst="straightConnector1">
            <a:avLst/>
          </a:prstGeom>
          <a:noFill/>
          <a:ln cap="flat" cmpd="sng" w="9525">
            <a:solidFill>
              <a:schemeClr val="lt1"/>
            </a:solidFill>
            <a:prstDash val="solid"/>
            <a:round/>
            <a:headEnd len="med" w="med" type="none"/>
            <a:tailEnd len="med" w="med" type="triangle"/>
          </a:ln>
        </p:spPr>
      </p:cxnSp>
      <p:cxnSp>
        <p:nvCxnSpPr>
          <p:cNvPr id="496" name="Google Shape;496;p26"/>
          <p:cNvCxnSpPr>
            <a:stCxn id="491" idx="2"/>
            <a:endCxn id="492" idx="0"/>
          </p:cNvCxnSpPr>
          <p:nvPr/>
        </p:nvCxnSpPr>
        <p:spPr>
          <a:xfrm>
            <a:off x="4360625" y="1586475"/>
            <a:ext cx="0" cy="940500"/>
          </a:xfrm>
          <a:prstGeom prst="straightConnector1">
            <a:avLst/>
          </a:prstGeom>
          <a:noFill/>
          <a:ln cap="flat" cmpd="sng" w="9525">
            <a:solidFill>
              <a:schemeClr val="lt1"/>
            </a:solidFill>
            <a:prstDash val="solid"/>
            <a:round/>
            <a:headEnd len="med" w="med" type="none"/>
            <a:tailEnd len="med" w="med" type="triangle"/>
          </a:ln>
        </p:spPr>
      </p:cxnSp>
      <p:cxnSp>
        <p:nvCxnSpPr>
          <p:cNvPr id="497" name="Google Shape;497;p26"/>
          <p:cNvCxnSpPr>
            <a:stCxn id="492" idx="2"/>
            <a:endCxn id="493" idx="0"/>
          </p:cNvCxnSpPr>
          <p:nvPr/>
        </p:nvCxnSpPr>
        <p:spPr>
          <a:xfrm>
            <a:off x="4360625" y="3090200"/>
            <a:ext cx="0" cy="940500"/>
          </a:xfrm>
          <a:prstGeom prst="straightConnector1">
            <a:avLst/>
          </a:prstGeom>
          <a:noFill/>
          <a:ln cap="flat" cmpd="sng" w="9525">
            <a:solidFill>
              <a:schemeClr val="lt1"/>
            </a:solidFill>
            <a:prstDash val="solid"/>
            <a:round/>
            <a:headEnd len="med" w="med" type="none"/>
            <a:tailEnd len="med" w="med" type="triangle"/>
          </a:ln>
        </p:spPr>
      </p:cxnSp>
      <p:cxnSp>
        <p:nvCxnSpPr>
          <p:cNvPr id="498" name="Google Shape;498;p26"/>
          <p:cNvCxnSpPr>
            <a:stCxn id="493" idx="3"/>
            <a:endCxn id="494" idx="2"/>
          </p:cNvCxnSpPr>
          <p:nvPr/>
        </p:nvCxnSpPr>
        <p:spPr>
          <a:xfrm>
            <a:off x="5109125" y="4312375"/>
            <a:ext cx="1505400" cy="0"/>
          </a:xfrm>
          <a:prstGeom prst="straightConnector1">
            <a:avLst/>
          </a:prstGeom>
          <a:noFill/>
          <a:ln cap="flat" cmpd="sng" w="9525">
            <a:solidFill>
              <a:schemeClr val="lt1"/>
            </a:solidFill>
            <a:prstDash val="solid"/>
            <a:round/>
            <a:headEnd len="med" w="med" type="none"/>
            <a:tailEnd len="med" w="med" type="triangle"/>
          </a:ln>
        </p:spPr>
      </p:cxnSp>
      <p:pic>
        <p:nvPicPr>
          <p:cNvPr id="499" name="Google Shape;499;p26"/>
          <p:cNvPicPr preferRelativeResize="0"/>
          <p:nvPr/>
        </p:nvPicPr>
        <p:blipFill rotWithShape="1">
          <a:blip r:embed="rId3">
            <a:alphaModFix/>
          </a:blip>
          <a:srcRect b="0" l="0" r="0" t="4049"/>
          <a:stretch/>
        </p:blipFill>
        <p:spPr>
          <a:xfrm>
            <a:off x="6107500" y="1904800"/>
            <a:ext cx="1598901" cy="1807700"/>
          </a:xfrm>
          <a:prstGeom prst="rect">
            <a:avLst/>
          </a:prstGeom>
          <a:noFill/>
          <a:ln>
            <a:noFill/>
          </a:ln>
        </p:spPr>
      </p:pic>
      <p:pic>
        <p:nvPicPr>
          <p:cNvPr id="500" name="Google Shape;500;p26"/>
          <p:cNvPicPr preferRelativeResize="0"/>
          <p:nvPr/>
        </p:nvPicPr>
        <p:blipFill>
          <a:blip r:embed="rId4">
            <a:alphaModFix/>
          </a:blip>
          <a:stretch>
            <a:fillRect/>
          </a:stretch>
        </p:blipFill>
        <p:spPr>
          <a:xfrm>
            <a:off x="1119348" y="2194850"/>
            <a:ext cx="1317275" cy="1440500"/>
          </a:xfrm>
          <a:prstGeom prst="rect">
            <a:avLst/>
          </a:prstGeom>
          <a:noFill/>
          <a:ln>
            <a:noFill/>
          </a:ln>
        </p:spPr>
      </p:pic>
      <p:sp>
        <p:nvSpPr>
          <p:cNvPr id="501" name="Google Shape;501;p26"/>
          <p:cNvSpPr txBox="1"/>
          <p:nvPr>
            <p:ph type="ctrTitle"/>
          </p:nvPr>
        </p:nvSpPr>
        <p:spPr>
          <a:xfrm>
            <a:off x="1119350" y="322400"/>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PIPELINE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cxnSp>
        <p:nvCxnSpPr>
          <p:cNvPr id="506" name="Google Shape;506;p27"/>
          <p:cNvCxnSpPr/>
          <p:nvPr/>
        </p:nvCxnSpPr>
        <p:spPr>
          <a:xfrm>
            <a:off x="15510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507" name="Google Shape;507;p27"/>
          <p:cNvCxnSpPr/>
          <p:nvPr/>
        </p:nvCxnSpPr>
        <p:spPr>
          <a:xfrm>
            <a:off x="3587838" y="2976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508" name="Google Shape;508;p27"/>
          <p:cNvCxnSpPr/>
          <p:nvPr/>
        </p:nvCxnSpPr>
        <p:spPr>
          <a:xfrm>
            <a:off x="56245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509" name="Google Shape;509;p27"/>
          <p:cNvCxnSpPr/>
          <p:nvPr/>
        </p:nvCxnSpPr>
        <p:spPr>
          <a:xfrm>
            <a:off x="7661338" y="2976550"/>
            <a:ext cx="0" cy="455100"/>
          </a:xfrm>
          <a:prstGeom prst="straightConnector1">
            <a:avLst/>
          </a:prstGeom>
          <a:noFill/>
          <a:ln cap="flat" cmpd="sng" w="19050">
            <a:solidFill>
              <a:schemeClr val="lt2"/>
            </a:solidFill>
            <a:prstDash val="solid"/>
            <a:round/>
            <a:headEnd len="med" w="med" type="none"/>
            <a:tailEnd len="med" w="med" type="none"/>
          </a:ln>
        </p:spPr>
      </p:cxnSp>
      <p:sp>
        <p:nvSpPr>
          <p:cNvPr id="510" name="Google Shape;510;p2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Technical Solutions</a:t>
            </a:r>
            <a:endParaRPr/>
          </a:p>
        </p:txBody>
      </p:sp>
      <p:cxnSp>
        <p:nvCxnSpPr>
          <p:cNvPr id="511" name="Google Shape;511;p27"/>
          <p:cNvCxnSpPr/>
          <p:nvPr/>
        </p:nvCxnSpPr>
        <p:spPr>
          <a:xfrm>
            <a:off x="1034400" y="2918100"/>
            <a:ext cx="7075200" cy="0"/>
          </a:xfrm>
          <a:prstGeom prst="straightConnector1">
            <a:avLst/>
          </a:prstGeom>
          <a:noFill/>
          <a:ln cap="flat" cmpd="sng" w="19050">
            <a:solidFill>
              <a:schemeClr val="lt2"/>
            </a:solidFill>
            <a:prstDash val="solid"/>
            <a:round/>
            <a:headEnd len="med" w="med" type="none"/>
            <a:tailEnd len="med" w="med" type="none"/>
          </a:ln>
        </p:spPr>
      </p:cxnSp>
      <p:grpSp>
        <p:nvGrpSpPr>
          <p:cNvPr id="512" name="Google Shape;512;p27"/>
          <p:cNvGrpSpPr/>
          <p:nvPr/>
        </p:nvGrpSpPr>
        <p:grpSpPr>
          <a:xfrm>
            <a:off x="1372725" y="2731350"/>
            <a:ext cx="373500" cy="373500"/>
            <a:chOff x="1372725" y="1912500"/>
            <a:chExt cx="373500" cy="373500"/>
          </a:xfrm>
        </p:grpSpPr>
        <p:sp>
          <p:nvSpPr>
            <p:cNvPr id="513" name="Google Shape;513;p27"/>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7"/>
            <p:cNvSpPr/>
            <p:nvPr/>
          </p:nvSpPr>
          <p:spPr>
            <a:xfrm>
              <a:off x="137272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27"/>
          <p:cNvGrpSpPr/>
          <p:nvPr/>
        </p:nvGrpSpPr>
        <p:grpSpPr>
          <a:xfrm>
            <a:off x="3401092" y="2731350"/>
            <a:ext cx="373500" cy="373500"/>
            <a:chOff x="3212675" y="1912500"/>
            <a:chExt cx="373500" cy="373500"/>
          </a:xfrm>
        </p:grpSpPr>
        <p:sp>
          <p:nvSpPr>
            <p:cNvPr id="516" name="Google Shape;516;p27"/>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7"/>
            <p:cNvSpPr/>
            <p:nvPr/>
          </p:nvSpPr>
          <p:spPr>
            <a:xfrm>
              <a:off x="3212675" y="1912500"/>
              <a:ext cx="373500" cy="373500"/>
            </a:xfrm>
            <a:prstGeom prst="donut">
              <a:avLst>
                <a:gd fmla="val 1019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27"/>
          <p:cNvGrpSpPr/>
          <p:nvPr/>
        </p:nvGrpSpPr>
        <p:grpSpPr>
          <a:xfrm>
            <a:off x="5429458" y="2731350"/>
            <a:ext cx="373500" cy="373500"/>
            <a:chOff x="5557850" y="1912500"/>
            <a:chExt cx="373500" cy="373500"/>
          </a:xfrm>
        </p:grpSpPr>
        <p:sp>
          <p:nvSpPr>
            <p:cNvPr id="519" name="Google Shape;519;p27"/>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7"/>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 name="Google Shape;521;p27"/>
          <p:cNvGrpSpPr/>
          <p:nvPr/>
        </p:nvGrpSpPr>
        <p:grpSpPr>
          <a:xfrm>
            <a:off x="7457825" y="2731350"/>
            <a:ext cx="373500" cy="373500"/>
            <a:chOff x="7457825" y="1912500"/>
            <a:chExt cx="373500" cy="373500"/>
          </a:xfrm>
        </p:grpSpPr>
        <p:sp>
          <p:nvSpPr>
            <p:cNvPr id="522" name="Google Shape;522;p27"/>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7"/>
            <p:cNvSpPr/>
            <p:nvPr/>
          </p:nvSpPr>
          <p:spPr>
            <a:xfrm>
              <a:off x="7457825" y="1912500"/>
              <a:ext cx="373500" cy="373500"/>
            </a:xfrm>
            <a:prstGeom prst="donut">
              <a:avLst>
                <a:gd fmla="val 1019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4" name="Google Shape;524;p27"/>
          <p:cNvSpPr txBox="1"/>
          <p:nvPr>
            <p:ph idx="4294967295" type="ctrTitle"/>
          </p:nvPr>
        </p:nvSpPr>
        <p:spPr>
          <a:xfrm>
            <a:off x="618825" y="1384738"/>
            <a:ext cx="1881300" cy="4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Images are uploaded on the website</a:t>
            </a:r>
            <a:endParaRPr sz="1800"/>
          </a:p>
        </p:txBody>
      </p:sp>
      <p:sp>
        <p:nvSpPr>
          <p:cNvPr id="525" name="Google Shape;525;p27"/>
          <p:cNvSpPr txBox="1"/>
          <p:nvPr>
            <p:ph idx="4294967295" type="subTitle"/>
          </p:nvPr>
        </p:nvSpPr>
        <p:spPr>
          <a:xfrm>
            <a:off x="6239825" y="3528900"/>
            <a:ext cx="28095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The created stl file will be available for download and will be added to the already existing library of stl files which can be used by other users</a:t>
            </a:r>
            <a:endParaRPr sz="1400"/>
          </a:p>
        </p:txBody>
      </p:sp>
      <p:sp>
        <p:nvSpPr>
          <p:cNvPr id="526" name="Google Shape;526;p27"/>
          <p:cNvSpPr txBox="1"/>
          <p:nvPr>
            <p:ph idx="4294967295" type="subTitle"/>
          </p:nvPr>
        </p:nvSpPr>
        <p:spPr>
          <a:xfrm>
            <a:off x="2532864" y="3660598"/>
            <a:ext cx="21099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K-means with LM filters is used to segment image according to textures and patterns which is more suitable to the visually impaired</a:t>
            </a:r>
            <a:endParaRPr sz="1400"/>
          </a:p>
        </p:txBody>
      </p:sp>
      <p:sp>
        <p:nvSpPr>
          <p:cNvPr id="527" name="Google Shape;527;p27"/>
          <p:cNvSpPr txBox="1"/>
          <p:nvPr>
            <p:ph idx="4294967295" type="subTitle"/>
          </p:nvPr>
        </p:nvSpPr>
        <p:spPr>
          <a:xfrm>
            <a:off x="4569650" y="1489967"/>
            <a:ext cx="2109900" cy="6447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400"/>
              <a:t>3D voxel and marching cubes algorithms are used to create stl files for the segmented image</a:t>
            </a:r>
            <a:endParaRPr sz="1400"/>
          </a:p>
        </p:txBody>
      </p:sp>
      <p:sp>
        <p:nvSpPr>
          <p:cNvPr id="528" name="Google Shape;528;p27"/>
          <p:cNvSpPr txBox="1"/>
          <p:nvPr>
            <p:ph idx="4294967295" type="ctrTitle"/>
          </p:nvPr>
        </p:nvSpPr>
        <p:spPr>
          <a:xfrm>
            <a:off x="907900" y="3282474"/>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Upload Image</a:t>
            </a:r>
            <a:endParaRPr sz="2400">
              <a:solidFill>
                <a:schemeClr val="accent2"/>
              </a:solidFill>
            </a:endParaRPr>
          </a:p>
        </p:txBody>
      </p:sp>
      <p:sp>
        <p:nvSpPr>
          <p:cNvPr id="529" name="Google Shape;529;p27"/>
          <p:cNvSpPr txBox="1"/>
          <p:nvPr>
            <p:ph idx="4294967295" type="ctrTitle"/>
          </p:nvPr>
        </p:nvSpPr>
        <p:spPr>
          <a:xfrm>
            <a:off x="2743050" y="1642691"/>
            <a:ext cx="1698000" cy="89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rPr>
              <a:t>Let the algorithm do its magic</a:t>
            </a:r>
            <a:endParaRPr sz="2400">
              <a:solidFill>
                <a:schemeClr val="accent1"/>
              </a:solidFill>
            </a:endParaRPr>
          </a:p>
        </p:txBody>
      </p:sp>
      <p:sp>
        <p:nvSpPr>
          <p:cNvPr id="530" name="Google Shape;530;p27"/>
          <p:cNvSpPr txBox="1"/>
          <p:nvPr>
            <p:ph idx="4294967295" type="ctrTitle"/>
          </p:nvPr>
        </p:nvSpPr>
        <p:spPr>
          <a:xfrm>
            <a:off x="4981400" y="3282474"/>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rPr>
              <a:t>Tactiles created</a:t>
            </a:r>
            <a:endParaRPr sz="2400">
              <a:solidFill>
                <a:schemeClr val="accent3"/>
              </a:solidFill>
            </a:endParaRPr>
          </a:p>
        </p:txBody>
      </p:sp>
      <p:sp>
        <p:nvSpPr>
          <p:cNvPr id="531" name="Google Shape;531;p27"/>
          <p:cNvSpPr txBox="1"/>
          <p:nvPr>
            <p:ph idx="4294967295" type="ctrTitle"/>
          </p:nvPr>
        </p:nvSpPr>
        <p:spPr>
          <a:xfrm>
            <a:off x="6911175" y="1553791"/>
            <a:ext cx="1583400" cy="89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rPr>
              <a:t>Download and add to the repository</a:t>
            </a:r>
            <a:endParaRPr sz="2400">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28"/>
          <p:cNvSpPr txBox="1"/>
          <p:nvPr>
            <p:ph type="ctrTitle"/>
          </p:nvPr>
        </p:nvSpPr>
        <p:spPr>
          <a:xfrm>
            <a:off x="2454150" y="2758300"/>
            <a:ext cx="6162300" cy="7209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1400">
                <a:latin typeface="Maven Pro"/>
                <a:ea typeface="Maven Pro"/>
                <a:cs typeface="Maven Pro"/>
                <a:sym typeface="Maven Pro"/>
              </a:rPr>
              <a:t>Vastly brings down the cost of 3D printing by removing the middleman for the visually impaired educational institutions</a:t>
            </a:r>
            <a:endParaRPr sz="1400">
              <a:latin typeface="Maven Pro"/>
              <a:ea typeface="Maven Pro"/>
              <a:cs typeface="Maven Pro"/>
              <a:sym typeface="Maven Pro"/>
            </a:endParaRPr>
          </a:p>
          <a:p>
            <a:pPr indent="0" lvl="0" marL="0" rtl="0" algn="just">
              <a:spcBef>
                <a:spcPts val="0"/>
              </a:spcBef>
              <a:spcAft>
                <a:spcPts val="0"/>
              </a:spcAft>
              <a:buNone/>
            </a:pPr>
            <a:r>
              <a:t/>
            </a:r>
            <a:endParaRPr sz="1400">
              <a:latin typeface="Maven Pro"/>
              <a:ea typeface="Maven Pro"/>
              <a:cs typeface="Maven Pro"/>
              <a:sym typeface="Maven Pro"/>
            </a:endParaRPr>
          </a:p>
          <a:p>
            <a:pPr indent="0" lvl="0" marL="0" rtl="0" algn="just">
              <a:spcBef>
                <a:spcPts val="0"/>
              </a:spcBef>
              <a:spcAft>
                <a:spcPts val="0"/>
              </a:spcAft>
              <a:buNone/>
            </a:pPr>
            <a:r>
              <a:rPr lang="en" sz="1400">
                <a:latin typeface="Maven Pro"/>
                <a:ea typeface="Maven Pro"/>
                <a:cs typeface="Maven Pro"/>
                <a:sym typeface="Maven Pro"/>
              </a:rPr>
              <a:t>Cost of entry level 3D printers are only in the range of $100-$500</a:t>
            </a:r>
            <a:endParaRPr sz="1400">
              <a:latin typeface="Maven Pro"/>
              <a:ea typeface="Maven Pro"/>
              <a:cs typeface="Maven Pro"/>
              <a:sym typeface="Maven Pro"/>
            </a:endParaRPr>
          </a:p>
          <a:p>
            <a:pPr indent="0" lvl="0" marL="0" rtl="0" algn="just">
              <a:spcBef>
                <a:spcPts val="0"/>
              </a:spcBef>
              <a:spcAft>
                <a:spcPts val="0"/>
              </a:spcAft>
              <a:buNone/>
            </a:pPr>
            <a:r>
              <a:t/>
            </a:r>
            <a:endParaRPr sz="1300">
              <a:latin typeface="Maven Pro"/>
              <a:ea typeface="Maven Pro"/>
              <a:cs typeface="Maven Pro"/>
              <a:sym typeface="Maven Pro"/>
            </a:endParaRPr>
          </a:p>
        </p:txBody>
      </p:sp>
      <p:sp>
        <p:nvSpPr>
          <p:cNvPr id="537" name="Google Shape;537;p28"/>
          <p:cNvSpPr txBox="1"/>
          <p:nvPr>
            <p:ph idx="5" type="subTitle"/>
          </p:nvPr>
        </p:nvSpPr>
        <p:spPr>
          <a:xfrm>
            <a:off x="2380075" y="1110100"/>
            <a:ext cx="6162300" cy="108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Potential reach out to 24.5 million visually impaired students, educators and volunteers.</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538" name="Google Shape;538;p28"/>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Social Impact</a:t>
            </a:r>
            <a:endParaRPr/>
          </a:p>
        </p:txBody>
      </p:sp>
      <p:sp>
        <p:nvSpPr>
          <p:cNvPr id="539" name="Google Shape;539;p28"/>
          <p:cNvSpPr/>
          <p:nvPr/>
        </p:nvSpPr>
        <p:spPr>
          <a:xfrm>
            <a:off x="1223900" y="1143025"/>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1223902" y="2435138"/>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1347349" y="1249542"/>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2" name="Google Shape;542;p28"/>
          <p:cNvGrpSpPr/>
          <p:nvPr/>
        </p:nvGrpSpPr>
        <p:grpSpPr>
          <a:xfrm>
            <a:off x="1347345" y="2557048"/>
            <a:ext cx="577210" cy="580282"/>
            <a:chOff x="3095745" y="3805393"/>
            <a:chExt cx="352840" cy="354717"/>
          </a:xfrm>
        </p:grpSpPr>
        <p:sp>
          <p:nvSpPr>
            <p:cNvPr id="543" name="Google Shape;543;p28"/>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28"/>
          <p:cNvSpPr/>
          <p:nvPr/>
        </p:nvSpPr>
        <p:spPr>
          <a:xfrm>
            <a:off x="1223904" y="3867025"/>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28"/>
          <p:cNvGrpSpPr/>
          <p:nvPr/>
        </p:nvGrpSpPr>
        <p:grpSpPr>
          <a:xfrm>
            <a:off x="1344043" y="4002372"/>
            <a:ext cx="583817" cy="580314"/>
            <a:chOff x="3541011" y="3367320"/>
            <a:chExt cx="348257" cy="346188"/>
          </a:xfrm>
        </p:grpSpPr>
        <p:sp>
          <p:nvSpPr>
            <p:cNvPr id="551" name="Google Shape;551;p28"/>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28"/>
          <p:cNvSpPr txBox="1"/>
          <p:nvPr>
            <p:ph type="ctrTitle"/>
          </p:nvPr>
        </p:nvSpPr>
        <p:spPr>
          <a:xfrm>
            <a:off x="2380075" y="4038100"/>
            <a:ext cx="6162300" cy="7209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1300">
                <a:latin typeface="Maven Pro"/>
                <a:ea typeface="Maven Pro"/>
                <a:cs typeface="Maven Pro"/>
                <a:sym typeface="Maven Pro"/>
              </a:rPr>
              <a:t>Easily navigable and intuitive website which can host a library of stl files</a:t>
            </a:r>
            <a:endParaRPr sz="1300">
              <a:latin typeface="Maven Pro"/>
              <a:ea typeface="Maven Pro"/>
              <a:cs typeface="Maven Pro"/>
              <a:sym typeface="Maven Pro"/>
            </a:endParaRPr>
          </a:p>
          <a:p>
            <a:pPr indent="0" lvl="0" marL="0" rtl="0" algn="just">
              <a:spcBef>
                <a:spcPts val="0"/>
              </a:spcBef>
              <a:spcAft>
                <a:spcPts val="0"/>
              </a:spcAft>
              <a:buNone/>
            </a:pPr>
            <a:r>
              <a:rPr lang="en" sz="1300">
                <a:latin typeface="Maven Pro"/>
                <a:ea typeface="Maven Pro"/>
                <a:cs typeface="Maven Pro"/>
                <a:sym typeface="Maven Pro"/>
              </a:rPr>
              <a:t>Also, provides options to create new stl file aimed for visually impaired for free</a:t>
            </a:r>
            <a:endParaRPr sz="1300">
              <a:latin typeface="Maven Pro"/>
              <a:ea typeface="Maven Pro"/>
              <a:cs typeface="Maven Pro"/>
              <a:sym typeface="Maven Pro"/>
            </a:endParaRPr>
          </a:p>
          <a:p>
            <a:pPr indent="0" lvl="0" marL="0" rtl="0" algn="just">
              <a:spcBef>
                <a:spcPts val="0"/>
              </a:spcBef>
              <a:spcAft>
                <a:spcPts val="0"/>
              </a:spcAft>
              <a:buNone/>
            </a:pPr>
            <a:r>
              <a:rPr lang="en" sz="1300">
                <a:latin typeface="Maven Pro"/>
                <a:ea typeface="Maven Pro"/>
                <a:cs typeface="Maven Pro"/>
                <a:sym typeface="Maven Pro"/>
              </a:rPr>
              <a:t>A library will be created for all the previously generated stl files and a new user can directly fetch </a:t>
            </a:r>
            <a:r>
              <a:rPr lang="en" sz="1300">
                <a:latin typeface="Maven Pro"/>
                <a:ea typeface="Maven Pro"/>
                <a:cs typeface="Maven Pro"/>
                <a:sym typeface="Maven Pro"/>
              </a:rPr>
              <a:t>from</a:t>
            </a:r>
            <a:r>
              <a:rPr lang="en" sz="1300">
                <a:latin typeface="Maven Pro"/>
                <a:ea typeface="Maven Pro"/>
                <a:cs typeface="Maven Pro"/>
                <a:sym typeface="Maven Pro"/>
              </a:rPr>
              <a:t> the library</a:t>
            </a:r>
            <a:endParaRPr sz="1300">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29"/>
          <p:cNvSpPr/>
          <p:nvPr/>
        </p:nvSpPr>
        <p:spPr>
          <a:xfrm>
            <a:off x="1432001" y="4459575"/>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9"/>
          <p:cNvSpPr/>
          <p:nvPr/>
        </p:nvSpPr>
        <p:spPr>
          <a:xfrm>
            <a:off x="813700" y="4459575"/>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9"/>
          <p:cNvSpPr txBox="1"/>
          <p:nvPr>
            <p:ph idx="4294967295" type="ctrTitle"/>
          </p:nvPr>
        </p:nvSpPr>
        <p:spPr>
          <a:xfrm>
            <a:off x="605100" y="391075"/>
            <a:ext cx="47277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563" name="Google Shape;563;p29"/>
          <p:cNvSpPr/>
          <p:nvPr/>
        </p:nvSpPr>
        <p:spPr>
          <a:xfrm>
            <a:off x="1242950" y="1627175"/>
            <a:ext cx="158100" cy="1788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9"/>
          <p:cNvSpPr txBox="1"/>
          <p:nvPr/>
        </p:nvSpPr>
        <p:spPr>
          <a:xfrm>
            <a:off x="1400900" y="1510775"/>
            <a:ext cx="40791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Maven Pro"/>
                <a:ea typeface="Maven Pro"/>
                <a:cs typeface="Maven Pro"/>
                <a:sym typeface="Maven Pro"/>
              </a:rPr>
              <a:t>Categorizing dataset of stl files for easy access</a:t>
            </a:r>
            <a:endParaRPr>
              <a:solidFill>
                <a:schemeClr val="lt1"/>
              </a:solidFill>
              <a:latin typeface="Maven Pro"/>
              <a:ea typeface="Maven Pro"/>
              <a:cs typeface="Maven Pro"/>
              <a:sym typeface="Maven Pro"/>
            </a:endParaRPr>
          </a:p>
        </p:txBody>
      </p:sp>
      <p:sp>
        <p:nvSpPr>
          <p:cNvPr id="565" name="Google Shape;565;p29"/>
          <p:cNvSpPr txBox="1"/>
          <p:nvPr/>
        </p:nvSpPr>
        <p:spPr>
          <a:xfrm>
            <a:off x="1400900" y="1967975"/>
            <a:ext cx="55683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Maven Pro"/>
                <a:ea typeface="Maven Pro"/>
                <a:cs typeface="Maven Pro"/>
                <a:sym typeface="Maven Pro"/>
              </a:rPr>
              <a:t>Optimize algorithms to improve preprocessing leading to tactile materials</a:t>
            </a:r>
            <a:endParaRPr>
              <a:solidFill>
                <a:schemeClr val="lt1"/>
              </a:solidFill>
              <a:latin typeface="Maven Pro"/>
              <a:ea typeface="Maven Pro"/>
              <a:cs typeface="Maven Pro"/>
              <a:sym typeface="Maven Pro"/>
            </a:endParaRPr>
          </a:p>
        </p:txBody>
      </p:sp>
      <p:sp>
        <p:nvSpPr>
          <p:cNvPr id="566" name="Google Shape;566;p29"/>
          <p:cNvSpPr txBox="1"/>
          <p:nvPr/>
        </p:nvSpPr>
        <p:spPr>
          <a:xfrm>
            <a:off x="1400900" y="2653775"/>
            <a:ext cx="55683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Maven Pro"/>
                <a:ea typeface="Maven Pro"/>
                <a:cs typeface="Maven Pro"/>
                <a:sym typeface="Maven Pro"/>
              </a:rPr>
              <a:t>Automate process to select number of clusters required using algorithm</a:t>
            </a:r>
            <a:endParaRPr>
              <a:solidFill>
                <a:schemeClr val="lt1"/>
              </a:solidFill>
              <a:latin typeface="Maven Pro"/>
              <a:ea typeface="Maven Pro"/>
              <a:cs typeface="Maven Pro"/>
              <a:sym typeface="Maven Pro"/>
            </a:endParaRPr>
          </a:p>
        </p:txBody>
      </p:sp>
      <p:sp>
        <p:nvSpPr>
          <p:cNvPr id="567" name="Google Shape;567;p29"/>
          <p:cNvSpPr/>
          <p:nvPr/>
        </p:nvSpPr>
        <p:spPr>
          <a:xfrm>
            <a:off x="1242950" y="2140475"/>
            <a:ext cx="158100" cy="1788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9"/>
          <p:cNvSpPr/>
          <p:nvPr/>
        </p:nvSpPr>
        <p:spPr>
          <a:xfrm>
            <a:off x="1242950" y="2762900"/>
            <a:ext cx="158100" cy="1788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