
<file path=[Content_Types].xml><?xml version="1.0" encoding="utf-8"?>
<Types xmlns="http://schemas.openxmlformats.org/package/2006/content-types">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Default Extension="rels" ContentType="application/vnd.openxmlformats-package.relationship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Default Extension="xml" ContentType="application/xml"/>
  <Override PartName="/ppt/slideLayouts/slideLayout3.xml" ContentType="application/vnd.openxmlformats-officedocument.presentationml.slideLayout+xml"/>
  <Override PartName="/ppt/slides/slide2.xml" ContentType="application/vnd.openxmlformats-officedocument.presentationml.slide+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s/slide4.xml" ContentType="application/vnd.openxmlformats-officedocument.presentationml.slide+xml"/>
  <Override PartName="/ppt/viewProps.xml" ContentType="application/vnd.openxmlformats-officedocument.presentationml.viewProps+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9.xml" ContentType="application/vnd.openxmlformats-officedocument.presentationml.slideLayout+xml"/>
  <Default Extension="jpeg" ContentType="image/jpeg"/>
  <Override PartName="/ppt/slides/slide8.xml" ContentType="application/vnd.openxmlformats-officedocument.presentationml.slide+xml"/>
  <Override PartName="/ppt/slideLayouts/slideLayout2.xml" ContentType="application/vnd.openxmlformats-officedocument.presentationml.slideLayout+xml"/>
  <Override PartName="/ppt/presentation.xml" ContentType="application/vnd.openxmlformats-officedocument.presentationml.presentation.main+xml"/>
  <Default Extension="bin" ContentType="application/vnd.openxmlformats-officedocument.presentationml.printerSettings"/>
  <Override PartName="/ppt/slides/slide1.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theme/theme1.xml" ContentType="application/vnd.openxmlformats-officedocument.theme+xml"/>
  <Override PartName="/ppt/slides/slide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857" r:id="rId1"/>
  </p:sldMasterIdLst>
  <p:sldIdLst>
    <p:sldId id="264" r:id="rId2"/>
    <p:sldId id="263" r:id="rId3"/>
    <p:sldId id="267" r:id="rId4"/>
    <p:sldId id="262" r:id="rId5"/>
    <p:sldId id="265" r:id="rId6"/>
    <p:sldId id="266" r:id="rId7"/>
    <p:sldId id="268" r:id="rId8"/>
    <p:sldId id="269"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82" d="100"/>
          <a:sy n="82" d="100"/>
        </p:scale>
        <p:origin x="-110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F80A82C7-7180-0740-BC92-BCC54C6FA69A}" type="datetimeFigureOut">
              <a:rPr lang="en-US" smtClean="0"/>
              <a:t>10/24/12</a:t>
            </a:fld>
            <a:endParaRPr lang="en-US"/>
          </a:p>
        </p:txBody>
      </p:sp>
      <p:sp>
        <p:nvSpPr>
          <p:cNvPr id="16" name="Slide Number Placeholder 15"/>
          <p:cNvSpPr>
            <a:spLocks noGrp="1"/>
          </p:cNvSpPr>
          <p:nvPr>
            <p:ph type="sldNum" sz="quarter" idx="11"/>
          </p:nvPr>
        </p:nvSpPr>
        <p:spPr/>
        <p:txBody>
          <a:bodyPr/>
          <a:lstStyle/>
          <a:p>
            <a:fld id="{A1AD90BA-A4A1-41C2-9DD3-1F9AED156E09}"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0A82C7-7180-0740-BC92-BCC54C6FA69A}" type="datetimeFigureOut">
              <a:rPr lang="en-US" smtClean="0"/>
              <a:t>10/24/12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0F07D-94C0-4440-86C3-EB1EBC6C6B4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0A82C7-7180-0740-BC92-BCC54C6FA69A}" type="datetimeFigureOut">
              <a:rPr lang="en-US" smtClean="0"/>
              <a:t>10/24/12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0F07D-94C0-4440-86C3-EB1EBC6C6B4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F80A82C7-7180-0740-BC92-BCC54C6FA69A}" type="datetimeFigureOut">
              <a:rPr lang="en-US" smtClean="0"/>
              <a:t>10/24/12</a:t>
            </a:fld>
            <a:endParaRPr lang="en-US"/>
          </a:p>
        </p:txBody>
      </p:sp>
      <p:sp>
        <p:nvSpPr>
          <p:cNvPr id="15" name="Slide Number Placeholder 14"/>
          <p:cNvSpPr>
            <a:spLocks noGrp="1"/>
          </p:cNvSpPr>
          <p:nvPr>
            <p:ph type="sldNum" sz="quarter" idx="15"/>
          </p:nvPr>
        </p:nvSpPr>
        <p:spPr/>
        <p:txBody>
          <a:bodyPr/>
          <a:lstStyle>
            <a:lvl1pPr algn="ctr">
              <a:defRPr/>
            </a:lvl1pPr>
          </a:lstStyle>
          <a:p>
            <a:fld id="{9150F07D-94C0-4440-86C3-EB1EBC6C6B47}"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80A82C7-7180-0740-BC92-BCC54C6FA69A}" type="datetimeFigureOut">
              <a:rPr lang="en-US" smtClean="0"/>
              <a:t>10/24/12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80A82C7-7180-0740-BC92-BCC54C6FA69A}" type="datetimeFigureOut">
              <a:rPr lang="en-US" smtClean="0"/>
              <a:t>10/24/12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50F07D-94C0-4440-86C3-EB1EBC6C6B47}"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9150F07D-94C0-4440-86C3-EB1EBC6C6B47}"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F80A82C7-7180-0740-BC92-BCC54C6FA69A}" type="datetimeFigureOut">
              <a:rPr lang="en-US" smtClean="0"/>
              <a:t>10/24/12</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80A82C7-7180-0740-BC92-BCC54C6FA69A}" type="datetimeFigureOut">
              <a:rPr lang="en-US" smtClean="0"/>
              <a:t>10/24/12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50F07D-94C0-4440-86C3-EB1EBC6C6B47}"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0A82C7-7180-0740-BC92-BCC54C6FA69A}" type="datetimeFigureOut">
              <a:rPr lang="en-US" smtClean="0"/>
              <a:t>10/24/12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50F07D-94C0-4440-86C3-EB1EBC6C6B4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F80A82C7-7180-0740-BC92-BCC54C6FA69A}" type="datetimeFigureOut">
              <a:rPr lang="en-US" smtClean="0"/>
              <a:t>10/24/12</a:t>
            </a:fld>
            <a:endParaRPr lang="en-US"/>
          </a:p>
        </p:txBody>
      </p:sp>
      <p:sp>
        <p:nvSpPr>
          <p:cNvPr id="9" name="Slide Number Placeholder 8"/>
          <p:cNvSpPr>
            <a:spLocks noGrp="1"/>
          </p:cNvSpPr>
          <p:nvPr>
            <p:ph type="sldNum" sz="quarter" idx="15"/>
          </p:nvPr>
        </p:nvSpPr>
        <p:spPr/>
        <p:txBody>
          <a:bodyPr/>
          <a:lstStyle/>
          <a:p>
            <a:fld id="{9150F07D-94C0-4440-86C3-EB1EBC6C6B47}"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F80A82C7-7180-0740-BC92-BCC54C6FA69A}" type="datetimeFigureOut">
              <a:rPr lang="en-US" smtClean="0"/>
              <a:t>10/24/12</a:t>
            </a:fld>
            <a:endParaRPr lang="en-US"/>
          </a:p>
        </p:txBody>
      </p:sp>
      <p:sp>
        <p:nvSpPr>
          <p:cNvPr id="9" name="Slide Number Placeholder 8"/>
          <p:cNvSpPr>
            <a:spLocks noGrp="1"/>
          </p:cNvSpPr>
          <p:nvPr>
            <p:ph type="sldNum" sz="quarter" idx="11"/>
          </p:nvPr>
        </p:nvSpPr>
        <p:spPr/>
        <p:txBody>
          <a:bodyPr/>
          <a:lstStyle/>
          <a:p>
            <a:fld id="{9150F07D-94C0-4440-86C3-EB1EBC6C6B47}"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F80A82C7-7180-0740-BC92-BCC54C6FA69A}" type="datetimeFigureOut">
              <a:rPr lang="en-US" smtClean="0"/>
              <a:t>10/24/12</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9150F07D-94C0-4440-86C3-EB1EBC6C6B47}"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3.jpeg"/><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A Long Tail</a:t>
            </a:r>
            <a:endParaRPr lang="en-US" dirty="0"/>
          </a:p>
        </p:txBody>
      </p:sp>
      <p:sp>
        <p:nvSpPr>
          <p:cNvPr id="3" name="Title 2"/>
          <p:cNvSpPr>
            <a:spLocks noGrp="1"/>
          </p:cNvSpPr>
          <p:nvPr>
            <p:ph type="ctrTitle"/>
          </p:nvPr>
        </p:nvSpPr>
        <p:spPr/>
        <p:txBody>
          <a:bodyPr/>
          <a:lstStyle/>
          <a:p>
            <a:r>
              <a:rPr lang="en-US" dirty="0" smtClean="0"/>
              <a:t>Meet Ralph and Rex</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images-2.jpeg"/>
          <p:cNvPicPr>
            <a:picLocks noChangeAspect="1"/>
          </p:cNvPicPr>
          <p:nvPr/>
        </p:nvPicPr>
        <p:blipFill>
          <a:blip r:embed="rId2"/>
          <a:stretch>
            <a:fillRect/>
          </a:stretch>
        </p:blipFill>
        <p:spPr>
          <a:xfrm>
            <a:off x="972686" y="900323"/>
            <a:ext cx="1295400" cy="1295400"/>
          </a:xfrm>
          <a:prstGeom prst="rect">
            <a:avLst/>
          </a:prstGeom>
          <a:scene3d>
            <a:camera prst="orthographicFront">
              <a:rot lat="0" lon="10800000" rev="0"/>
            </a:camera>
            <a:lightRig rig="threePt" dir="t"/>
          </a:scene3d>
        </p:spPr>
      </p:pic>
      <p:pic>
        <p:nvPicPr>
          <p:cNvPr id="6" name="Picture 5" descr="images.jpeg"/>
          <p:cNvPicPr>
            <a:picLocks noChangeAspect="1"/>
          </p:cNvPicPr>
          <p:nvPr/>
        </p:nvPicPr>
        <p:blipFill>
          <a:blip r:embed="rId3"/>
          <a:stretch>
            <a:fillRect/>
          </a:stretch>
        </p:blipFill>
        <p:spPr>
          <a:xfrm>
            <a:off x="998086" y="3628786"/>
            <a:ext cx="1270000" cy="1143000"/>
          </a:xfrm>
          <a:prstGeom prst="rect">
            <a:avLst/>
          </a:prstGeom>
        </p:spPr>
      </p:pic>
      <p:sp>
        <p:nvSpPr>
          <p:cNvPr id="7" name="TextBox 6"/>
          <p:cNvSpPr txBox="1"/>
          <p:nvPr/>
        </p:nvSpPr>
        <p:spPr>
          <a:xfrm>
            <a:off x="2555596" y="3628786"/>
            <a:ext cx="5947569" cy="646331"/>
          </a:xfrm>
          <a:prstGeom prst="rect">
            <a:avLst/>
          </a:prstGeom>
          <a:noFill/>
        </p:spPr>
        <p:txBody>
          <a:bodyPr wrap="square" rtlCol="0">
            <a:spAutoFit/>
          </a:bodyPr>
          <a:lstStyle/>
          <a:p>
            <a:r>
              <a:rPr lang="en-US" dirty="0" smtClean="0"/>
              <a:t>Rex: an experienced dog that has been around the block a time or two</a:t>
            </a:r>
            <a:endParaRPr lang="en-US" dirty="0"/>
          </a:p>
        </p:txBody>
      </p:sp>
      <p:sp>
        <p:nvSpPr>
          <p:cNvPr id="8" name="TextBox 7"/>
          <p:cNvSpPr txBox="1"/>
          <p:nvPr/>
        </p:nvSpPr>
        <p:spPr>
          <a:xfrm>
            <a:off x="2555596" y="900323"/>
            <a:ext cx="5947569" cy="646331"/>
          </a:xfrm>
          <a:prstGeom prst="rect">
            <a:avLst/>
          </a:prstGeom>
          <a:noFill/>
        </p:spPr>
        <p:txBody>
          <a:bodyPr wrap="square" rtlCol="0">
            <a:spAutoFit/>
          </a:bodyPr>
          <a:lstStyle/>
          <a:p>
            <a:r>
              <a:rPr lang="en-US" dirty="0" smtClean="0"/>
              <a:t>Ralph: a young dog who hasn’t learned to use his deductive skills yet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nvGraphicFramePr>
        <p:xfrm>
          <a:off x="2633038" y="361074"/>
          <a:ext cx="3657600" cy="3657600"/>
        </p:xfrm>
        <a:graphic>
          <a:graphicData uri="http://schemas.openxmlformats.org/drawingml/2006/table">
            <a:tbl>
              <a:tblPr/>
              <a:tblGrid>
                <a:gridCol w="406400"/>
                <a:gridCol w="406400"/>
                <a:gridCol w="406400"/>
                <a:gridCol w="406400"/>
                <a:gridCol w="406400"/>
                <a:gridCol w="406400"/>
                <a:gridCol w="406400"/>
                <a:gridCol w="406400"/>
                <a:gridCol w="406400"/>
              </a:tblGrid>
              <a:tr h="406400">
                <a:tc>
                  <a:txBody>
                    <a:bodyPr/>
                    <a:lstStyle/>
                    <a:p>
                      <a:pPr algn="l" fontAlgn="ctr"/>
                      <a:r>
                        <a:rPr lang="en-US" sz="1000" b="0" i="0" u="none" strike="noStrike" dirty="0">
                          <a:latin typeface="Verdana"/>
                        </a:rPr>
                        <a:t>Enter</a:t>
                      </a:r>
                    </a:p>
                  </a:txBody>
                  <a:tcPr marL="12700" marR="12700" marT="12700" marB="0" anchor="ctr">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smtClean="0">
                          <a:latin typeface="Verdana"/>
                        </a:rPr>
                        <a:t> </a:t>
                      </a:r>
                      <a:endParaRPr lang="en-US" sz="1000" b="0" i="0" u="none" strike="noStrike" dirty="0">
                        <a:latin typeface="Verdana"/>
                      </a:endParaRP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smtClean="0">
                          <a:latin typeface="Verdana"/>
                        </a:rPr>
                        <a:t> </a:t>
                      </a:r>
                      <a:endParaRPr lang="en-US" sz="1000" b="0" i="0" u="none" strike="noStrike" dirty="0">
                        <a:latin typeface="Verdana"/>
                      </a:endParaRP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dirty="0">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000" b="0" i="0" u="none" strike="noStrike" dirty="0">
                          <a:latin typeface="Verdana"/>
                        </a:rPr>
                        <a:t>Exit</a:t>
                      </a:r>
                    </a:p>
                  </a:txBody>
                  <a:tcPr marL="12700" marR="12700" marT="1270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pic>
        <p:nvPicPr>
          <p:cNvPr id="29" name="Picture 28" descr="com_mob4_handys_compass____121410.png"/>
          <p:cNvPicPr>
            <a:picLocks noChangeAspect="1"/>
          </p:cNvPicPr>
          <p:nvPr/>
        </p:nvPicPr>
        <p:blipFill>
          <a:blip r:embed="rId2"/>
          <a:stretch>
            <a:fillRect/>
          </a:stretch>
        </p:blipFill>
        <p:spPr>
          <a:xfrm>
            <a:off x="8015718" y="5672695"/>
            <a:ext cx="924955" cy="924955"/>
          </a:xfrm>
          <a:prstGeom prst="rect">
            <a:avLst/>
          </a:prstGeom>
        </p:spPr>
      </p:pic>
      <p:sp>
        <p:nvSpPr>
          <p:cNvPr id="27" name="TextBox 26"/>
          <p:cNvSpPr txBox="1"/>
          <p:nvPr/>
        </p:nvSpPr>
        <p:spPr>
          <a:xfrm>
            <a:off x="696981" y="4956657"/>
            <a:ext cx="7744230" cy="1200329"/>
          </a:xfrm>
          <a:prstGeom prst="rect">
            <a:avLst/>
          </a:prstGeom>
          <a:noFill/>
        </p:spPr>
        <p:txBody>
          <a:bodyPr wrap="square" rtlCol="0">
            <a:spAutoFit/>
          </a:bodyPr>
          <a:lstStyle/>
          <a:p>
            <a:r>
              <a:rPr lang="en-US" dirty="0" smtClean="0"/>
              <a:t>Ralph and Rex will both enter this room in an attempt to find the exit. There are three locations (entrance, 2, 3) that will require Ralph and Rex to make a decision about which direction to turn. Notice that the exit is unreachable.</a:t>
            </a:r>
            <a:endParaRPr lang="en-US" dirty="0"/>
          </a:p>
        </p:txBody>
      </p:sp>
      <p:sp>
        <p:nvSpPr>
          <p:cNvPr id="28" name="TextBox 27"/>
          <p:cNvSpPr txBox="1"/>
          <p:nvPr/>
        </p:nvSpPr>
        <p:spPr>
          <a:xfrm>
            <a:off x="3856627" y="2230490"/>
            <a:ext cx="387212" cy="523220"/>
          </a:xfrm>
          <a:prstGeom prst="rect">
            <a:avLst/>
          </a:prstGeom>
          <a:noFill/>
        </p:spPr>
        <p:txBody>
          <a:bodyPr wrap="square" rtlCol="0">
            <a:spAutoFit/>
          </a:bodyPr>
          <a:lstStyle/>
          <a:p>
            <a:pPr algn="ctr"/>
            <a:r>
              <a:rPr lang="en-US" sz="2800" dirty="0" smtClean="0"/>
              <a:t>3</a:t>
            </a:r>
            <a:endParaRPr lang="en-US" sz="2800" dirty="0"/>
          </a:p>
        </p:txBody>
      </p:sp>
      <p:sp>
        <p:nvSpPr>
          <p:cNvPr id="30" name="TextBox 29"/>
          <p:cNvSpPr txBox="1"/>
          <p:nvPr/>
        </p:nvSpPr>
        <p:spPr>
          <a:xfrm>
            <a:off x="3854147" y="1484470"/>
            <a:ext cx="387212" cy="523220"/>
          </a:xfrm>
          <a:prstGeom prst="rect">
            <a:avLst/>
          </a:prstGeom>
          <a:noFill/>
        </p:spPr>
        <p:txBody>
          <a:bodyPr wrap="square" rtlCol="0">
            <a:spAutoFit/>
          </a:bodyPr>
          <a:lstStyle/>
          <a:p>
            <a:pPr algn="ctr"/>
            <a:r>
              <a:rPr lang="en-US" sz="2800" dirty="0" smtClean="0"/>
              <a:t>2</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77026" y="361074"/>
          <a:ext cx="3657600" cy="3657600"/>
        </p:xfrm>
        <a:graphic>
          <a:graphicData uri="http://schemas.openxmlformats.org/drawingml/2006/table">
            <a:tbl>
              <a:tblPr/>
              <a:tblGrid>
                <a:gridCol w="406400"/>
                <a:gridCol w="406400"/>
                <a:gridCol w="406400"/>
                <a:gridCol w="406400"/>
                <a:gridCol w="406400"/>
                <a:gridCol w="406400"/>
                <a:gridCol w="406400"/>
                <a:gridCol w="406400"/>
                <a:gridCol w="406400"/>
              </a:tblGrid>
              <a:tr h="406400">
                <a:tc>
                  <a:txBody>
                    <a:bodyPr/>
                    <a:lstStyle/>
                    <a:p>
                      <a:pPr algn="l" fontAlgn="ctr"/>
                      <a:r>
                        <a:rPr lang="en-US" sz="1000" b="0" i="0" u="none" strike="noStrike">
                          <a:latin typeface="Verdana"/>
                        </a:rPr>
                        <a:t>Enter</a:t>
                      </a:r>
                    </a:p>
                  </a:txBody>
                  <a:tcPr marL="12700" marR="12700" marT="12700" marB="0" anchor="ctr">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smtClean="0">
                          <a:latin typeface="Verdana"/>
                        </a:rPr>
                        <a:t> </a:t>
                      </a:r>
                      <a:endParaRPr lang="en-US" sz="1000" b="0" i="0" u="none" strike="noStrike" dirty="0">
                        <a:latin typeface="Verdana"/>
                      </a:endParaRP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dirty="0">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000" b="0" i="0" u="none" strike="noStrike" dirty="0">
                          <a:latin typeface="Verdana"/>
                        </a:rPr>
                        <a:t>Exit</a:t>
                      </a:r>
                    </a:p>
                  </a:txBody>
                  <a:tcPr marL="12700" marR="12700" marT="1270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cxnSp>
        <p:nvCxnSpPr>
          <p:cNvPr id="3" name="Straight Connector 2"/>
          <p:cNvCxnSpPr/>
          <p:nvPr/>
        </p:nvCxnSpPr>
        <p:spPr>
          <a:xfrm>
            <a:off x="818002" y="562030"/>
            <a:ext cx="1049657"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rot="5400000" flipH="1" flipV="1">
            <a:off x="857335" y="1573148"/>
            <a:ext cx="2020648" cy="1589"/>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V="1">
            <a:off x="635786" y="2584267"/>
            <a:ext cx="856070" cy="3176"/>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rot="5400000" flipH="1" flipV="1">
            <a:off x="197201" y="3026028"/>
            <a:ext cx="878758"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37374" y="3466201"/>
            <a:ext cx="2889002"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2075085" y="2014909"/>
            <a:ext cx="2902583"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2697017" y="562030"/>
            <a:ext cx="828565" cy="2381"/>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H="1" flipV="1">
            <a:off x="1687089" y="1574339"/>
            <a:ext cx="2019856"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868454" y="2584267"/>
            <a:ext cx="827769" cy="3176"/>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graphicFrame>
        <p:nvGraphicFramePr>
          <p:cNvPr id="13" name="Table 12"/>
          <p:cNvGraphicFramePr>
            <a:graphicFrameLocks noGrp="1"/>
          </p:cNvGraphicFramePr>
          <p:nvPr/>
        </p:nvGraphicFramePr>
        <p:xfrm>
          <a:off x="4965573" y="361074"/>
          <a:ext cx="3657600" cy="3657600"/>
        </p:xfrm>
        <a:graphic>
          <a:graphicData uri="http://schemas.openxmlformats.org/drawingml/2006/table">
            <a:tbl>
              <a:tblPr/>
              <a:tblGrid>
                <a:gridCol w="406400"/>
                <a:gridCol w="406400"/>
                <a:gridCol w="406400"/>
                <a:gridCol w="406400"/>
                <a:gridCol w="406400"/>
                <a:gridCol w="406400"/>
                <a:gridCol w="406400"/>
                <a:gridCol w="406400"/>
                <a:gridCol w="406400"/>
              </a:tblGrid>
              <a:tr h="406400">
                <a:tc>
                  <a:txBody>
                    <a:bodyPr/>
                    <a:lstStyle/>
                    <a:p>
                      <a:pPr algn="l" fontAlgn="ctr"/>
                      <a:r>
                        <a:rPr lang="en-US" sz="1000" b="0" i="0" u="none" strike="noStrike">
                          <a:latin typeface="Verdana"/>
                        </a:rPr>
                        <a:t>Enter</a:t>
                      </a:r>
                    </a:p>
                  </a:txBody>
                  <a:tcPr marL="12700" marR="12700" marT="12700" marB="0" anchor="ctr">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smtClean="0">
                          <a:latin typeface="Verdana"/>
                        </a:rPr>
                        <a:t> </a:t>
                      </a:r>
                      <a:endParaRPr lang="en-US" sz="1000" b="0" i="0" u="none" strike="noStrike" dirty="0">
                        <a:latin typeface="Verdana"/>
                      </a:endParaRP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dirty="0">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000" b="0" i="0" u="none" strike="noStrike" dirty="0">
                          <a:latin typeface="Verdana"/>
                        </a:rPr>
                        <a:t>Exit</a:t>
                      </a:r>
                    </a:p>
                  </a:txBody>
                  <a:tcPr marL="12700" marR="12700" marT="1270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cxnSp>
        <p:nvCxnSpPr>
          <p:cNvPr id="14" name="Straight Connector 13"/>
          <p:cNvCxnSpPr/>
          <p:nvPr/>
        </p:nvCxnSpPr>
        <p:spPr>
          <a:xfrm>
            <a:off x="5306549" y="562030"/>
            <a:ext cx="1049657"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flipH="1" flipV="1">
            <a:off x="5345882" y="1573148"/>
            <a:ext cx="2020648" cy="1589"/>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5124333" y="2584267"/>
            <a:ext cx="856070" cy="3176"/>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flipV="1">
            <a:off x="4685748" y="3026028"/>
            <a:ext cx="878758"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125921" y="3466201"/>
            <a:ext cx="2889002"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5400000">
            <a:off x="6563632" y="2014909"/>
            <a:ext cx="2902583"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7185564" y="562030"/>
            <a:ext cx="828565" cy="2381"/>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flipV="1">
            <a:off x="6175636" y="1574339"/>
            <a:ext cx="2019856"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357001" y="2584267"/>
            <a:ext cx="827769" cy="3176"/>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pic>
        <p:nvPicPr>
          <p:cNvPr id="24" name="Picture 23" descr="images-2.jpeg"/>
          <p:cNvPicPr>
            <a:picLocks noChangeAspect="1"/>
          </p:cNvPicPr>
          <p:nvPr/>
        </p:nvPicPr>
        <p:blipFill>
          <a:blip r:embed="rId2"/>
          <a:stretch>
            <a:fillRect/>
          </a:stretch>
        </p:blipFill>
        <p:spPr>
          <a:xfrm>
            <a:off x="1319892" y="2415481"/>
            <a:ext cx="374904" cy="374904"/>
          </a:xfrm>
          <a:prstGeom prst="rect">
            <a:avLst/>
          </a:prstGeom>
          <a:scene3d>
            <a:camera prst="orthographicFront">
              <a:rot lat="0" lon="10800000" rev="0"/>
            </a:camera>
            <a:lightRig rig="threePt" dir="t"/>
          </a:scene3d>
        </p:spPr>
      </p:pic>
      <p:sp>
        <p:nvSpPr>
          <p:cNvPr id="25" name="TextBox 24"/>
          <p:cNvSpPr txBox="1"/>
          <p:nvPr/>
        </p:nvSpPr>
        <p:spPr>
          <a:xfrm>
            <a:off x="634198" y="4693335"/>
            <a:ext cx="7987387" cy="1200329"/>
          </a:xfrm>
          <a:prstGeom prst="rect">
            <a:avLst/>
          </a:prstGeom>
          <a:noFill/>
        </p:spPr>
        <p:txBody>
          <a:bodyPr wrap="square" rtlCol="0">
            <a:spAutoFit/>
          </a:bodyPr>
          <a:lstStyle/>
          <a:p>
            <a:r>
              <a:rPr lang="en-US" dirty="0" smtClean="0"/>
              <a:t>Ralph and Rex both both enter the room in search of the exit. They have each tried the same path moving east, then south, then east again and have found that it has led them to loop back on themselves. A little discouraged, they both return to location 3.</a:t>
            </a:r>
            <a:endParaRPr lang="en-US" dirty="0"/>
          </a:p>
        </p:txBody>
      </p:sp>
      <p:pic>
        <p:nvPicPr>
          <p:cNvPr id="26" name="Picture 25" descr="images.jpeg"/>
          <p:cNvPicPr>
            <a:picLocks noChangeAspect="1"/>
          </p:cNvPicPr>
          <p:nvPr/>
        </p:nvPicPr>
        <p:blipFill>
          <a:blip r:embed="rId3"/>
          <a:stretch>
            <a:fillRect/>
          </a:stretch>
        </p:blipFill>
        <p:spPr>
          <a:xfrm>
            <a:off x="5769600" y="2399991"/>
            <a:ext cx="421606" cy="379445"/>
          </a:xfrm>
          <a:prstGeom prst="rect">
            <a:avLst/>
          </a:prstGeom>
        </p:spPr>
      </p:pic>
      <p:pic>
        <p:nvPicPr>
          <p:cNvPr id="29" name="Picture 28" descr="com_mob4_handys_compass____121410.png"/>
          <p:cNvPicPr>
            <a:picLocks noChangeAspect="1"/>
          </p:cNvPicPr>
          <p:nvPr/>
        </p:nvPicPr>
        <p:blipFill>
          <a:blip r:embed="rId4"/>
          <a:stretch>
            <a:fillRect/>
          </a:stretch>
        </p:blipFill>
        <p:spPr>
          <a:xfrm>
            <a:off x="8015718" y="5672695"/>
            <a:ext cx="924955" cy="92495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3" name="Straight Connector 2"/>
          <p:cNvCxnSpPr/>
          <p:nvPr/>
        </p:nvCxnSpPr>
        <p:spPr>
          <a:xfrm>
            <a:off x="5316569" y="558854"/>
            <a:ext cx="1049657"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rot="5400000" flipH="1" flipV="1">
            <a:off x="5355902" y="1569972"/>
            <a:ext cx="2020648" cy="1589"/>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graphicFrame>
        <p:nvGraphicFramePr>
          <p:cNvPr id="13" name="Table 12"/>
          <p:cNvGraphicFramePr>
            <a:graphicFrameLocks noGrp="1"/>
          </p:cNvGraphicFramePr>
          <p:nvPr/>
        </p:nvGraphicFramePr>
        <p:xfrm>
          <a:off x="482677" y="357898"/>
          <a:ext cx="3657600" cy="3657600"/>
        </p:xfrm>
        <a:graphic>
          <a:graphicData uri="http://schemas.openxmlformats.org/drawingml/2006/table">
            <a:tbl>
              <a:tblPr/>
              <a:tblGrid>
                <a:gridCol w="406400"/>
                <a:gridCol w="406400"/>
                <a:gridCol w="406400"/>
                <a:gridCol w="406400"/>
                <a:gridCol w="406400"/>
                <a:gridCol w="406400"/>
                <a:gridCol w="406400"/>
                <a:gridCol w="406400"/>
                <a:gridCol w="406400"/>
              </a:tblGrid>
              <a:tr h="406400">
                <a:tc>
                  <a:txBody>
                    <a:bodyPr/>
                    <a:lstStyle/>
                    <a:p>
                      <a:pPr algn="l" fontAlgn="ctr"/>
                      <a:r>
                        <a:rPr lang="en-US" sz="1000" b="0" i="0" u="none" strike="noStrike">
                          <a:latin typeface="Verdana"/>
                        </a:rPr>
                        <a:t>Enter</a:t>
                      </a:r>
                    </a:p>
                  </a:txBody>
                  <a:tcPr marL="12700" marR="12700" marT="12700" marB="0" anchor="ctr">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smtClean="0">
                          <a:latin typeface="Verdana"/>
                        </a:rPr>
                        <a:t> </a:t>
                      </a:r>
                      <a:endParaRPr lang="en-US" sz="1000" b="0" i="0" u="none" strike="noStrike" dirty="0">
                        <a:latin typeface="Verdana"/>
                      </a:endParaRP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dirty="0">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000" b="0" i="0" u="none" strike="noStrike" dirty="0">
                          <a:latin typeface="Verdana"/>
                        </a:rPr>
                        <a:t>Exit</a:t>
                      </a:r>
                    </a:p>
                  </a:txBody>
                  <a:tcPr marL="12700" marR="12700" marT="1270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cxnSp>
        <p:nvCxnSpPr>
          <p:cNvPr id="14" name="Straight Connector 13"/>
          <p:cNvCxnSpPr/>
          <p:nvPr/>
        </p:nvCxnSpPr>
        <p:spPr>
          <a:xfrm>
            <a:off x="823653" y="558854"/>
            <a:ext cx="1049657"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flipH="1" flipV="1">
            <a:off x="862986" y="1569972"/>
            <a:ext cx="2020648" cy="1589"/>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41437" y="2584267"/>
            <a:ext cx="1231078"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flipV="1">
            <a:off x="202852" y="3022852"/>
            <a:ext cx="878758"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43025" y="3463025"/>
            <a:ext cx="2889002"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5400000">
            <a:off x="2080736" y="2011733"/>
            <a:ext cx="2902583"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2702668" y="558854"/>
            <a:ext cx="828565" cy="2381"/>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flipV="1">
            <a:off x="1692740" y="1571163"/>
            <a:ext cx="2019856"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302638" y="2584267"/>
            <a:ext cx="399236"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pic>
        <p:nvPicPr>
          <p:cNvPr id="24" name="Picture 23" descr="images-2.jpeg"/>
          <p:cNvPicPr>
            <a:picLocks noChangeAspect="1"/>
          </p:cNvPicPr>
          <p:nvPr/>
        </p:nvPicPr>
        <p:blipFill>
          <a:blip r:embed="rId2"/>
          <a:stretch>
            <a:fillRect/>
          </a:stretch>
        </p:blipFill>
        <p:spPr>
          <a:xfrm>
            <a:off x="2115186" y="2398403"/>
            <a:ext cx="374904" cy="374904"/>
          </a:xfrm>
          <a:prstGeom prst="rect">
            <a:avLst/>
          </a:prstGeom>
          <a:scene3d>
            <a:camera prst="orthographicFront">
              <a:rot lat="0" lon="0" rev="0"/>
            </a:camera>
            <a:lightRig rig="threePt" dir="t"/>
          </a:scene3d>
        </p:spPr>
      </p:pic>
      <p:sp>
        <p:nvSpPr>
          <p:cNvPr id="25" name="TextBox 24"/>
          <p:cNvSpPr txBox="1"/>
          <p:nvPr/>
        </p:nvSpPr>
        <p:spPr>
          <a:xfrm>
            <a:off x="634198" y="4693335"/>
            <a:ext cx="7987387" cy="1477328"/>
          </a:xfrm>
          <a:prstGeom prst="rect">
            <a:avLst/>
          </a:prstGeom>
          <a:noFill/>
        </p:spPr>
        <p:txBody>
          <a:bodyPr wrap="square" rtlCol="0">
            <a:spAutoFit/>
          </a:bodyPr>
          <a:lstStyle/>
          <a:p>
            <a:r>
              <a:rPr lang="en-US" dirty="0" smtClean="0"/>
              <a:t>Ralph and Rex both try moving to the west instead of east this time. Ralph continues along the path until he finds himself at another dead end. Rex has developed a very keen sense of smell and remembers that he has already crossed the path to the west. He knows that moving west will not help him find the exit.</a:t>
            </a:r>
            <a:endParaRPr lang="en-US" dirty="0"/>
          </a:p>
        </p:txBody>
      </p:sp>
      <p:graphicFrame>
        <p:nvGraphicFramePr>
          <p:cNvPr id="26" name="Table 25"/>
          <p:cNvGraphicFramePr>
            <a:graphicFrameLocks noGrp="1"/>
          </p:cNvGraphicFramePr>
          <p:nvPr/>
        </p:nvGraphicFramePr>
        <p:xfrm>
          <a:off x="4979473" y="357898"/>
          <a:ext cx="3657600" cy="3657600"/>
        </p:xfrm>
        <a:graphic>
          <a:graphicData uri="http://schemas.openxmlformats.org/drawingml/2006/table">
            <a:tbl>
              <a:tblPr/>
              <a:tblGrid>
                <a:gridCol w="406400"/>
                <a:gridCol w="406400"/>
                <a:gridCol w="406400"/>
                <a:gridCol w="406400"/>
                <a:gridCol w="406400"/>
                <a:gridCol w="406400"/>
                <a:gridCol w="406400"/>
                <a:gridCol w="406400"/>
                <a:gridCol w="406400"/>
              </a:tblGrid>
              <a:tr h="406400">
                <a:tc>
                  <a:txBody>
                    <a:bodyPr/>
                    <a:lstStyle/>
                    <a:p>
                      <a:pPr algn="l" fontAlgn="ctr"/>
                      <a:r>
                        <a:rPr lang="en-US" sz="1000" b="0" i="0" u="none" strike="noStrike">
                          <a:latin typeface="Verdana"/>
                        </a:rPr>
                        <a:t>Enter</a:t>
                      </a:r>
                    </a:p>
                  </a:txBody>
                  <a:tcPr marL="12700" marR="12700" marT="12700" marB="0" anchor="ctr">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000" b="0" i="0" u="none" strike="noStrike" dirty="0">
                          <a:latin typeface="Verdana"/>
                        </a:rPr>
                        <a:t>Exit</a:t>
                      </a:r>
                    </a:p>
                  </a:txBody>
                  <a:tcPr marL="12700" marR="12700" marT="1270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pic>
        <p:nvPicPr>
          <p:cNvPr id="27" name="Picture 26" descr="images.jpeg"/>
          <p:cNvPicPr>
            <a:picLocks noChangeAspect="1"/>
          </p:cNvPicPr>
          <p:nvPr/>
        </p:nvPicPr>
        <p:blipFill>
          <a:blip r:embed="rId3"/>
          <a:stretch>
            <a:fillRect/>
          </a:stretch>
        </p:blipFill>
        <p:spPr>
          <a:xfrm>
            <a:off x="6154628" y="2389098"/>
            <a:ext cx="421606" cy="379445"/>
          </a:xfrm>
          <a:prstGeom prst="rect">
            <a:avLst/>
          </a:prstGeom>
          <a:scene3d>
            <a:camera prst="orthographicFront">
              <a:rot lat="0" lon="10800000" rev="0"/>
            </a:camera>
            <a:lightRig rig="threePt" dir="t"/>
          </a:scene3d>
        </p:spPr>
      </p:pic>
      <p:pic>
        <p:nvPicPr>
          <p:cNvPr id="30" name="Picture 29" descr="com_mob4_handys_compass____121410.png"/>
          <p:cNvPicPr>
            <a:picLocks noChangeAspect="1"/>
          </p:cNvPicPr>
          <p:nvPr/>
        </p:nvPicPr>
        <p:blipFill>
          <a:blip r:embed="rId4"/>
          <a:stretch>
            <a:fillRect/>
          </a:stretch>
        </p:blipFill>
        <p:spPr>
          <a:xfrm>
            <a:off x="8015718" y="5672695"/>
            <a:ext cx="924955" cy="92495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nvGraphicFramePr>
        <p:xfrm>
          <a:off x="482677" y="357898"/>
          <a:ext cx="3657600" cy="3657600"/>
        </p:xfrm>
        <a:graphic>
          <a:graphicData uri="http://schemas.openxmlformats.org/drawingml/2006/table">
            <a:tbl>
              <a:tblPr/>
              <a:tblGrid>
                <a:gridCol w="406400"/>
                <a:gridCol w="406400"/>
                <a:gridCol w="406400"/>
                <a:gridCol w="406400"/>
                <a:gridCol w="406400"/>
                <a:gridCol w="406400"/>
                <a:gridCol w="406400"/>
                <a:gridCol w="406400"/>
                <a:gridCol w="406400"/>
              </a:tblGrid>
              <a:tr h="406400">
                <a:tc>
                  <a:txBody>
                    <a:bodyPr/>
                    <a:lstStyle/>
                    <a:p>
                      <a:pPr algn="l" fontAlgn="ctr"/>
                      <a:r>
                        <a:rPr lang="en-US" sz="1000" b="0" i="0" u="none" strike="noStrike">
                          <a:latin typeface="Verdana"/>
                        </a:rPr>
                        <a:t>Enter</a:t>
                      </a:r>
                    </a:p>
                  </a:txBody>
                  <a:tcPr marL="12700" marR="12700" marT="12700" marB="0" anchor="ctr">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smtClean="0">
                          <a:latin typeface="Verdana"/>
                        </a:rPr>
                        <a:t> </a:t>
                      </a:r>
                      <a:endParaRPr lang="en-US" sz="1000" b="0" i="0" u="none" strike="noStrike" dirty="0">
                        <a:latin typeface="Verdana"/>
                      </a:endParaRP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dirty="0">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000" b="0" i="0" u="none" strike="noStrike" dirty="0">
                          <a:latin typeface="Verdana"/>
                        </a:rPr>
                        <a:t>Exit</a:t>
                      </a:r>
                    </a:p>
                  </a:txBody>
                  <a:tcPr marL="12700" marR="12700" marT="1270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cxnSp>
        <p:nvCxnSpPr>
          <p:cNvPr id="14" name="Straight Connector 13"/>
          <p:cNvCxnSpPr/>
          <p:nvPr/>
        </p:nvCxnSpPr>
        <p:spPr>
          <a:xfrm>
            <a:off x="823653" y="558854"/>
            <a:ext cx="1049657"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16200000" flipV="1">
            <a:off x="1286913" y="1147635"/>
            <a:ext cx="1174387" cy="3"/>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634198" y="4693335"/>
            <a:ext cx="7987387" cy="1200329"/>
          </a:xfrm>
          <a:prstGeom prst="rect">
            <a:avLst/>
          </a:prstGeom>
          <a:noFill/>
        </p:spPr>
        <p:txBody>
          <a:bodyPr wrap="square" rtlCol="0">
            <a:spAutoFit/>
          </a:bodyPr>
          <a:lstStyle/>
          <a:p>
            <a:r>
              <a:rPr lang="en-US" dirty="0" smtClean="0"/>
              <a:t>After checking both paths available at location 3, Ralph and Rex return to location 2 to try the west path. Rex does not smell that he has crossed this path before, so he chooses to move forward. Again finding themselves at dead ends, Ralph and Rex move back to the entrance.</a:t>
            </a:r>
            <a:endParaRPr lang="en-US" dirty="0"/>
          </a:p>
        </p:txBody>
      </p:sp>
      <p:graphicFrame>
        <p:nvGraphicFramePr>
          <p:cNvPr id="26" name="Table 25"/>
          <p:cNvGraphicFramePr>
            <a:graphicFrameLocks noGrp="1"/>
          </p:cNvGraphicFramePr>
          <p:nvPr/>
        </p:nvGraphicFramePr>
        <p:xfrm>
          <a:off x="4963985" y="357898"/>
          <a:ext cx="3657600" cy="3657600"/>
        </p:xfrm>
        <a:graphic>
          <a:graphicData uri="http://schemas.openxmlformats.org/drawingml/2006/table">
            <a:tbl>
              <a:tblPr/>
              <a:tblGrid>
                <a:gridCol w="406400"/>
                <a:gridCol w="406400"/>
                <a:gridCol w="406400"/>
                <a:gridCol w="406400"/>
                <a:gridCol w="406400"/>
                <a:gridCol w="406400"/>
                <a:gridCol w="406400"/>
                <a:gridCol w="406400"/>
                <a:gridCol w="406400"/>
              </a:tblGrid>
              <a:tr h="406400">
                <a:tc>
                  <a:txBody>
                    <a:bodyPr/>
                    <a:lstStyle/>
                    <a:p>
                      <a:pPr algn="l" fontAlgn="ctr"/>
                      <a:r>
                        <a:rPr lang="en-US" sz="1000" b="0" i="0" u="none" strike="noStrike">
                          <a:latin typeface="Verdana"/>
                        </a:rPr>
                        <a:t>Enter</a:t>
                      </a:r>
                    </a:p>
                  </a:txBody>
                  <a:tcPr marL="12700" marR="12700" marT="12700" marB="0" anchor="ctr">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000" b="0" i="0" u="none" strike="noStrike" dirty="0">
                          <a:latin typeface="Verdana"/>
                        </a:rPr>
                        <a:t>Exit</a:t>
                      </a:r>
                    </a:p>
                  </a:txBody>
                  <a:tcPr marL="12700" marR="12700" marT="1270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pic>
        <p:nvPicPr>
          <p:cNvPr id="30" name="Picture 29" descr="com_mob4_handys_compass____121410.png"/>
          <p:cNvPicPr>
            <a:picLocks noChangeAspect="1"/>
          </p:cNvPicPr>
          <p:nvPr/>
        </p:nvPicPr>
        <p:blipFill>
          <a:blip r:embed="rId2"/>
          <a:stretch>
            <a:fillRect/>
          </a:stretch>
        </p:blipFill>
        <p:spPr>
          <a:xfrm>
            <a:off x="8015718" y="5672695"/>
            <a:ext cx="924955" cy="924955"/>
          </a:xfrm>
          <a:prstGeom prst="rect">
            <a:avLst/>
          </a:prstGeom>
        </p:spPr>
      </p:pic>
      <p:cxnSp>
        <p:nvCxnSpPr>
          <p:cNvPr id="28" name="Straight Connector 27"/>
          <p:cNvCxnSpPr/>
          <p:nvPr/>
        </p:nvCxnSpPr>
        <p:spPr>
          <a:xfrm>
            <a:off x="634198" y="1734830"/>
            <a:ext cx="1239112"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rot="16200000" flipV="1">
            <a:off x="246164" y="1348384"/>
            <a:ext cx="776067" cy="4"/>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pic>
        <p:nvPicPr>
          <p:cNvPr id="33" name="Picture 32" descr="images-2.jpeg"/>
          <p:cNvPicPr>
            <a:picLocks noChangeAspect="1"/>
          </p:cNvPicPr>
          <p:nvPr/>
        </p:nvPicPr>
        <p:blipFill>
          <a:blip r:embed="rId3"/>
          <a:stretch>
            <a:fillRect/>
          </a:stretch>
        </p:blipFill>
        <p:spPr>
          <a:xfrm>
            <a:off x="482677" y="772900"/>
            <a:ext cx="374904" cy="374904"/>
          </a:xfrm>
          <a:prstGeom prst="rect">
            <a:avLst/>
          </a:prstGeom>
          <a:scene3d>
            <a:camera prst="orthographicFront">
              <a:rot lat="0" lon="0" rev="0"/>
            </a:camera>
            <a:lightRig rig="threePt" dir="t"/>
          </a:scene3d>
        </p:spPr>
      </p:pic>
      <p:cxnSp>
        <p:nvCxnSpPr>
          <p:cNvPr id="35" name="Straight Connector 34"/>
          <p:cNvCxnSpPr/>
          <p:nvPr/>
        </p:nvCxnSpPr>
        <p:spPr>
          <a:xfrm>
            <a:off x="5314979" y="560444"/>
            <a:ext cx="1049657"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rot="16200000" flipV="1">
            <a:off x="5778239" y="1149225"/>
            <a:ext cx="1174387" cy="3"/>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5125524" y="1736420"/>
            <a:ext cx="1239112"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16200000" flipV="1">
            <a:off x="4737490" y="1349974"/>
            <a:ext cx="776067" cy="4"/>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pic>
        <p:nvPicPr>
          <p:cNvPr id="39" name="Picture 38" descr="images.jpeg"/>
          <p:cNvPicPr>
            <a:picLocks noChangeAspect="1"/>
          </p:cNvPicPr>
          <p:nvPr/>
        </p:nvPicPr>
        <p:blipFill>
          <a:blip r:embed="rId4"/>
          <a:stretch>
            <a:fillRect/>
          </a:stretch>
        </p:blipFill>
        <p:spPr>
          <a:xfrm>
            <a:off x="4963985" y="772900"/>
            <a:ext cx="421606" cy="379445"/>
          </a:xfrm>
          <a:prstGeom prst="rect">
            <a:avLst/>
          </a:prstGeom>
          <a:scene3d>
            <a:camera prst="orthographicFront">
              <a:rot lat="0" lon="10800000" rev="0"/>
            </a:camera>
            <a:lightRig rig="threePt" dir="t"/>
          </a:scene3d>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nvGraphicFramePr>
        <p:xfrm>
          <a:off x="482677" y="357898"/>
          <a:ext cx="3657600" cy="3657600"/>
        </p:xfrm>
        <a:graphic>
          <a:graphicData uri="http://schemas.openxmlformats.org/drawingml/2006/table">
            <a:tbl>
              <a:tblPr/>
              <a:tblGrid>
                <a:gridCol w="406400"/>
                <a:gridCol w="406400"/>
                <a:gridCol w="406400"/>
                <a:gridCol w="406400"/>
                <a:gridCol w="406400"/>
                <a:gridCol w="406400"/>
                <a:gridCol w="406400"/>
                <a:gridCol w="406400"/>
                <a:gridCol w="406400"/>
              </a:tblGrid>
              <a:tr h="406400">
                <a:tc>
                  <a:txBody>
                    <a:bodyPr/>
                    <a:lstStyle/>
                    <a:p>
                      <a:pPr algn="l" fontAlgn="ctr"/>
                      <a:r>
                        <a:rPr lang="en-US" sz="1000" b="0" i="0" u="none" strike="noStrike">
                          <a:latin typeface="Verdana"/>
                        </a:rPr>
                        <a:t>Enter</a:t>
                      </a:r>
                    </a:p>
                  </a:txBody>
                  <a:tcPr marL="12700" marR="12700" marT="12700" marB="0" anchor="ctr">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smtClean="0">
                          <a:latin typeface="Verdana"/>
                        </a:rPr>
                        <a:t> </a:t>
                      </a:r>
                      <a:endParaRPr lang="en-US" sz="1000" b="0" i="0" u="none" strike="noStrike" dirty="0">
                        <a:latin typeface="Verdana"/>
                      </a:endParaRP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dirty="0">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000" b="0" i="0" u="none" strike="noStrike" dirty="0">
                          <a:latin typeface="Verdana"/>
                        </a:rPr>
                        <a:t>Exit</a:t>
                      </a:r>
                    </a:p>
                  </a:txBody>
                  <a:tcPr marL="12700" marR="12700" marT="1270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cxnSp>
        <p:nvCxnSpPr>
          <p:cNvPr id="15" name="Straight Connector 14"/>
          <p:cNvCxnSpPr/>
          <p:nvPr/>
        </p:nvCxnSpPr>
        <p:spPr>
          <a:xfrm rot="16200000" flipV="1">
            <a:off x="1444976" y="2158308"/>
            <a:ext cx="852614" cy="565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634198" y="4615885"/>
            <a:ext cx="7987387" cy="1200329"/>
          </a:xfrm>
          <a:prstGeom prst="rect">
            <a:avLst/>
          </a:prstGeom>
          <a:noFill/>
        </p:spPr>
        <p:txBody>
          <a:bodyPr wrap="square" rtlCol="0">
            <a:spAutoFit/>
          </a:bodyPr>
          <a:lstStyle/>
          <a:p>
            <a:r>
              <a:rPr lang="en-US" dirty="0" smtClean="0"/>
              <a:t>Ralph and Rex determine to move south from the entrance. Ralph continues along his path until he finds himself at another dead end. Meanwhile, Rex senses that he has already been south and has no other path that he can take. He concludes that there is no path to the exit and leaves to find a bowl of food.</a:t>
            </a:r>
          </a:p>
        </p:txBody>
      </p:sp>
      <p:graphicFrame>
        <p:nvGraphicFramePr>
          <p:cNvPr id="26" name="Table 25"/>
          <p:cNvGraphicFramePr>
            <a:graphicFrameLocks noGrp="1"/>
          </p:cNvGraphicFramePr>
          <p:nvPr/>
        </p:nvGraphicFramePr>
        <p:xfrm>
          <a:off x="4963985" y="357898"/>
          <a:ext cx="3657600" cy="3657600"/>
        </p:xfrm>
        <a:graphic>
          <a:graphicData uri="http://schemas.openxmlformats.org/drawingml/2006/table">
            <a:tbl>
              <a:tblPr/>
              <a:tblGrid>
                <a:gridCol w="406400"/>
                <a:gridCol w="406400"/>
                <a:gridCol w="406400"/>
                <a:gridCol w="406400"/>
                <a:gridCol w="406400"/>
                <a:gridCol w="406400"/>
                <a:gridCol w="406400"/>
                <a:gridCol w="406400"/>
                <a:gridCol w="406400"/>
              </a:tblGrid>
              <a:tr h="406400">
                <a:tc>
                  <a:txBody>
                    <a:bodyPr/>
                    <a:lstStyle/>
                    <a:p>
                      <a:pPr algn="l" fontAlgn="ctr"/>
                      <a:r>
                        <a:rPr lang="en-US" sz="1000" b="0" i="0" u="none" strike="noStrike">
                          <a:latin typeface="Verdana"/>
                        </a:rPr>
                        <a:t>Enter</a:t>
                      </a:r>
                    </a:p>
                  </a:txBody>
                  <a:tcPr marL="12700" marR="12700" marT="12700" marB="0" anchor="ctr">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dirty="0">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dirty="0">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dirty="0">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000" b="0" i="0" u="none" strike="noStrike" dirty="0">
                          <a:latin typeface="Verdana"/>
                        </a:rPr>
                        <a:t>Exit</a:t>
                      </a:r>
                    </a:p>
                  </a:txBody>
                  <a:tcPr marL="12700" marR="12700" marT="1270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pic>
        <p:nvPicPr>
          <p:cNvPr id="30" name="Picture 29" descr="com_mob4_handys_compass____121410.png"/>
          <p:cNvPicPr>
            <a:picLocks noChangeAspect="1"/>
          </p:cNvPicPr>
          <p:nvPr/>
        </p:nvPicPr>
        <p:blipFill>
          <a:blip r:embed="rId2"/>
          <a:stretch>
            <a:fillRect/>
          </a:stretch>
        </p:blipFill>
        <p:spPr>
          <a:xfrm>
            <a:off x="8015718" y="5672695"/>
            <a:ext cx="924955" cy="924955"/>
          </a:xfrm>
          <a:prstGeom prst="rect">
            <a:avLst/>
          </a:prstGeom>
        </p:spPr>
      </p:pic>
      <p:cxnSp>
        <p:nvCxnSpPr>
          <p:cNvPr id="28" name="Straight Connector 27"/>
          <p:cNvCxnSpPr/>
          <p:nvPr/>
        </p:nvCxnSpPr>
        <p:spPr>
          <a:xfrm>
            <a:off x="634198" y="1734830"/>
            <a:ext cx="1239112"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rot="16200000" flipV="1">
            <a:off x="46209" y="1148428"/>
            <a:ext cx="1175977" cy="7"/>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pic>
        <p:nvPicPr>
          <p:cNvPr id="39" name="Picture 38" descr="images.jpeg"/>
          <p:cNvPicPr>
            <a:picLocks noChangeAspect="1"/>
          </p:cNvPicPr>
          <p:nvPr/>
        </p:nvPicPr>
        <p:blipFill>
          <a:blip r:embed="rId3"/>
          <a:stretch>
            <a:fillRect/>
          </a:stretch>
        </p:blipFill>
        <p:spPr>
          <a:xfrm>
            <a:off x="4963985" y="370719"/>
            <a:ext cx="421606" cy="379445"/>
          </a:xfrm>
          <a:prstGeom prst="rect">
            <a:avLst/>
          </a:prstGeom>
          <a:scene3d>
            <a:camera prst="orthographicFront">
              <a:rot lat="0" lon="10800000" rev="0"/>
            </a:camera>
            <a:lightRig rig="threePt" dir="t"/>
          </a:scene3d>
        </p:spPr>
      </p:pic>
      <p:cxnSp>
        <p:nvCxnSpPr>
          <p:cNvPr id="17" name="Straight Connector 16"/>
          <p:cNvCxnSpPr/>
          <p:nvPr/>
        </p:nvCxnSpPr>
        <p:spPr>
          <a:xfrm flipV="1">
            <a:off x="635786" y="2584267"/>
            <a:ext cx="856070" cy="3176"/>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H="1" flipV="1">
            <a:off x="197201" y="3026028"/>
            <a:ext cx="878758"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637374" y="3466201"/>
            <a:ext cx="2889002"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5400000">
            <a:off x="2075085" y="2014909"/>
            <a:ext cx="2902583"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2697017" y="562030"/>
            <a:ext cx="828565" cy="2381"/>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5400000" flipH="1" flipV="1">
            <a:off x="1687089" y="1574339"/>
            <a:ext cx="2019856"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868454" y="2584267"/>
            <a:ext cx="827769" cy="3176"/>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pic>
        <p:nvPicPr>
          <p:cNvPr id="24" name="Picture 23" descr="images-2.jpeg"/>
          <p:cNvPicPr>
            <a:picLocks noChangeAspect="1"/>
          </p:cNvPicPr>
          <p:nvPr/>
        </p:nvPicPr>
        <p:blipFill>
          <a:blip r:embed="rId4"/>
          <a:stretch>
            <a:fillRect/>
          </a:stretch>
        </p:blipFill>
        <p:spPr>
          <a:xfrm>
            <a:off x="1319892" y="2415481"/>
            <a:ext cx="374904" cy="374904"/>
          </a:xfrm>
          <a:prstGeom prst="rect">
            <a:avLst/>
          </a:prstGeom>
          <a:scene3d>
            <a:camera prst="orthographicFront">
              <a:rot lat="0" lon="10800000" rev="0"/>
            </a:camera>
            <a:lightRig rig="threePt" dir="t"/>
          </a:scene3d>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nvGraphicFramePr>
        <p:xfrm>
          <a:off x="482677" y="357898"/>
          <a:ext cx="3657600" cy="3657600"/>
        </p:xfrm>
        <a:graphic>
          <a:graphicData uri="http://schemas.openxmlformats.org/drawingml/2006/table">
            <a:tbl>
              <a:tblPr/>
              <a:tblGrid>
                <a:gridCol w="406400"/>
                <a:gridCol w="406400"/>
                <a:gridCol w="406400"/>
                <a:gridCol w="406400"/>
                <a:gridCol w="406400"/>
                <a:gridCol w="406400"/>
                <a:gridCol w="406400"/>
                <a:gridCol w="406400"/>
                <a:gridCol w="406400"/>
              </a:tblGrid>
              <a:tr h="406400">
                <a:tc>
                  <a:txBody>
                    <a:bodyPr/>
                    <a:lstStyle/>
                    <a:p>
                      <a:pPr algn="l" fontAlgn="ctr"/>
                      <a:r>
                        <a:rPr lang="en-US" sz="1000" b="0" i="0" u="none" strike="noStrike">
                          <a:latin typeface="Verdana"/>
                        </a:rPr>
                        <a:t>Enter</a:t>
                      </a:r>
                    </a:p>
                  </a:txBody>
                  <a:tcPr marL="12700" marR="12700" marT="12700" marB="0" anchor="ctr">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smtClean="0">
                          <a:latin typeface="Verdana"/>
                        </a:rPr>
                        <a:t> </a:t>
                      </a:r>
                      <a:endParaRPr lang="en-US" sz="1000" b="0" i="0" u="none" strike="noStrike" dirty="0">
                        <a:latin typeface="Verdana"/>
                      </a:endParaRP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dirty="0">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000" b="0" i="0" u="none" strike="noStrike" dirty="0">
                          <a:latin typeface="Verdana"/>
                        </a:rPr>
                        <a:t>Exit</a:t>
                      </a:r>
                    </a:p>
                  </a:txBody>
                  <a:tcPr marL="12700" marR="12700" marT="1270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cxnSp>
        <p:nvCxnSpPr>
          <p:cNvPr id="14" name="Straight Connector 13"/>
          <p:cNvCxnSpPr/>
          <p:nvPr/>
        </p:nvCxnSpPr>
        <p:spPr>
          <a:xfrm rot="5400000">
            <a:off x="62782" y="1139097"/>
            <a:ext cx="1160486"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flipH="1" flipV="1">
            <a:off x="1442833" y="2149817"/>
            <a:ext cx="860957" cy="1592"/>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41437" y="2584267"/>
            <a:ext cx="1231078"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flipV="1">
            <a:off x="202852" y="3022852"/>
            <a:ext cx="878758"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43025" y="3463025"/>
            <a:ext cx="2889002"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5400000">
            <a:off x="2080736" y="2011733"/>
            <a:ext cx="2902583"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2702668" y="558854"/>
            <a:ext cx="828565" cy="2381"/>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flipV="1">
            <a:off x="1692740" y="1571163"/>
            <a:ext cx="2019856"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302638" y="2584267"/>
            <a:ext cx="399236"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pic>
        <p:nvPicPr>
          <p:cNvPr id="24" name="Picture 23" descr="images-2.jpeg"/>
          <p:cNvPicPr>
            <a:picLocks noChangeAspect="1"/>
          </p:cNvPicPr>
          <p:nvPr/>
        </p:nvPicPr>
        <p:blipFill>
          <a:blip r:embed="rId2"/>
          <a:stretch>
            <a:fillRect/>
          </a:stretch>
        </p:blipFill>
        <p:spPr>
          <a:xfrm>
            <a:off x="2115186" y="2398403"/>
            <a:ext cx="374904" cy="374904"/>
          </a:xfrm>
          <a:prstGeom prst="rect">
            <a:avLst/>
          </a:prstGeom>
          <a:scene3d>
            <a:camera prst="orthographicFront">
              <a:rot lat="0" lon="0" rev="0"/>
            </a:camera>
            <a:lightRig rig="threePt" dir="t"/>
          </a:scene3d>
        </p:spPr>
      </p:pic>
      <p:sp>
        <p:nvSpPr>
          <p:cNvPr id="25" name="TextBox 24"/>
          <p:cNvSpPr txBox="1"/>
          <p:nvPr/>
        </p:nvSpPr>
        <p:spPr>
          <a:xfrm>
            <a:off x="634198" y="4693335"/>
            <a:ext cx="7987387" cy="1200329"/>
          </a:xfrm>
          <a:prstGeom prst="rect">
            <a:avLst/>
          </a:prstGeom>
          <a:noFill/>
        </p:spPr>
        <p:txBody>
          <a:bodyPr wrap="square" rtlCol="0">
            <a:spAutoFit/>
          </a:bodyPr>
          <a:lstStyle/>
          <a:p>
            <a:r>
              <a:rPr lang="en-US" dirty="0" smtClean="0"/>
              <a:t>Ralph still has a few more paths to traverse before he is sure that there is no possible path to the exit. Finally, he concludes that the exit is unreachable and leaves much more tired than he ever expected to find Rex and that bowl of food. </a:t>
            </a:r>
            <a:endParaRPr lang="en-US" dirty="0"/>
          </a:p>
        </p:txBody>
      </p:sp>
      <p:pic>
        <p:nvPicPr>
          <p:cNvPr id="30" name="Picture 29" descr="com_mob4_handys_compass____121410.png"/>
          <p:cNvPicPr>
            <a:picLocks noChangeAspect="1"/>
          </p:cNvPicPr>
          <p:nvPr/>
        </p:nvPicPr>
        <p:blipFill>
          <a:blip r:embed="rId3"/>
          <a:stretch>
            <a:fillRect/>
          </a:stretch>
        </p:blipFill>
        <p:spPr>
          <a:xfrm>
            <a:off x="8015718" y="5672695"/>
            <a:ext cx="924955" cy="924955"/>
          </a:xfrm>
          <a:prstGeom prst="rect">
            <a:avLst/>
          </a:prstGeom>
        </p:spPr>
      </p:pic>
      <p:graphicFrame>
        <p:nvGraphicFramePr>
          <p:cNvPr id="23" name="Table 22"/>
          <p:cNvGraphicFramePr>
            <a:graphicFrameLocks noGrp="1"/>
          </p:cNvGraphicFramePr>
          <p:nvPr/>
        </p:nvGraphicFramePr>
        <p:xfrm>
          <a:off x="4963985" y="357898"/>
          <a:ext cx="3657600" cy="3657600"/>
        </p:xfrm>
        <a:graphic>
          <a:graphicData uri="http://schemas.openxmlformats.org/drawingml/2006/table">
            <a:tbl>
              <a:tblPr/>
              <a:tblGrid>
                <a:gridCol w="406400"/>
                <a:gridCol w="406400"/>
                <a:gridCol w="406400"/>
                <a:gridCol w="406400"/>
                <a:gridCol w="406400"/>
                <a:gridCol w="406400"/>
                <a:gridCol w="406400"/>
                <a:gridCol w="406400"/>
                <a:gridCol w="406400"/>
              </a:tblGrid>
              <a:tr h="406400">
                <a:tc>
                  <a:txBody>
                    <a:bodyPr/>
                    <a:lstStyle/>
                    <a:p>
                      <a:pPr algn="l" fontAlgn="ctr"/>
                      <a:r>
                        <a:rPr lang="en-US" sz="1000" b="0" i="0" u="none" strike="noStrike">
                          <a:latin typeface="Verdana"/>
                        </a:rPr>
                        <a:t>Enter</a:t>
                      </a:r>
                    </a:p>
                  </a:txBody>
                  <a:tcPr marL="12700" marR="12700" marT="12700" marB="0" anchor="ctr">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dirty="0">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smtClean="0">
                          <a:latin typeface="Verdana"/>
                        </a:rPr>
                        <a:t> </a:t>
                      </a:r>
                      <a:endParaRPr lang="en-US" sz="1000" b="0" i="0" u="none" strike="noStrike" dirty="0">
                        <a:latin typeface="Verdana"/>
                      </a:endParaRP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dirty="0">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406400">
                <a:tc>
                  <a:txBody>
                    <a:bodyPr/>
                    <a:lstStyle/>
                    <a:p>
                      <a:pPr algn="l" fontAlgn="b"/>
                      <a:r>
                        <a:rPr lang="en-US" sz="1000" b="0" i="0" u="none" strike="noStrike">
                          <a:latin typeface="Verdana"/>
                        </a:rPr>
                        <a:t> </a:t>
                      </a:r>
                    </a:p>
                  </a:txBody>
                  <a:tcPr marL="12700" marR="12700" marT="12700"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dirty="0">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0" i="0" u="none" strike="noStrike">
                          <a:latin typeface="Verdana"/>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000" b="0" i="0" u="none" strike="noStrike" dirty="0">
                          <a:latin typeface="Verdana"/>
                        </a:rPr>
                        <a:t>Exit</a:t>
                      </a:r>
                    </a:p>
                  </a:txBody>
                  <a:tcPr marL="12700" marR="12700" marT="1270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cxnSp>
        <p:nvCxnSpPr>
          <p:cNvPr id="28" name="Straight Connector 27"/>
          <p:cNvCxnSpPr/>
          <p:nvPr/>
        </p:nvCxnSpPr>
        <p:spPr>
          <a:xfrm>
            <a:off x="5124333" y="1723310"/>
            <a:ext cx="1229490"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flipH="1" flipV="1">
            <a:off x="5775567" y="1140286"/>
            <a:ext cx="1158105" cy="1592"/>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575846" y="565205"/>
            <a:ext cx="802991"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rot="5400000" flipH="1" flipV="1">
            <a:off x="4548457" y="1142670"/>
            <a:ext cx="1153341"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pic>
        <p:nvPicPr>
          <p:cNvPr id="38" name="Picture 37" descr="images-2.jpeg"/>
          <p:cNvPicPr>
            <a:picLocks noChangeAspect="1"/>
          </p:cNvPicPr>
          <p:nvPr/>
        </p:nvPicPr>
        <p:blipFill>
          <a:blip r:embed="rId2"/>
          <a:stretch>
            <a:fillRect/>
          </a:stretch>
        </p:blipFill>
        <p:spPr>
          <a:xfrm>
            <a:off x="5388394" y="374577"/>
            <a:ext cx="374904" cy="374904"/>
          </a:xfrm>
          <a:prstGeom prst="rect">
            <a:avLst/>
          </a:prstGeom>
          <a:scene3d>
            <a:camera prst="orthographicFront">
              <a:rot lat="0" lon="0" rev="0"/>
            </a:camera>
            <a:lightRig rig="threePt" dir="t"/>
          </a:scene3d>
        </p:spPr>
      </p:pic>
      <p:cxnSp>
        <p:nvCxnSpPr>
          <p:cNvPr id="42" name="Straight Connector 41"/>
          <p:cNvCxnSpPr/>
          <p:nvPr/>
        </p:nvCxnSpPr>
        <p:spPr>
          <a:xfrm>
            <a:off x="643819" y="1720134"/>
            <a:ext cx="1231078" cy="1588"/>
          </a:xfrm>
          <a:prstGeom prst="line">
            <a:avLst/>
          </a:prstGeom>
          <a:ln w="3810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Paper.thmx</Template>
  <TotalTime>117</TotalTime>
  <Words>1269</Words>
  <Application>Microsoft Macintosh PowerPoint</Application>
  <PresentationFormat>On-screen Show (4:3)</PresentationFormat>
  <Paragraphs>903</Paragraphs>
  <Slides>8</Slides>
  <Notes>0</Notes>
  <HiddenSlides>0</HiddenSlides>
  <MMClips>0</MMClips>
  <ScaleCrop>false</ScaleCrop>
  <HeadingPairs>
    <vt:vector size="4" baseType="variant">
      <vt:variant>
        <vt:lpstr>Design Template</vt:lpstr>
      </vt:variant>
      <vt:variant>
        <vt:i4>1</vt:i4>
      </vt:variant>
      <vt:variant>
        <vt:lpstr>Slide Titles</vt:lpstr>
      </vt:variant>
      <vt:variant>
        <vt:i4>8</vt:i4>
      </vt:variant>
    </vt:vector>
  </HeadingPairs>
  <TitlesOfParts>
    <vt:vector size="9" baseType="lpstr">
      <vt:lpstr>Paper</vt:lpstr>
      <vt:lpstr>Meet Ralph and Rex</vt:lpstr>
      <vt:lpstr>Slide 2</vt:lpstr>
      <vt:lpstr>Slide 3</vt:lpstr>
      <vt:lpstr>Slide 4</vt:lpstr>
      <vt:lpstr>Slide 5</vt:lpstr>
      <vt:lpstr>Slide 6</vt:lpstr>
      <vt:lpstr>Slide 7</vt:lpstr>
      <vt:lpstr>Slide 8</vt:lpstr>
    </vt:vector>
  </TitlesOfParts>
  <Company>Brigham Young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Kendra Brinkerhoff</dc:creator>
  <cp:lastModifiedBy>Kendra Brinkerhoff</cp:lastModifiedBy>
  <cp:revision>5</cp:revision>
  <dcterms:created xsi:type="dcterms:W3CDTF">2012-10-24T19:53:43Z</dcterms:created>
  <dcterms:modified xsi:type="dcterms:W3CDTF">2012-10-24T21:51:04Z</dcterms:modified>
</cp:coreProperties>
</file>