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64" r:id="rId4"/>
    <p:sldId id="366" r:id="rId5"/>
    <p:sldId id="369" r:id="rId6"/>
    <p:sldId id="370" r:id="rId7"/>
    <p:sldId id="367" r:id="rId8"/>
    <p:sldId id="368" r:id="rId9"/>
    <p:sldId id="283" r:id="rId10"/>
    <p:sldId id="282" r:id="rId11"/>
    <p:sldId id="3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id Ayadi" initials="KA" lastIdx="1" clrIdx="0">
    <p:extLst>
      <p:ext uri="{19B8F6BF-5375-455C-9EA6-DF929625EA0E}">
        <p15:presenceInfo xmlns:p15="http://schemas.microsoft.com/office/powerpoint/2012/main" userId="352c83cf-36f3-43db-918a-a5763b861c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4E8"/>
    <a:srgbClr val="FF5843"/>
    <a:srgbClr val="545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4676"/>
  </p:normalViewPr>
  <p:slideViewPr>
    <p:cSldViewPr snapToGrid="0" snapToObjects="1">
      <p:cViewPr varScale="1">
        <p:scale>
          <a:sx n="124" d="100"/>
          <a:sy n="12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</cx:f>
        <cx:lvl ptCount="1">
          <cx:pt idx="0">United States</cx:pt>
        </cx:lvl>
      </cx:strDim>
      <cx:numDim type="colorVal">
        <cx:f>Sheet1!$B$2:$B$2</cx:f>
        <cx:lvl ptCount="1" formatCode="General">
          <cx:pt idx="0">8</cx:pt>
        </cx:lvl>
      </cx:numDim>
    </cx:data>
  </cx:chartData>
  <cx:chart>
    <cx:plotArea>
      <cx:plotAreaRegion>
        <cx:series layoutId="regionMap" uniqueId="{D4CCAFEF-2700-4AB2-8469-9B45693D01C5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jFtZd5y4tv4rWXm+dCOQEDrr9H2AGl2D7XKcOH7Rchw3GgCJWfDrr1ClXY67V/o+ZEf7259UVaBh
D/J/n81/nvOXp/qDKfKy+c+z+eMja1v9n99/b57ZS/HU/Fbw51o16s/2t2dV/K7+/JM/v/z+vX4a
eJn9HvgA/v7Mnur2xXz83//a0bIXtVfPTy1X5W33Uo+nl6bL2+YXtn80fXhWXdnO3TM70h8f70ve
vnz/cNc+tS/Nxw8vZcvb8dOoX/74+BPz44ff34/3t8/+kNuv13bfbd+Q/AYJIgBCRIIgRj74+CFX
ZfbD7JH4NxITEgeRD0ls/+G/Pvv4VNj+/++v5b7U0/fv9UvTfPjx/9+6//RL/mbljUrPDyVV83e/
v3M/9vefH/r//vcdYH/+O+TNe/mV7fW5LZ7ap6V74G96/tr61zt41/VX7+38Srff//gYQPjmNc5D
/Oj3i2f+2u/lqWn/+OhF0W8E+yHBBJIAxBh9/DC8zBaAA/vKISYRRgEJSEQ+fihV3bI/PmLwW4gg
DqMwiEFgezSqm3FgJ0EYIEAICDAgOMCvU/1G5WOmyteH8UP/UHbFjeJl29gpBuyv0Wfe/C1hFNvR
fRKBMMARCeMgtvbnp5NdT5YO/icHoi7BINFLFaoDKv3w3lR5sNBsImvQR8H9AKtgUUw1WTurH3vg
bA3qMjxb81z+sP5TXzeUI/9TX0CeeKbYIut1tXMizvNKJxedmLHa4Vm8w0Q26b+IXrOPytZsMjjV
+4vINXmrclh4OyU3pCLhl0znxT6MSJZ6s1qNpb8cBobXQVTBLwFuv8uyHa4zMyWAsaXCtVjJaRgf
ka7SsgXkS5+ZFSKibWni4wkucjrR3ThWdOdakSZ0V9IsqpOLLikIr/peJHL0syXEdEzaOhTZIh4m
sDM5wNUKwBjsnM6i7tpT1P+mJRebUcByLyam9vksGDU4zX0N03cGpzoR8VrtpZZek7im3pBskHtn
y43xlhkzYpllY78y4RQfRVP3q0zT+Mjm1mSMSWqC1EKDtWrC5jPxK++mzZVcS4+pxOheHftZUE9a
gasxQbockrYdsk4nsIiKha4ysg7b9giydjpm2oN3QPFmGfQ0W9WmRncs08Mh0819VRR04TMf9Scp
RXNlWIoj1Jw6P29P9nf0m5JzfsacYV4rCeEi2zo1moLs9KtObqAc9ZuwVmo7mFBVCeLduBti+VY4
TAfYvDE4rIf6/sc7j8PjKPoNBEN+XYec3VHqoXUDI5DWMGJ3phlB0g+NWYhgaNeVbMMdAEF3pfHQ
b2JQ8SMyIlqW8aROgYnDFHmSfZE5LpPBkH6ny8pfqMDkqRga8dm18tdWM3j8jF1aOAyCjchZtAR5
zVOAS7QmjHYsdfpQ9midFSTb9GDsFv3EqsRrBnaHjSw3U91Xm8z48Uk3fZ30XiG+MzMs24oVjy0d
wYJBjx9QG9B9Fkq4oO1IV6qDKCk0zUAS+j5K7KRXK50H6shGpo4+rtVxnEWFB5QYUuuVM9TxyIBd
N9bisRYlcaWfcWcOFc0fA1EMLNWk8q5mtSz7nqUKT95V2KlHuzztD3pV6xLWt820BeFU7CbUhlUC
JQQ7UeYyW7RStctwmOozeLaLBnyLdME2uEB8qZgXpV3viXiNvGevLcxBYhoeC0PSWOB8+tznQ574
Fc/iMomzNk8A0mOSITnekAmZsyjhwvbgb5HMxImq6mlNoaWa3KQGBuM6xxm/VVQFSTDWxTMfso0R
nfmCmvqIy2ot533ECbvr0R2a9xGnFm4zuej2BV7TqeQJroHYtz0oDqyGeGGPm+kho/4+aoLoO+PT
HZwQ/1LEZFj6iIq9muriwAn5Qe3LaS9gob68OQr/4XQBIHx3uhCfBNaniSCJIntg+fPp8+Z0waDg
HYtY/CIjnm85kSJPAsL1lacjddXKwOqu+V5/T32j/635vm8zTjL1WgOXMJz8+67KThUazXXBubhX
Q0qLpkipGukyn1+zEyCaoN3DCrkv8/aMF4FiYeKs8dzDeDVdOt6l22uPC46CKQsT1+PfP6Mq60NV
DuXdGNcyaXo13PKgrvc0YmKBolY/ZbK/ykyYfS6Ix7cwpsUqq2P91O9ansmnplDNyvq/8SbKZfPZ
84ptIWQyTO2dyabyxotadCpYd8hG3D2MCLHNFEVwCXDbPZR9VSRF3bDrAjXZps4wSEENioTUI3vs
aTOmhe+bfV/G410hqxs8401s2NIvJrqtOCq/TJ2fOrwjAq/GVgRrWkj2CNrrYTT4gY6lt+m7Gi4d
nPVw2wrN7zMSt7sWTnJBh4w/hoFY/Mvsi4P3sw/j0O54MIxD6+HYqfjz7JtEGDeRH/HvAshQ8tQe
XcKX0yP0pygdxsD6DJqGp26K7VGuxkc/J1HqZW2zn5oxPLHM+zLaBbsCgxKLMadyX4e+3Be6/tFy
mBcXN7Kcss073HFNF5kmcbyLWUTVTR3W9on/w3AO8xux1qy7xQiqpem6Ye+3BdrLOhbLQk3ZQxuJ
azwvbkTRTRVB/4ujBgz+oPZT8IaqcI6/Ky+8EboAXyI6qiXQgC1q1maQJR70Jl3exN2wtUtyNQgo
smRu+TmUWZJ17EfrZ+t7nmf4ykhle/zMU3EDroK6g2lcEn/vjdNbQTTYijCqt+/wC1dS7e+dGiG1
b01BN1yOY5dcKJe+DkOqvA6G3GxcV2d0+PtuBfFPngyGhVFyRad8/GQPT5GCGNQP0djyhLfx8C3T
7WGSGcsSIduEc6/jScF10iJSnwAv6tRD5T0QRlwHzA/uX7WJZOE959V90BfiGszabHNaYE+qC/P/
1W+aP+F1lMvnZfYTnPZqu3zebLtor98MlTneSs27RADODrHOYGpQoBYFhtnBYa51EdIZshymETA/
eP9EZobSza9XMraB7dsgxcZOYQhjG59EAJI56Pl5IRvGvYDVofedC/+uner4NsZCHBpJ+9StaOsS
PHdlGN9a14cfqlc8tnjzivcTH1JVBePsQjwbzMkbvsPDDD/n9InX5ETafOoSu7jBnr7O2nNrxvyp
qZaCRzAhrPEtcZ7UzuyEm22u5Yj2dIRJFEI7ogPPg8eAlmk1MX/hKesUV7nUSdmTclfNTnGhQn/N
/JAvnOqXcX7bAnHW1MwIaaYTbgq14+hxavM0piPa5VXbXA/BoNOWy+K5QiwVNDKPhXWTlxdGhL5T
dNX0cbTFYSiTFkTWybroOvwXbwBFf3+Lc7AbBMgPSBy+f4u6GxW2e1D83ctygLwEgSpYusBQgXXe
Bd4np0i5GZD2PmkeqTs+PvUF3tFGZIcoqq1X+Kpq6tsvLAZ6thKO61uSjQvfnjdoqoJ9CPNs02g/
2KO5Fc6YaznsYlWaeusLz7UGPpxAOfH9gImNQWBgVm1VN9dyyn4IZ1AdMTYo/AtzlMkesjZ3Yg0a
5QYl9dwPzKAbxrEdkciRJL9eKdHfVwq2wSGMAwJRHNiY/ueVkqGee75h4XdUtlnacA723auIGm5n
qtPbFlrvUGfLsOXN1QWqSvtict6Hy4kjePS4hEfZ5IkIWXOAYwePwSwczgXMl2QEMH1ncFZDchvZ
BnzZdsRrt2riOD/6qhcLHhQPleFgixRqrhvTNdfh3JpxBaNxc+ZKAeU17OSuh31wPwWK3GDMd/Wg
w/tQjvHNbKv8+I2tmTUIh09K5eNSBV61bQYtdq4lhvFHK39tXayXVjZgsZNBU69//W5A+PcFEOM4
ghGKfWLTQdD/+eUwzGguRr/+LttyauASa7Kq2egd8ri60Z7pt047QxjQKanLblxkYUzS/KzPbGcX
ko9XA663Yxl7h7BgqF+PRL0Zxhkcl0cBXLRqaBOqa5EKNXlfUVCelK5BltgEydhi+38W3pigrB4H
qrM0b0v/zmeTWZbKo4dK+2Ib8LLaxhELD9IemkswiPouLEqRjg3LHucRmcT+PCKkmTzFIavX0NNh
0g5V8Qx9f12ZYXzgfUGXk4eHK5BH9MYx8joajrkQImnddJ2np4Gdv8duzg7VqBMUZvmqe7VciCro
8kWY9WVaDmFzS4xK8sqwO1gRdhcMXbDgJG5WDntltKaSC2DoqZrjRzSxchVQyhfNrDqM57hYVcT6
fthFnNmrXtpI7dYRHeYRIRYTEM2tM1zGKlzgWgYwAY3XXsGKLas2Lo9dZmw8PLdwUKijRiXagSpb
vsMdwxnnno566YTmnvXc83VYx3C4owXcnId10LvuPw/bEPUvZ3b8t8mOggjGCMURiuyWH747s9uI
+2KUJX2WY7kAAEcq6abKRui+DdMjEBc7p1aIggTVYlqoycaEiTO/I4qYYZye6Y5k5jEc80J3QzrV
DRlrdJ0HYbHioh2PHIY6SFqad0e9c8g0hONROhhrQVfZ4Jskt4d6kFzsNmvbJRjncj0BPh7P5h+j
AJtFSuq6QEuVLXUdd63NmHT1HghVFQvXdKLxcrorsqVT/AHW+zfkC22cLcyPyc7Ll1xrO5yDzk3a
cXsA4ZCuaJOrQ1OW40pbnz3BNvd2cJgTyGYWTOKa8YD32h/rbcRa9gO7EBlpf4zgMKIRufqX7Q6+
C/6xj4gPbfhl43+7Q4Xxu+0uI5NARLfeN9nIZWtzF2Hi1XG1AKozC3dGXM6SuCfmGD86gJfaUt2Z
MhZhtZDT9IPvMNdz4pM59s92J5lHnU+p81g/j3/+UC7wn9hOAmmK5raYRY9PzIfVzdlnmB0HG4Jf
kCwu5I0We9gFqbHv5Va2ObojXp8tGqjgOqME3ZVTJHZRFVSJsxpg0N3cAVK7DzjIZlxth2FK8qYp
18638YjsFnbNqI1Ts6LqFkEO1Mafk+mM/mV1mfeL1WXendWfye/6AumX96oYiu2kzZ90DIob5rPy
LLys/z5pCbYOcsYuzvutCOo/C9CUN7kfTAtDgtD+kkKV3UqE2aKfPUfRNzIdgxFdV6Pf7XCD9BI1
NHtssJfWlIUP00QXWVapNTUdW9jDhd31VcjugDRLkrXetYMMN8o6spotBiTsGdcNwZK0XbliHu9T
BBS5rmzB6xrPLY2yLLHZlHx7MRhJ4KHyptTRLrgbpGvL/o3B5gqnJPQ962xwCqddX1c2uyGtNye0
uvG96LkdsXkYe1WuMEDjOtJ6fKCduo66eDhJxv5lI8S2hvNT8GKzYj6EPkQA27JNGL3LgXUDjWu/
msw3U9tMv5+UxiuTCBp0sH7arUIF1Slu4Z9hz8huEn5/Z9O2zUbiYkid6kSvP0XlVJ2cEnA7byDG
dOVUBkp0yAS6dVpHy/6u5/RPmVfdLug9fbS5VXjOc42jt1TD4O1cDuucq8pjwlasz2V64YUui0U6
uqwIWnj5lXPCCmI9Zalzf+H8LvWzSkZSLFqsV7bshQ5hru5cct8JLYubrK/10WnUvoJlHuJoea4G
iDq68BUYw7S3DuoVFCZcuFYRmfhTNdb7Yc7TOByOEl6Rlsaf2li/x8PBt+6Q4HU6AD+j/+bJobkq
Zl1GW11zVTMMQIRhFPoRiWEIbX7zZ08uroKmHZtIfWvGIV6UlNbbtuiOwoxyTEzJzCFTtTm4lpJl
s43q5mjjuQZdOfKsFgMVY0LCU+7n+EAULzaaEHbVekNxwGKKlrgszJ09WUhSc1484cLsZKcb62Dl
cYJ7GXzH4yiS0kfHwOYEDzaJX9oMVzzaupL1SKrJj+MkysfypsQyIXhadwUNEtYHkr8Etsi9KEdW
pNN89FxExHizj2dxwfpSJz4wWYIDApbEunftSfXRtqT1pghM+CUUTC1GDdEW5V74pY3iPQ2IPnX5
OJxES3d2C5SfNb7GeJJ7+1Xk3rWciKd6bBLRtzvV5GDjsJr0tkIUZP76HDbbwtOnXDd0fQm0XWx+
UV1g7eLuV66DHCPy9JKivt02Oht3FzH1etwVebEpijbYhGGmq+RiPeuY2YJVRKctEgO8nqJh0ZVF
dQhnzUGtPXV2fmsOTrN7zA+8Vz5fjcIf0gvmKLaG8wi6sVkPNsdbfxOhXy6H1kTbsIxs+KXH7GsR
lmFqc5fjTo1F+QXU4owrStV2ZEIsbWaOfQ1VY3NRESDXsCijWwDb+2jGkU2QrCQxdF16uLRFpJFN
Q0IrA8Zdb4borgwVv2/VyiWeYAOc4vJHkMVstjgln2lZ/4aW8VUlCFv+2luAtqL904oKohD7GIM4
hLZSF4J3gWto08QZIDp/5FwmUV91NyD0mpNsA3mlG1klNgnSnhymcQNSWeXd2qnOMIX4fS/jgc2o
SOvdoahPyimNDSlkArtLw4ZqxW3oZ8Gy7z0bYeCwbXZO0AJVK4X8p8nzml2ZYaOTAAfNzp+FozgV
lq3t55qXzm/6uHHMWH/99eMK/ffPC8xHCQ4iHAfW0YqieYd6U1kx4VBqUk7ht4LZ7QVDP9474cWT
WFVj3iYXDLJ27JPA1g3OnDLP/b3dqNBrL8d9pzo+8scyyQs7A3DV3jFvGq9ET2weeRYj8lMIreN2
gSLe+MlYBeWmChQ801gYyVXkN3HqsHCQYIEqUq18EptUm6bYAlORT1Xk+cso1LYAPqt6gvVGtjGz
UZpVxVja8qnSbeLULkbguvfhwWmSTepThs4dHVJE/YYKgW8ywp+FX5S7IrI5+g4amriK4TjHa+8w
f8bkz7wL5iFb6D+XJt/168J43KEhkMnkZV87WcjPjZ1RSxAwewKPGT1Ek98vciT9r/6UbX3QRd9/
pkpsD2s4U1HV9wtuzLCOa4Ztoapnx3gWlW+z377PUsZzdoxQVfiJszp9iM3RxsZw69VB7icOIz1i
x9qTbRqysVy+6Vd5AV7nsb02UTGWX4dT+zhh4n8WkfVqYWFziU6t9QDXWLJy6dQmyPkyjAe6PpNz
ytIg7+udUzOvesCIdddRVoPPTDZpHKKXjna29opCdDeiih90BB7coe8gW8rc2XQAv8aK4H0m4QmO
ypaFXfwKislPNLCpt0tge4linTWobJrtXXjrUV9tDeDxFZmo3azbbhRXFYdbZvwiEUFsbyiMzS6c
RVboxtZXbWtSUtnDgSwukGs5mmM41Qm/xc2OUtCs7SUFnoisi9cBxeFSKc4fIqXGhE/jdJBDRj+T
8Zrhnj/4FNHdRMsydWpACrjAkV9snaracteXgJ5ELb7SJnqSYMSLLKLmijBV3Lcs39V5Pz46nM94
AP1/xLEtQVxxL5wSVz02EZFLp7oSsiseO8OlynzBuqnd6Mnfeo0fHqjP1Mr6Cr69I2DViyCvKvVR
kaAK8rWzZjZVNJ7ZdRWIw8S3VFfhQRBRLTMDy2U4hfHB2KxFkg1D9dXmWaaUs4juepvIvdcdtYud
V1+h9OBaBHm7aiZff60CeODWEbqLISPn7tNMe9e96LyFw61nCZeIiz2vYu/NbZFQaZGIAodX7raI
dZzAdTMB+x7sHZOxxG2KJutUx10mr3F3zw3FcWKTGDaWsrXZheFeveyFrfc5DEXAFnzwPenUT7QS
PcjBBooJ0x65heNpsrlQlQJSegsZhHyFwo7d+aSis7Gar4rQPrr+9QkB0JxgeeujBjbjYW+URT4I
UYRsEP7zCYELr6z6stePmsI+Lay7uvN7XtZJyIGV53ZEEdr1WPtpwCKYImc6E5zpLGqk12LgeWJr
xdW6L8r8nLfXsxrbubl0ESpVkV4rr8mXLn6NevXDKvpC3RK7VN11D3f9w7W6pruvcce3F/xyc2T4
y+j47grJhUb84V5MzUkFZTKVkt9LYZa4L6aHAOR2TfHCsxnBenwgw2QSYlPiR0mGM82bcH8ojBek
zj+0zpi/ogjwcznRYRfH8V0B6EJ+532+Uy8j23OKn4s+l0ED0+/bUMTXxLRHV8Yt+HALPDl8gTWq
llDk7Z54kuy9bGRLzxPFQxPWR97Yekjn8ull1mYnas/SBOi2uobIhgpD4F/ZU3t8CBtUbJqxtuWV
WXW0wN782mvQl4miY2WrAKa4uczlbCzue238q/NkDiNtNmFhUwKO4kQ7T3wWqftuUP7VBb9w3Zjn
ReMhdR5PqJGnzcTq1Mb08mQT92BhGkSWmiBxciIo+ONUwHHnNDqA+IbKB6e4PgzTYBu2pLF3i2yf
fxrHlNL/F48UzZcs3y2gMCA2iWXvZIVzFvNdkCeNbArKlH5sWVBc2TQmO+SQZAfTjEUqbay2QA0q
m4UD/8nsDK1GX5sG6p2Ly1ty3UVZf3KKrOtmEdCYrZ3qmQ4cfGpO55yAlP5LpXC27+sYbUaAeEqN
QcNCkC5bhJVWi6Eeo00lui/cRopLxZm97zRN5BrBAWCbbg2/xCUUVw6L5uyKGD1buqTV2mnTCLv5
aqK9Cjb02u6ASjUwKSmBtzGblu5LFYFN1PgyYkuXXKCqY7e27p9GKhvuHKOGua13lbnaOrXCUXw1
zHkxp4Iwh0kl+bDO4VTuNTSL1npLx0iP43GqWpuWBcwfllnntSmLuzJaOFPj+Y9Ex3AzkmxKsyxj
GzWW/SIzBpwYbvrFZHNhp0yO/cLMLTFjisbBwXNRDpaA2DOS25sHObtBLLBVplk0cznO4TZGvnHa
xP2lLfuTXRxJfDN5/Ve3dTQqm1a99oo1qIds17Ui2rKS3ra5aQ7uhl8blHLLSE1tbddu6U54Bb2V
EjcHp10Y7oag6/U6hmPwzIxJaFd8ctkX3WYXgIYdWvr9HexU3AfsYDN7TrlsmW5/dDbafb9slq5V
wUPfxHV0nA8rHQu5D21p88qG2fbukEDDwQfK3i2Kc2PTo4zbh4rE547BPinaSj1VRXtDckj/jNpv
fTlG9tII0EtlL1x+b1rwWEak/JrJKEtLWx+60oHNPwReiA9jIPBB4BYfOGrUtgTyNpZlOC3YjDlD
Gd9FzPqAve/N+QqTibTsg2x9yWSaMl8p0h/sLLiNMwafXxt5Js6I+Ksxm1qArz3Wy13k5/HBY003
JUNtM7Ed8mobiliQAHvhdVG1VK/KAfNbLhC60r7hCetaP08biLKF50uycs6B3X3qWzFe5168ruyd
v/1l/8P2aaysv1ek562vb04ti70lBvZW6sBl/snyHwCF3beOR0XSA1sbQ5A0V9jX4bKqbckNF03i
GKoDfNHWtTwUXYePEYXahro42HqxsoduTNBO20B/V8/CqRdRV/56CHO2vUBdJId1ONZ8+gzqplvb
+sDS5irZMbDF2xtjC/83sSciG1JNeN1j6NFExaJfsSryU2eGM5EbJmzkkdm6byXWMc9JEvYhWYu8
nq5AUZb7XLZg1YHaTh4IYdogir9UGD2bCZUvWoYJJvbWYzJl48aravNNevbqSdA1dDHaGkIS96q+
Ux5L7B9GRLd5E1d3SnR86XdSrpwx5C2+ph5ZOaODMlB6SWvzt1unen4+7FCGbD5kkK22aa38Phdh
fpgqXS40steXV1XjF0te2OoRy20tyoeRLTm5pgOdkLP53PIDpBJd2lrVheNUu91G6xga70pSFuDE
wJpfMS4ejDLkmlYFue7nVhVwL/WlHpfOMEhlNrTOvMRGLziVlNttJTbjQxDYQqPBX3Qf0F1mdJOW
NiNWFVBMn6fS9+3EDcTJicy772hFbzyboz+1qDQ7MNaPF3tYw3g5aBMsHBb4zVOsjLCOAh5Gs85H
bgtLmX5qUREtSBSoPR98fARgHFI7U4rnf2DozAerQcOH0IZnp8ymi0MbZNw7TaDsjTbbrKdhK/Qz
UwFvedFm2xhF8qWwOe9drjpx09krhuf1VuW2RmJs4vjsrrt72mXT7yi09xupLo5jC7zPKG7Sup76
T9Rr+pMPym2eK+8zLJHZV2EOkmFmCT3gtaiYXjprLlizYI22l7G1vXHhhg5Unt+AtnsTHPRDr9Y1
FT++gcjCYt1mUiSNjMO9mYJTV+Apt2+G58s+spVxMMTNyQlbXj4ardCypc01cvd86sYWFBlvba1j
vj50BvMRqXUf2MozzYQ9wiLPxmaBLG902Jf25rA3XAu2dcgFvlAZQMWNM+QFMDPVxx5Z99r+KcmG
Kz9Y2pJCk9jLuPlLY+/iAUVfcBFzW1Bp23uUE/sXDqCb9kYDsMNeYrrUOone4nz3KedXJJr6ez/D
9VWfxW9waEJxUJP6P8q+rDlSXVv6FxEBCJB4pea5XJ77hWh32yCEmIUQv/4muHe7T+/7nRvfwybQ
hN3lQlorV2buN5lIcsPhs7BzEj7MSEvJ4kXIdXWbW1lMX5w+jj9xGReY8aJXdbmfB/ukC5eoW+ab
uclJ0G0yTt3l/LTANGZPXYtGPovbde+UGRDgEKX1uPGPtodCVEOdINJxl77h3bvrHZE8egQHWOVK
srZ5WZ/MVBBENr1pG4v/pDmREbZgdR+PibVRqTFbkLb6Wz4yFc1TMgG0BaSZb7m28BfpU3D9XNn/
XyWDmdxR/lEycCk2Vqh/wIP2wGT7G+BsG7tNtST61e0LuZaJk0VkOiCd6TLfVWmOc4rb3a3hNNvN
fXw6JXXtYwB1gHZDLZJFc6cSnJ2kS+hR9BQxfZkguwqcy193vZu7n33D77v//3nabdadn4ybuU7p
gxAcpR6QojnPm5uJl4nDXJicm8Ibsj+a8+jX5K+1Xdmz6K/JX82kbfCDcite2INDj6wsywszYisn
dsd8AV5PFjIkZANEMb3Px7C4BJQsPNeu3xphrAgc5e4OOg13WwlkRSnzBAJdQqJs6IOfIo5awLM/
A6GsSOZDtq8c7DFB1VYRG/LiJTHYw6x0cDZzsxjog1XS4q5wUYwDO+9MQiJfeF6229RSkBrMzWwc
o0DH5qSz3jyR4j2TY/Gi86I4EI9NUDQeDaUBX5bMbvfzqPGsRZgWDQij9oD4GL/B/DBb8mQ9/waf
TS98KFkPwWNY1Le2988ySf2V72d8p0CsWzYD9VHSqOIrzyaOrKj5G9DsV85Kck/sjOwC7qTr1s+a
b4y+WR1N3/5aGCvn+b/DEdAo/pVNAXMJXAouiO/arsdmctQfgPVIsA1YYSCfggGH65PnMG/dpllg
1km+VL2KD1ZA4kPa13dpknibuTX3o7JGm+irDTUNoGTQwLZae3JnggxJS+qVckFd5UQ0Htsd6f3h
VtdBdS0DtUia3NzmrqIc+nVvFd1ybs4DnhveB40CYXBaRCHOObbp+Di35ssQOxXEXYAJelB+V5kL
3RIdW7opVTyuhgxUSURN6aKxu/zog4zwPHCwEpg0j2DSJbs6o9ki7Xu/m+hQ48L1KFvOL/HnKz+/
yrwrN57XHBJlu5GPfXaThWN78VD0+rxUwnMjL/fzPwbSacq8gk4r5slFFbw5JA6gn6mgj+sTheJU
KOpD9/uumUfmNgq9jC0Yoz+GKgThe5poDfa5s4PrX4nt3Pzq4yYawWI7zj0l9tfTVw7cuUmNKlvs
RSkr0j0UINZTksXfPBRrLnNLdZfcK9mjdGN5Z9P0grKT9eSqdDjYtscXja+sJ4iU+CYAdthqsFNv
EOAUNxRXsrsWf5BU2P69leFSp7qMwiqrD3OfrMJN2UmzibOqP1ixpQ5WafpDmLusir7a893XHDbN
npvIY84pUFO3d4btZ1aSIhvfp3H1ONMoZuLEfOelqo6GMgTT3FTIXhJgo1/z/BIKsNbKRpx3jndx
uO8vggYhAZma88XuEv9SeNXdxOjdm8bnNOp6EZ+aPo7+mpbVnYk+1XH2GHsH0TbpZb4UQyPOzFzn
BuAt4KiASp9K5Y67YtTSi+YRyqdqiucAh5yWhvgyHViXnbDjZLehpVFe6vw6t6pASADyfNqNstt8
kTlqNiP0VTgv/+nzqhTBacUWUvTpqWjMzzbuyaMIKja3Kp6Rx8wa/2ihiPTZaqXrPgoR/zHWQxS1
BJYol0kVjHs/zez9fNfpYfy8m/ugwySRrXMQ9FVe76nPqj0pnRj1I6qKPPq8dzzoFGWWFxFFzXvH
amN2g1T50WUx9HiWic9Ky3FlodR5K2XFl16Rdo+FX9Mo1gDih56/Z0iQfviFg6/z0EEBwLPI6zmi
6LZpIioSmUDeoY6ytthbkLYfcdCxlyIsw8irHPlYQiW2jBnESP99Q/2XcpcRMKqQDWFTxWaK4b/o
VSKI00LXLX1Mu9iO5qNXV6pe5DrL9zMeO1hQqla2ne/no3celbz9NWo7+a/Rr7XzqOsPO+WW1d3/
tn5+3LwgdcEw9pvGNYeiHsBr6dIi+ksREChQ7pHd9W70icqwLNRHz+XtAgmgfqyauFkkYaAfPWSh
CmRXy3Ivnser55HxcT/Qcioxognoy16xhBhskmgGCQWVvu7q09g55bPvl4va1PlG+V24Sro02EL7
U2/83g0e1ejf5szGdGMaMRCe7zPt+9s2setN0mX00erJjUMqtU381NuSod7bbVm8+hao+VBKOyeP
FO4hDV1/FZZB/yTb4GmGbX9PlW3xayrtY+dzKguH51JX1hKKSXryGGTJSyeHdior1aELU8R0yiTs
5KKmeCKdZm+uHG8BXso3m9TvNB2CV1JJFYUyHp+hWoMkMgj6x4FChCFDV93nWWGWtULWbVtdv2J1
6l2KwurXIAan57ip7M2gvO4YaI9uXWsI9yGjck+scthRre0Dq+tyawKIAUNe8o0aKnquMt9aBcyM
Vxe0YNS0tLoVWZkvM866h7ZxkZy6hX7CxkUiJQfnhVMrB2tCW9/oOL7gX9L8QABwomNN330t154q
032CKsS21vjn9F6RX0xp6ruiqt+GjDivTuLZyzZx6r1oIYR0ch3N/XLo6KYBt209JNR+TRN/m+Ys
fdDqMuDl3o2hybYVpNJQSrV8gSqN+OHVKkprod5NzZJIBap65HGerF3fIoeuLpITS3y5yu06eRY6
eNLhqN4tka2V8r11UGbu1oCEsCiJUDdZxmRNlN0fKNis2BCTaq2atLpvZYbtMiXyza/HtVM13UGU
PF9QUbEDKtn08zI3A5SXEIP46XIecKijm2i+tWWG23nS5204LSfdWBwE/+Mx82TGO72gdpnvXCts
l4O2m3Nsc3evgsJdJ2AtPoDwWODA8Yp3kr7qMR1/FDiYF0NT2HduPRZbK/PY1rMS92qlDK9eTeu3
NmkW85qCsQ/l2uVjJT2xVvjqHXwCZbblFBQU3nQAvtrYOBYzucdueM/n6GO6kClKmfsbNd6D+fmr
66sfZbb7uaVjF6KInLefz/h/9s0PmX/C0OcvkqDuHXDmLyEWSh5UX7fnTrKra2Xpw9wV+N2+RXX0
Yk9dLGwkBJTc3syDmc8k6GRAt+dm6BoATMHGo3bWLtqhX0Fedyb52F2Czuruu5QfklwAl3H6fFs7
Pln1E0wD6XQW9W7YXmpC1L2rkj+mKQOmpQyfiaBmWwF3kqEGi9etWXMcfHDX5svclMLg7+f7xRJ4
CLnGTplcM76HNBcA3Nxlaf8bscPuV98Y4EVHXbtezaOIMqrDfz9PkDj/Z4DOIBhhYHmiVoiX03Hs
vxglNSnkWGaF+4iCHqoLa+y11V6PbBMASLqrp4N8DMMNZJu/WtPYV2sam2d207E+/MfMf6+bZ7bT
M3//hN/ruLCajW6KMYr7GPWBWGnUC8Kj3fbgTLLAnOee+WJAltpYWQ4rgv8caIMcWcCMfDIm7WXY
FPtU+FAyTDUkvODl2W/i7dyaL17L/Q02imbh+KkWYCAytehDZjZp4SxGEHGgAVThhRoe7znJ7niR
hZe5a76zOOoPKhktnBj/DACuadaFTMw5C9uVJ0f3mkxRq5F1tQyEVYNHUfj3qZPZB8QPIjLSfWsA
XD5wh72PnZs+Nk6v16aInb0TC//seSQFYzhpd1WpwxXgFai3Ov9GK1ndi6rYCBmUz0Ghs6OvAHbN
zQF8RexafrduhqJ6NqPLF5azD8pKna28kEuALC7492WA11z75TlpVqPTgjLaWtYOoUS36iVEsBsz
jt99t9SREX23AtTKHlXl3giqhz9kj5rAUEISAq5LsM0JSsP/ywzAdeWyix13AyGPsx6rDii9K+UJ
OXC1kpUtn3CW/YRQJH533VfVqfaaQ1nsbWPaJEidKh90q9y/6rx09hmQkhVEF/6LXVnrdPDlD8fK
f83Ab2/vJ9HZigaox7SV1y5SKRCCT5RfYMRqkTfIld0KrA1wTrnF9OGTIhenKjlyMxwHO6kTQAQ8
6qwWetA28+Hcod2PxPHOwE3FWwNdcNSDCvvMqrpYICgVD6bnzjLGP+aa87BbF6COn/xUmu3QgZth
eJ8e4sEvtyUr2Qn4Wb7OGlgC4C8GUwaCCqlJZNCuEYOPJ1IbaCPckuwS2zIvYsAZUA0hQOC4OQ3Q
H0Rzvxe345KkA6ZNG9dQD39Ms0XtR920g1mmwNM6/9c0ISDxFuEHjnbx7OEjhIlC85rA7mCVByw9
dlndnHNHxIsEAr03B84jiR384LZdLsZOhKD6hO6+7RqOX9atn0UpzzIQwQ+Z5++FpZsHWtfV/xX6
+n8pC7BVhQ7xXAdwmu17kLv9J7WhG4RDc1WaR9BPwlvjPTGisPHCLmPv9yEUA7moXyXPqiiwOnXp
dU3uBteBtQb6xShWvdHLFDqMBakGsZsTkbnJW//P5jwalN2h5tVdOLL8GDtcr9NmqG55I5rFALTj
lcjxjs+83JDtKp/WH21QfScmZ88WJJ4LqR25QzXjo+ta+2DZLaoRqjLfUlrcWjgG3TdTfwoy/jLx
iPnWH+ssLi/aBpY8Z/SlGO21HstkMef7My6Ais1w4m7l74Kcet3GL+0iqn2SbWjeI7KEcBzFN1Y0
v9Bhqp0l2NL9kWZFggDJHvRxbsdJqY/J4CvA7EP298A8JagCLJkndmEzrCQbHjsvuM7UuJlMB5V7
fpy6LIgG7tKK5rCYYHoJ8aV9YrSrV9SekiHbrmABwoefHYdy1U38D8rqWxYz6wWGAv5CZI1zHSFW
x/7vAIv7vZzHIEHNy/HJfS4P/MT7aHh/G4lJLsqL9Zbyobi0kBVEZRIUL03DuzWjgdxYTVu8pDR4
VbGnr7we+X0I2ezcbcKCbWGeAIufaVFhkP15bhMfvdTunnm59UgsX8KyCg4oezaLuTlY5h76m0s2
GQIVTXymmV8/JLrLD9oh/XLuT4rkApZY/UA6syzC0YnsvFp7XYcQHJH8EeTxPy9ffTbt9MorGxLN
U74G5iaoj3oFzRJdFro1y8GV+V1YF+EK4YaNg5L3G57J+pjUptwJhIV7iVL8geAF3ZJMKXiESGdt
Jz0DfXmUKyOz4ZbnYbyoWNE+iq6Mo8Fx1IudtiKSmSHf3Xgqalble1O1ayPiOI1Gf8N8kCsjYuJI
iYQnkV2iqhDT7odK+D3pxyL76MEO2M0loKEFkTdW4s6eykMl4/sY+9vdPIYSxecYmUTxv8fmItO/
14WiSZe9LtxP9UDo8QAsyTDdzpRCaGPJvqxSiLMmjXSXUGvt6bwCdxPfSHUf2skOYXzyAaXiLo1L
/gosxMFGMYhzHuZkb8PaZi0zl96zBmVZDmuW9yxY4O2nPxuntqPRLawbc8Zy0yEY2A8J7JKSGvFm
7ebmtayTAw/z7tTagmwokLwIwGfyAQ6lLDzyYVXda4lq6TNVolrWTI0XQiuzHYlb7UisvLWw8vQA
pxS+ztPWOZDG4Se7q/MVWEzimej8CT4A6h20jbUSXvrdCPh2VIFJrxBGYKepi3SbND25o6lIkRa7
/hvV3xAyQ26QF0Sf+CxTCIZKH6aCm570CvMAKC6/7jzHDPA3KMfINn5w7XX32lTh8NIzY9a08IA1
TsyizvGWtrLCB5Pr+ghdE1/YncdfVJmBf4Wvx3ZuhmNzUm2ib03cdXe6FPfuNCssSb6VnYEpzdQE
eAfk00p/FL5WZ9QT8FFUECN9sX5GbihKpxxY/m/2kFH90oLl1GXuogXl2yZPN6gVkEMuBgguEhpu
vKrFzmDn1rJ1lHoQwRBEdtPrb11S3WX4diRRZa2EEGUaFVl1MKRP3rrRgbA/4d6jPZ4/AwNL/MBG
/RR3HnmuOmfcKlmkq7kZhr1aWBbetM9R/LN0kQTn/x6nB/86+wJCABC7YPA7of0vhbejR0ikg9p6
0GHhgKxDyMLUY3+xtRT7VjfxGnLJ8iEuEZZ4rqQ/KxDdkg4v8ddcA13jzogzwgJM51XxUNVpHlUl
Cb6mSxuOVPOjcwhc959zp0f7k5qkjTt38SnULkYFjnieHzogvu9N5+wHVYpvXdt7C95lxdUTjbst
kXdsk9LJrglUo4vAKpNvEorsBEH5vKjXVAAFBfFgBBHAnXaCypf8gSZZ5E7l5hSGVw9Co5o57SDz
2O+WEePfY9M60Dbo/2ErAw7Y34kSFCcEHgZ2QPAfKNX/GX0Avok98OPoA0GtcimUEdVz7scROFNi
A+ZTe2C2hjZzvm0U9APddPkcKTwTLuZOnbeQDoyGLRLpgxoZjKeZuDHzO+a7v0gefzW19g3cI7rA
20IsBW8g1fcIwHt2Tx0XQSfr1cGxanrsRNCvWlhrPMKqJImmLOhdVkeYMfg/50XS4lhEM7W2CXL+
eVErEryWKSOPNK8Q6ucX163Sn0rrFXNbvCV1Ui4CA3YH1H3faReML6HTtQtoWfybbQRksYIHpy7z
rC30h/ZO2CI9+ah/r71RW/sw9Z7SGIBaDtbIERBdeADhMVtbctQPBTRxOCu1eY/B1+08fEFAMAOB
oc8etQj9FQ+bX4sAhPPPRUhb69+LzFz6bmDV1eQu/1yUTT9pSps+f1LsWvrBjgOUSMBo2fReKFcF
mIr8aeyS747PnKMmItuPVRYi2AXK2MaIZdthSLbehEHWxC4jvzbhJwYJe6loyjcfq9xfahuERMty
gpeq/2gn4nanumHdAE/ZMj+jU3dNsvKaeOJFUhnDHg1a3bZ1n2FjGJ/nrvkyN0OZrwG8Z8e/+r3W
dRdK6mZVmJtQxBzSyQARFRCIiae7r8vcJ5K+2oriiB2K9cjb7PtCTAzaPPaPziRBpQEIoi4rgqPb
B+7jPGqU7R+b8D5phnbnSkGexRiuUaQL7u2BpndNqu/zSQRWem24daQIltbokpWl4AdUVk2x1cDf
l/Nb6zBTbEPD1GdzHpVBtYsds/Gr7sOfUrMBzPM1YJwAXWhamXOqQWi8xeVPYqh1bENDT3OAmzpr
Tu369BnzuizoRqDzbr8EOI1wRsDdTdsZ3NPaFHRhhGrIMpMl7ArSY5Wl8t4fsz/7R2R9Q+HL+2m+
r2T46rnH3ICyLjtobIVKV978G3FZ7RD6s6Umvb0NRh9/AJmOkew6dupEWj5aXbKa80xTqGongQ8v
tHDVvRnSalMxkq3nQmEsJImk8MKjwEf2XGTXynbME+hUD5+sDpCXyHIklr1GbEz3MlbWifUd0sus
q1/8TlyTCevss2ofyMJ/1WLIwHwO+aWOebwLrbbd8CT0bnmRuxED+eJn56490X4UIO+/FuUNYHAJ
EeE/N5b1d8+fQwXYC1n055yi7uirDXHfXHIAmWOqEVHArdPXqWhRMnK5k6zn0R4yybo0b4xGhUGu
HuPPuQA3vjvnnIqj8ksO77WWvirZrNq8c37IUtlR6IjxLkeQBGZbwNY51+Gj7PqHeUYjORJWnj92
VV5vFCv4zslVfVMT+DbPoDCeqPzenCrsactu8htppou2oQ6xU+ksmZMa5PVBhk4akEWuaPYoB34m
bl5f58OnRAsLquv8NZ7GvlodSf5o/V4Xx/gi/vfTP7Tpv89/EA4JKj8OCnX/9kIivtVaiT2YhzHc
N5aj1Y5LkGzC0OuXfZkFh5npP98lKkYC5EG0s8za2AI5qo/XqoDtD9QW0OEDmzjU3sBQPbcfBBXh
KsBWtTFel62DuAAqPHFlZ9ZsNnncdCX8iWoosDhMjQ4BdtYn6oVPBRPuZW7ZyRCRInsQHKiNExTx
Hvt2s0wK6r9Ccf2Tgvl1V4WtdRZjP0QSkqmzCa0aGMRwl3Z9CzWb+unDqfa1AbIG7kJvnjOi+II3
+VWYRJ/LDCp0zlh5bkIabzNHt7sG2alEDrkyqu7vB9cejzlX35zR7e9NXbiLrOuTdRCiqlDhrPsZ
Bm1E8NlthZNZ2zru3kwDHzjpyQqfR0KW2gmb7w7e9sKt6LNnvHgDOXCxCepK3aVBdcrBTX3NJVnO
dSW7gy+R0WV6pVl9p6002w0DDw5xAXHFfMHxCcpdWcNubRK+TEKh/kO7OG9RoeF1+JKWMYw2id0c
GDXdBSUxHKWKmxXxh3rdiNi7NNidFjqu2ZppMAoiqLbh2qQEvbHYvhDwur47IMxEZVUWUUyrCgmP
WZc2e079on9jjJdRrZt2lY0q2wSN7SywA+jnMAh41Hhp/yOBHL5Jap1Gijz0hRd++L11h6R426E6
vzQUFHwj3EXXOV2kZco2wuvCQzm0wzZg1j4ey2LlGKjY87aPbNCFn8dCDeseRK91GStk4EV3cSsQ
0lqw6N6U0FeGYus7Sk7AbGi4SOKUrWEX1O1z0GJm+Rom/KNzK8zYg4efH4ckze7mS13bzsES4KRN
XcKymgWXzF9VfumcNDUg1OvqZWDVtQ6K6gE00wenCfMLTJTsx9JynsrEoWc3q9qT8ZsrmO3gqMss
Qwr3ntmqONo8uYXQde8SKrkHIXbpHS0A0OFqTAP5qgOgxpWym/XctExwYRXSw8Dt9VkF3RAlVlG8
elbGl42t0oMbqhN4hwyEXriIzZKQNMRdDc8mUaXJRhr9q38eFAAxAddMU+Y23Ma+WbQsln1sHlEZ
KS51nj0iOmnPZsjwJo3a2Wvd9k82w04NrrPcACT5iXNX30nWk9Mw0K2feylfwFALgJ4HTvU0aJtY
3/UDpftqFG+oMWKGhkPCLuTwJftsczjiRgYywCgein5VAVl+QhijVuCS41ibmgEJwoUdOmpXwJ95
zcPKLHTXWrB/CUhx+LylnkKahIiLLfTUKxIcUMy1Fqk+VzoN90VrrrXJ/AuT3QbZ58oLyc9SO4jw
su5Ne35/HTtZLdySNeuGv44NmKsZMh2jsvZDe/eaUf3YijQ81vEIMWydQycgFFQRGbZ0WPjFW1tz
GVV4na/SUtW1mO6o51wlNv3D3DUP9mUrN1qTZDE3QW6SZ8tp3gRKwmVL/YdG2P1Ot0GzmJuUJyOQ
N/E9s4rgAd7C+iZVucinVlVCgsiTXq0Ge7CO43QBm+zXXS5Iv+nT4PtX19e0r7khJLIobeCn/15J
g/YAWupHHVdsP9RttmMqDqFxHOSWe05y0py3m7Qh4oxSolmTitSXkTV0FUpYe2idXEOczNtSlvIA
P+Jun+L13ypesiOBU+raNfZ4GequXMUgf9zUKGA97Wn7ocrvmsYH64CN8g6+1tm295pmlyVhdzFc
ceBeefPqxsXJrvGmixzcAqdov2WNIgsw9eSVoOy6BZHK3vaVEou6dKEfA4q6cwI8TfvWdGToesEo
cb4HSCxcuwneWSXvHcQQixao4FUTawVzkerDg0oqxV74mvT4DXUqyqtfcLVtTHdmeJU2wmV6M/jg
ytiUAVsIUvfZ9ts3N5DZRxGcwNKEwQJe5muA2vMrTUm1qHunvcHuRa3rvCuPbGgOYYaaYJxY7RWS
GbUoWlQC6nJYpGWTv9sp0qywQEwSMK9YQy9XHsaR+CcXPJJlGmrnxdPmBAyEoVAZOtiy160d1N95
6o8rzex6D5iS3opWv0MsgI0SVXtkxG1wJ1uVHQhP4OQne3OW4ZS++P5b5lQJdAad2TpppzZBghAJ
lkV3CrL6HyFocpFTSHMz0tOgTDf2uil69Qx4AgUSzOBT4MzqUt65ui3BA2i3Nk3yHR3DYOeMWXnE
31JsjN0Fl9CrwyXXk13VkIVb43JzLCrwywcexg++57VX2gx7AamlJjoiNcq9ydDlJw4Dvg0qyN1q
Jncl+CyXgeb1bqZ+KRibgynCOphagfrVKhYpeJo+2HZf3Oy4BGTa+Qe/6fMF8Xq9U8pJViNzilco
C95RdRmudQitQknSn3zac30RRlVvVQvuAoc1oR3set6bzdCL4pa4OgReqdofQdjAzFM57xZKFrXN
6WNte+PKccQrM021LAsSXuV0gWJcR26GL2ocWK4VAQhylmNDq1UaN+F1nhiGgbdhmRdGX31wdoNg
w8fGMj1lnpb7Q3Bln8/+fFgeOJsErIZej8/GStIVK6viZCUAACF4Q/zck/wYZuE3Kkh44gT5ddre
j4TwhTu6MKwNIdtu4j0NmXOqoLhYjPDXBvUEpvhh3rq7os/NpZoufFsYWayRHPNthUxh6QXKfYbd
6XfSDMMH6nMjmMoIVJBtN1Yuo7YLy5UG9o3tMk/GvZVjo/Ys/27APrK1jZUt8zpwHoMsodtYWAVM
Ggu8r07+As5MvhxZi4DLrsxxjMEekcSn6ywgA/yARLlmtqHHslaqh5OSuvdLKrdz39fFadk/U1rm
AlejoH8hGoEjYds+s1a3UUE9/tTD1H3ZS59cRZgiRQUXAgYMm4yM4LyDYQ9+D4wgtVvraOTdSTcE
KSAQqnuJOlMElfGwm/scSYKoHzuoZC12zQin76hF4f+CsOjihN0SgiiZu/Z327LMHszTce9ZkE5E
MbyTuZmgidrSCATFi9Xy/FXbKRwmQAeaiMsMAHi6h41EDwM0EizEwJpVANMLP+UoSCaSH+1qKHZ8
LPA+VLa1rOnoorQXxjdD9S0JkhPEvkkKcyALAItQm9hpyjvgadDYWnUBYVYHHXSAqAka0eYxKE12
GoBrAArpmkdRlewcCu8B35/gYTSQp0Df/I/kmU5uMV/aphpZ3LLuUQCeFc/zQFa38bmrfsyNIE3t
VUm1WFLajFcBa6yION0Aqj0Zr599sK/YuDkD92KaMg8gW4BHigUPGPRUOhML2y8QAE8GakNI66NS
+a+7nFRiBdtIHzZfuu1Qh8Wcz1vsRPhe5Xa/hmU+fBF9WE5aNrTK0gnj03zB1yDcKUiHCMwyTn4T
4ACQ2V1XWwKvP7ZFRLD0zhkHmKPgk9n5jU/v5r6OlXtXtOO2zJgLgylIlVQeoAo/wA3OLuCpUpsz
qk7kahvjL0icJncpfuuNoSbfWkgtazcZIa8yE4RwAYN12fv2/9B2Xs1xI0sW/kWIgDevbcmmJyVR
oxeERpqB9x6/fj9k8xKcHrNzY2NfKlCZWQWw2QbIPHmOyc80yE2v1Gkuic1ferrU7sL+52QUFFq7
qTx4LonbMkqcU+M33IstR1oCfc7ZKHMZWueeKu906Luo3ZM2pURR0to3KOkvfhIm3xATWCg+lPYL
3/fato394AUsSrQ349p/sFXeFFHynYcrCvBdDXi/s/hpWaYyDJ4OqtbyyA7QqIVLHx37lA87ZUj1
R6N5jsyGTj3VhkvE5wWmxx/mZNWr02vf1gcIVzQl2pYz+QAzsdJdNCvGkwxVSI8bd1vdQQvUN1vd
dh0FG726HtPaPMcNmnZPQc++TQrLO5TxghN3NPPURmRaPDisP2mh3TwPzbBRIcH9ZDr93ktU5Wm5
Ufe7Rns1QKzekiDwz1OrzLJtPA3xIdPLuIZrFwWMEvr/IxRMKbXY4ofrxwXKAcNw4rMW8cRsjk8W
1BDbyUvno+X57k1SK1/CuEieB1r+zK5uPgXTVH8qQCOVRqvdl4FSf/KMwdr2cFTzDcsUFRb/qPWk
ZvzWv7cKQFX0Ivn3eWz/1OY5fg2yuL6O1JCKkBckrzb0NntzaKIr8dIRAXdnaJagV/AiMwHLbaK8
qK6pPvP7AYwF8+j0NOKFhb2xedC8cZQZwGBvGVeW0aQ7aDFsWoCSBsIm0GM0NtufM1IJ6Fe46o68
Pt5J1Y5lwc+7kjgWKZYQ/k5gontZq3t9cCy1stuf13aAzvi1J8+3BHOH1xyKGWS8eJOe3J85zdV5
CkyLH6xpVA8SnA8p9c3RhM5wOa8aJPm+7kiMndeOo79zKGgfJdjoW31Xh65/9qZ200HYkFVX57XR
QOGtpyQkf0Iyh8qWCmtyRIznynK8/qGH+v6QRXN56yY3oE+iT0qz7TV1+KRoTv8pq8cvtAV5d4WZ
j1dVTzeiYozDQ9dCQRf1HmQ/SmSfba32vZrhUzuberrv702Kzb5awnMb88QM0Dw8uYM7PMgeeR2l
kHjk0dHNx23m5AO3eJGzAz6d3gQBncy0cf3ISU59L8tQ34DysB4y34qvotE9te2cPXZW8rlTk+CV
Blv9hK4FjNfeGLzWSdseyLVPB/ECHmi21Ai9k3gLs37JmqJ/DCLX+NJ9b6osuNLDQt2Vg1VDgWHX
u4ZGzGMTU+RE0wJeH69EHWQfW85/DtPl0NSySt9+CPhwaGZaeUgm0geB9ezTVfjF5s978UxgvKMX
fDF4tz35aXGSmWIN5kMcTM8yi+ccCtR8+CGzmj+afuSootxahV/mGjIcd6RGJ7vG7WwcfJApu9hW
jIfJV98GU7l2lCF4WM3c8Jen1A8+S9BqT81O24cTleILRxHE6qby6RZYgyWEfATPOvCYDe+n83se
GK1a0z7T4H2Ihnb6xZ1tfze3gJonLVfvVJ10F9jpnQt5CQ3ddbiNFhUUGdBVejtKDcvl453zG+6g
fyJe7f0oLTJvP/Y0lFw4JFi8Q6cEH7w0+yC/Yg8NWQlyr+ddm8bdpM0McK+jS5YEyzTnJ+jC3oaY
W4VTugxytDrWuNVxEfcvQtbtZwDxyUb2X9fJdI1Zz/QvQi62Wtf+7VX+7dnWK1hDLrZvggWYd+G+
ONO6zXoxF9usIf/d6/G32/zzmWSZXKXWT9WhC6Pn9U8Q+zr921P8bcjquHgh/vut1j/jYqv1Bfuv
znZxBf/V2n9+Xf52q3++UvgKau4OjWIL4wW3dtHyMZThH+YfXJSiWJWn7tuq87wzk+K8y3l+XvBh
2V+eQYyy1cdVf39F61nXGJW687xfPR93+r+en4cZHr0HM+bufD3jedfzedbzfrT+X897PuPHv0TO
3tIDYVVDf1jPul7VhW2dXl7o3y4Rx4dLX7cQT7r8yy9s4vgXtn8R8t9vBaa+200o/GzMeGruuzF0
9jWI+K1Mw37pgTfzBuQOXjBa1latXH+nuE2hH9MGUb+m9rijXNwSOE4BmDjAK7d0XdcnvUCzaSfu
oN+bZurdgfmlg05M/eylN5XHXWCpl/pRnwxnZ1JU2tL3t6XMAPRykWs7i7mJrptIutGzB6WnHFrj
nCjbVehNd94WrqZVCs73jRiW4yb97keNcm1C+bzNsyw5UpMiH6VmxTOozCuzytt72IPyZ4Xsy63l
tY/ik6iKT+7Bs+txR1t4/ixheoKUWEiy5SQhuq9yi5Rza8quEpCWBRguM9Y260b/8uy62z86lu6T
RP2LM3sTVEK6/2uQG2Tgcne4m0FiTRsbMos7mSM2GW7H1Htzrw7zPcQ2FUKKkZBieFsma2WQOO99
F6tKwkNh0ryrlXS0GHVMFUAOZSBLCEnpOv8QlLjuHejL6fhhDcjT/4R/sMIWmLrb0VAHeOfg8Ef6
zb7vtci5l6MU7Yq+z7u7Czs3RNGO+1PeQxcLxja87ZMA+oH/7CERMpQ83kJrZPfH1SZHYer0V7RB
/nZhl03Kxr2py9k+iVNMTjocMnUarivw9mAmqRMi5GTxEjnb3K69s12cYpejdQBeZ9/IdBZGNzl0
Kab4dfy2VpY1ZuTvIqNu0TzLxgMQgH4bxbPubSCMax43lUaSBFEjhXctEGrSdvZ4iL2ifRwCtX2s
tdI5Ob37SUyrHT6pT1bWujxrECpDBhz5YJtBv52WlWI7n0N2Wo1yHtcJpvN5xKGW89esqJujtOnK
EcRGT2/9uhetu7DKeeXm7DsfS8+udO/Ccwraod15EE2G1HBPamsYKbzmVdaclEqxOfYVtf7DcasZ
tbqVcL+t+/Gm1XR7EzR9tmti4613OlE6zyW7QXf0OhhlA/sk2XwxfQi57LwWfxC7tGN/CDUUf5Dl
0ogNfcEmgucf4TRy1qZBo3STuvZNuIAiUIhUv2UFdDeLksYaEdqaBmnwkG316wvQT5IBPj+I0VnU
Qul/tUiA7Ip3bBAkPTe5HVA5WjKAfFKeI6qoMDHC8yYDhOwZunJtf2aBK4VPeolrqYad44BaDHto
PBq40MrmaWEoOERtHe9CqN7DLUjBHDhIFu8G36ufymGqn8SmLbaOpm4kh8jRHmQu7ot9RjV+aDo/
uO7tZrjtVau/9QYqxBuZx7DQ37j6fdEVY747O0g+gQcYne7XEHEbCvd6D/9yUO7WHbo8ftvrwhYu
+/n6/YXZViPlqOjjU/euEvrhd+VNRbT25y05BO3DL8z5Z4cS4M05RuYfVp5/ZAY/UrcBoKctHX4Q
vipUTLM0eh3oCzvmi9icDOn70SSicutc3P2QnFdc2GXKE3R/BPn/tRk6d96Q+KRryqOJOTMj5W4d
cr95m5pBu+mAidyKU+zntT3dONtgruf9uoysur/ry0rbnulbTRoOaYMaYLczjSgCBKxVe8VpfjGm
LgtObe4Mt3mc82AaNdV1PKfVdWKkrvo8WOQO1NHNtxJTL4GJtCpMHsjojqobech7MbmhXmy5GR2g
B2k0Ndt6ug0B7+jMV/zMaQ80s+oPcpShA6rPUXe32nWk224z3YKMh1BPBVS70cbSOjpcNi1+GNeB
tB5/CajvXaTAynx2R6YH9+L72SS6WU45FgolGc62XkBY581t35jns32w52kFOgZdvGHWr+c0qo7k
qdUXr8tgXlR8+6eOnEfYZcOvbpsP25qm/kf/PTYynPkidnC+1pwmrSAIDjRKAF0D21fqNaST8uDK
gIBoOLsrOyIjCdLhzVbQWFWMFQo7y4rzYtlnCJekXhW6m2bx1BBzaTvZ0R7DKwm5XLLsTWttBOs7
K8RbWNUu1R1ntB/ArOd7t4E5l3+d/dMO6RPRkup7aMfwelhN+lDVCdq/iBkeLPpcPkms0LX8MVbt
Z4syDdAHRa+VjaPxkyQ9Aw2qBzTDJEwXGLFqQBQmXuk2EK/jAnQQr6wtOuqQqmeYXr312WdrUiff
1IueFPl6MvAV+Kl1Kt5qUaISb1agKlObAJoaDdpar9uYfto8QFRCB89ytDpWW7h4QXBoRzumW0Hi
ZBigFz476N34OVPhm4eBIuq6QE5xsZOcYoLtBIpjNpbg9dzpclGgr5q7CliT4Zjl3p6A40X2GP9C
HxRyMOovAS8AxcII7tyh036pLA2QVTm9TMVAf56SpFTCA+0XJ1cdip+qfxeks4oAIm/YZbnsmrd5
fT2S7/13u/qjDjeGoqDvw83jtTW41lHzezqzwWdtIMTqbyM9Cl7Dcr4OKrL9rRvPn4qq2I4L0xf9
c8W93iEbFSxRNC1y72yjMSNeL9Er/hS2FK9sSVfecCveyFQ/bJlPOYVi9nDb4iclhZQKg1eAoHe6
ZxUG7evODe0DYlf2F2WO7uV3eI1IAX5el5FjHcLGgkXYhE5+2NSzVR3lPnmOI+PGdPLtxb0yTZXc
gc+qatxY8Zv3zSaeqKk/eKaRn5/N+Vadgs+VUTQvySLfaKQpLDpmc2rVQRnu36cURYM7GebcuaY5
uryzFfTs2Ki4ajQ3epbBA+BRJmDxZAa3hX5Xme2N0ZsIwGRTNh6zbuj5kmXBzOf/2cnSdrvobx0L
uNUQiWnVU9l2zp2ETLo/3NvufFwX6PacXPENSle9LKCV2dq28IGfY87nnZOHsijC8yYGfIUP4UTh
U67CAYaPbLtvbSRWBlDT6Q5s03Awl+1nxS23I6oIL0q6U2N0VIquGV6moNa30YDwrdhGELe3oKJ+
eguBqZiqwoQqKFPvnMU0gE4/JLXNXeQyLXnoezasr+KTcDOmj9TLaNlpVd88TZn/C9whw40XBMPN
5I+g0OVQBr7eFQVdi/eAy6jq3SMxMvWLNqg2MkebINrr1tyf91xjsiKe/O26Wva16untOs5byLzM
nE/qUAfHixC7UflFDbzPoVWjpNJ55sntlQjs4KxyKMM6F79EituBKustUub2Gnl2SSgFiWmrBfCM
SJDsIUfrKSHbV4ztX55NInlGDaHRA5mo6s344MCYt4tHLdnLtPdCbL0xPvTu7GwGOCgOFw5/SH+G
1FuuL+3FeArLTLup8zq1kVNhk9F90adyuA/0oAWclDkHjyfLJ1ja641fz8O1TGVIOvdZNfv4VmZV
HGtPnTXucgSEHopl5plB8ERj5rqkgoXjruusK39q5mjrdS0sA172XaP9O9rC8TLzEdFhr5Ply4lH
MxwOTZSBU6rqLfCe4al21PCFRgBwlf6LDEZstyCILP+ULja3Aag6zwriLsuUan33kAf6qTK9twV6
D4TBQkhQTLSiZXtn7uFBXeLB3ua3feH8vsbTGgi8y0bdbgmo+mraBn04Xcl0bssOMJodbWWquKnx
nJdfsiR9OxusSBXpS9u5NtI2AXVTGCRt3EW3DHLMmL8sDnZwhhd3YosKCxDxOjevDRrlIJ8nwF8W
SZRMZTAiOwZHUwS7C8c6RbvFPISWDUbwi6G56ORMRoBUikuxaYSY3QL4uGuHZj5QhYeL3Y3CJzVy
N/FUZn/yyloTSR6JTQ03eJH1NPdfrpeIELbVc8R6hvfzi3PdA1Aw5LSA0D246w9WCIdXUiOht7Fp
3rlzlXZPZ0YAkYA1/KjbODjFC8Z6I9GdHTnbKTTGRxlaaEDvSr+Bp72dHnObJo8s9rOjXBOcyWgM
WPXteeZSRmsUa9wk8nK8e+Xqsr/wpqTEPqztlrXD8tLlamJdUasO6HBKab1JyvoEXBBuKQCwz2O4
TaOl4L9YCjX2TvaY/y6uc1Dtd/u0cqP9uiYYinQz9cHbPuKAnff/cZ/13OP/fj1dP6tbw4KhrEot
47Zo9GMf69Z16xvcb6V9b9xOFdtw65Uat6ltxKeRFmBkIY1bMQ3iPcdIeEVTzl5rPXpJliUSKXvL
VBmRQ9hVAYRPbVJNezGK+3xGCR9pQtrTfFVvIjdK3r6lywmcz6Y0jekKkYc96neRuSWpYZ6iKrOA
bvOd3wb85KGZwNyT73fxk8uZ3H1Zte3V232NP0bXZPmUez4gwYPbpe5hLFoD8t7/2NTFgf4dnTm1
frbnMO8glryEoGD+tdet8lrWi0kWaLx9drxToEVZ1otj6DP31tYn5RBnI/0cQ3kLVqK6nTWrvP2r
qTgkZIKm2a5nWmv/91jZKY2C744NI1ptv5SKoWzlyAS0cj7KF1uZKoj/vXv/OQ49WAVUMMlMN91f
cGPJVAfGq+QRgNnlPk5MMtRhH3yQ4U6BFqS+AW1bFtxpTkDzGfVl08zAOI+mAYA5fjEWs591yWni
WXorU6ui9R6OJAUA81y86hpJeLJAEI4uwdzRn/eYuad5jJ3wJaBZ6ZUh4WNrch+DZIOdofd2LErn
ufFt1CTXKc0h130AoclRabyzN4Cs7Cm2TesWzuvxcYYmxZqM7gYStOnRNxmaSIHWuYr0ndOXfHmN
sZ3czu7bAlklg2uk56Uyk/WjlcR7ByjNrnSrlFxnNx0LLTKeShqt9l1Jnsy0LCT1FpuvmO22LOzm
HCKOiQ02MLPlp1KffusCSzuRGjaeIDU9qXGo3mld60bb4nWiV+ypXVxT1yp3mj1etYbjRQhpZ9Mp
UfTfz5EmzVqg081iK+dcLyYNIK+OgcWUYNhvxJ62Xrut0Kw4nrdaL0bccoGxk54vZN2ueNW8xLnO
Yz2AMIEHO2N5nnQjpb8C6k/flsIj/WY1atMM7laeFyUczDeRsLCfY9YtVsdqW7dBvibezHxO0bof
v5BCe6WhUvnUFpN1LDqzvGqzOv0Ek9+vOsDHH38MGCMUHOqAtIxQAU0qfTIGRF5CBqiGtrGzq+zj
1FymEixeCV6n4r1YW9jA01sw1tuhs4y7LAEPNPruV/Ctmn8KNPi/aeKB5asulYk0TWzekds17iS6
GdtdUhvDTdH+nhaWeQqheLqhk5R/VaWgU0lnaFFDIoYVHfPxhpSQeKclRI5kqBuapM6ey7kdtcbJ
7n+g0WXTF73EyXYyJ4nU0QpdneIpgH88SPqMNmgGY9ZC5WqsSNjP/I5se6vK3d/T1MxuQAOXpD6j
LLtpQERtE8fXtrKocVNvH3VdxL1V7ijmHVrNdK0PEx2Ai0L6MoU1anrwQr9DhNx781pqXz/NcN3f
0YD3ylNn8bXL4nmjFZH/2nXAkbS+mF79KrI2Xtvkr76D7GBRBB6yAI2yUSx6djuDjibKBt5JQ532
3KdtxrF/nmpC9QBbzYfp6pW+un+7Nk2DaOsMPJK3S/en0QGPMepI417Bc+7she2E8hko9oma4c0Q
VHuxjUAu593ZvSzJ+kLb18sOJg1de0/T671bK+UV9CnuPqFt9xc9ib80tBg8qX2lPwxZlW7Enme9
uctUYOTeAuql/ZlbM+2rP1ftiRegQXojS36hu63ZNIHn34MFnJ9LpX0Se6Bn1SH1TYvEGCeJmvbQ
mcCJWng2X6NvRhiPP4c5gH+fr7WnvmznK+Q8qivVzIJnHgfB0Nu5/TP6prfwn0gk9GbTkx1DC/N2
Zw3fJJ1PaDruoLBI6YF6l58XI60G6X6anPQONJ7zkFeKslUCi1+z96MgJ1Uqtuj9aPWej+KxuOty
yLGiwH4KuXu95r1o3MtAE7t5b8U+qo0oB24uHDKdYv+pLDP3WmLXCIjLyYRZYE77NHiG3C9/0eo0
3vsqsP+ioXEsVspya/VO+qMd4+1sTuO3ALms/VwnHyOapUTyjxHCE5XG0TaLQtREA4WGjxyqzSPs
NhmfIkUNH3zRWQ49Z2epcIKdRZRDeThxVs3lgP4GJbJuPDhDu523OMTrpS4fmrS+m5Sypilkeab5
sGzZmxrweNPUd+0itav3JHyNyiufJ4CJ14Or6IdxLpUvZLDOEQZNP5tsgnjIjmmJyqkPa4tAIirg
3yk9azcw67bP8ChO94gVXhk5l71Vi6k4WJM+7CRWBkNNv0Nhp93IrOqimZ7K/goBxuaRh8ttP9eU
JX3UyUQot23IwxUG2ZG5aafPjp7vpAUaelQeh9EH2UmXs6s72sa1bfWOBsVtGmq98hL507SHRr6w
6ZSBFleG0FbVk2ItA1jzjG8RDsHWmjotBd2vGd+NVAoWj4QvPe1/d5gHqBrWtMPS91pN41O0fF9D
9mVRw0ktHutpXMh/m/02P6ySnjO4W+TqKsTvJudK7JeqnxKSx8Z4k06huZlh4dhJoDjWreQoSJpj
/L7VRVjiPiieljXREcoVPd61mbVrWzt/tMqUB00ziY+13qa7Ro940lRTGuc7FZ1Rs/51KDPvoPfq
DLc++tSiXS221uvn7aiMzZM4/tamLmvp8KM1dY2RJWndDNtuGrWdFB5Xguhz2fJDHTNEjufgD8Nn
qVqe3Wfu6D8fn8ubpoHG2plzuis6+9AX3Wc32kF+ubH0Mb0bpr4P94lCq6eT/2maLF3G+UCGLu3b
o8zeQ9ulF7lehne77CgzsUvEe7zYzUXx5z1eTimh3je7goCpXFirZShK3943fT1vVpscLfyZd3rh
QWMrMZYLLyH9+m/rWnegKUgih6RCG2pInH1RJR9j1h1biNeOVKN+InBqn6rKuj+/HjKF9Yq2aF6A
9S+iynYOE5ObO1QB3peep+K5sJHx/e4HdbXR9EHdNy3fbMIuUDbGTwD1/UMAtBgMq7YRDoImqLJb
04QnVKJkkRP0sC8sVOZ/XtQ2yd1bqUSLNJS+zZx2tzKZEEVCnnmTlPZ4J/MAvZdDP1FKFJuyxHwM
pOt6z7eVc14tbnLCGpVF8m9grw2Ih+LfTCpv10o+GY8yzG3v7JyhCfarraa9jhKiGmyyXDV5LEaq
fViUsGQgWw3fak3OOx99GBwXJazQTgzEqL9JwAdz12sH6GyzrdjWPcjJgXtqHOe8hzjsXPPu9IBb
zeVU3fv5QAGlh3k2h0sH9xw/KL321+vmlcfHoDQ73nyefgWDEpQwiwoppIb1k6EX9Fk75kOTo0KP
2mH9tASISQJkiJ2PJgldFgJWts4L/7jXuv0f95qK9qsXxdrJ1cONY1vNswyxVqB4r/ndm1BLW0CK
pM+eed2pafvc95n32GfhkqNCHGUIEAz1VaLPcxJX1OJz7S3aoR3nseBR5jJ6PZ+sUJf9xTaZo/c4
sr/MulJ7jbLwdUwi52kcuN2rEiO8lqm07nizc0MXWnMnPTxZ7AVPsXYjEwkKYaanl9H8FC19P2In
2j8mPaip2qIZbNuhBbfTGj45skJi6EB+O9W61XIqhyQusttcjNYW4ZNf0+e37KHSeXU7cJrMWypb
qp8fAjUEZAFO/zHM+vt6TqcbMclQwup0RBRbh8yRMDKPcMnHxKkW4IFEcapTNZqxgzQusttX8iiR
yE+cHMoAh6O/azVN28hjitjksUSOVtu64sImG5hU/TaqW3T7kAZQIEPwhX0gDaNZ1Lmu1fTmTCdG
u+sbYVgx1XvL0qHI7FHLOyj0Tx7qpUA6J2V2oM0gOVRLNXX1ToH+Y9RA0FDSi7b0KTn7C5i8TMVb
UnI8e1eYvMDpqdKG57UXjvNWizeZeScj1kd2iy4iRHq+zCVMXb4Go7/ba9YXv9O/oTCUP4iza/UN
JHn6pyqrvedJD49iDjOU5YyBPtxRj+wvY6E217laJjvxWkGj7AMvpo62nMBHzPd8gvOWo3NxAoqJ
H04QuY17gMoU1CttLu2tFSZbpqRdZJpZAPomTd+mSX+CwNO97fwp2jVWFP1a0cgx6/CfomxmHga9
sCG1KJLPo1I/SQAASgeyi8B4WFeidxf+Wmk8BHu++TWdM+uAuAtvKwvW+nTM4IdZMCv9AnZZB7Hl
CK9Ab5sfV7sX1cOhAihJngu1q4ulMlUETLmspU8XAaT3jafnOOLNZHVBXW66RZ9CBrvoSFTJYR0D
wWqXYXWLbZqDcDcPJILEcbnFeZ+yplBMFnpn6LV9uw5D1zenvgS69G4PQCPdGiNEe7v/HNJy2M/N
h5iijcZj0nq/9sFY3MOVrN/VykEmUEOjW2xzO362V9lR7GKRo3ZZMySNfse9zWoOUEiE044i6x82
/bDfav/DpgEKT33eRK6z1emcWp4p5AHE8l37OI7JNzGtw8XzB43CX1GxAk+7rARfph+ieCRbvEzX
WGfZrQqjb+cnIPGen2f6atgBaHJvYiOrSOnk9UuT0sCnKjPNKFnlwCNcOZ8mm850CGt+R5PN/azx
/UkOT/Nv57iub3QDICT6RcYLr/mwCZVW/am0DyJctayxKv1tja8p/m0TRGhNJ8W014ZpO2UFT8Vk
tL+1fD9vekhcHuqmh85DDXj6CrP5W+PA/QBf5LRNG7gcnWEqdlRU4gegx+O17U7KUXea4snVvIon
H/qwDA+65YU8bIqGx7Fv9K8Xi7S2VmBbNYuntob3wJ1059ocvClDdYIbSPqDaueQWLnxJanH+3Ry
0x+JkdBJyd3bM/yaNT2mRISKanyph/5e8md/FfG+x99G0MTmbnO6gHdul3yGlyJ7FKBDt1epbn2x
pqamASz8JICKIlTt0wjH1hnmkJUGUE/UMA7GCHtVB9/usTTyflsUJvLRCxIizqPzprK+3cmmE2hJ
2VQwFDR2OudNO23q9jGiJUCLuU1RneExUKv8Fm0DnkBQ2zpPRXVdeGM1TOROYFhZbnfEvpjqWM1v
ZYv3fcSEQuXWiRWNlxn6fhvQI41XkHwEt7OtJw/NogzXhWH+owtBTLWe922aVX+X8qB1jrBatd+E
gHQ8kHYHu4lpoHrPp0IH0DwUZarhQBdtkvzparTgwUa3UeHRRVZTtKk2OpwPyw9yYO+KcSa9NmXZ
Q1bCJSpC3V0VjwCq/uyobYVnicURkFE7r0h6j3fx4gji0rzVDXiI70ZSVVnRqM3LW35nMJzsMFKg
FgG3nd9P6vc2eUX6MvtBpk/dRt4032vgm25pYIci7C0g76N9nSrg+ZTYPU5td7DU1rmxJ99ydqRL
kkMOkSIoI0TTxR2hDn8T8fdAP4QAY0rr3XWq08Qufxkw670B+v+1G2H6WO1w4+zNNAlf/yLeXux6
5BUgGxu4yAroPdKk5lO65CRlrrpBvaFsbKHQRu7CK7VxY9pZiwZqZbw2VF7qliQkyYH7sO7KjbBs
wrMCpZUC36FMTdv850WVZgLOy6c7klQF9LfLoMBTCbwQ/Yx2/o9tccTIlKEIMwB7Uu39BLtxqbnV
bdxM01O4DPlo7ZuygN19mckA4N+MGm46F4uXdepDR61YZlA6wscBsg+N3+BmNcVjnd0MvfqLmGSw
O6+4dlW9Pa9sojq8zmvrNyR6uhu4P5Ex6sakR+2y6LYQoVvUmIaSfPtiFI9EytE5XOZmkP2Wp6oK
XiYZb3lk0vbV3A8bwVpqA9033JfjkbnEyJEMsKTBW5DcrmboewFwll33tqBu0IyuZvUh0R2kjJTW
c/hOVnReua7291MVuLs4MaZPTR+SR7W8J10FyxWOJeyhtqbciHMeVJWGSpTDxetC/3SFCrO/Fa/L
T82dPTnf6SyePllwQb8gB1DUdd1ti1p5qAa4xSSysOjOrqZcvZZ99JqPTmMN0168etMNJ41+V9gw
uSJwHPFjrJcn2VYiQEJC2KdUzzKLcogoeeSsbmU3clYdJPbVBI2WjYCmiR6epfU8hs2h/tmnmZWC
RwRNFNKaVwNv5GsDGt07urL5aq6D8lMFOcZGHVBmK3jRfBI+AXJBzU4N4vGqC3IAF0tOlcdpbRtF
YQUrHtNML0JjA5ohueNHCb6W0qTZRjGdXdzG2jb1sz8Ehg4iAH6VHdS8QtZ2KcEpSwnOX0pzKTkg
rx/bezGJ024gsFE9czhIhDjsDiInWS+2dRPN6sDoZt292NVGGZCkQTOLfn3ttu6q/KoM/Sd/Vkyo
v4TSKsh0iKw0OFJnP/6R8VsOucriCRuPQ7RgkoONGO5GjHA3Ey6H51CoK/N911GWQm9553mvYdFO
D2sKYFJM2gL8SLmSxIE4osYcUXZu6h1fsMajOFK9oeZdaK8QZKQnpyhyvvg8/WhmnXdftugaZFaE
oII/z1u1duLXdnCLjTNn/vfKre6HgYT8Zpy/lTzw8aoWLR0kffVbYmZfrCHJv3UK/1r6l6fPPA9k
uzBPm6euL0gImJZ254bjfDUFTneqVG9AZlb/05mL0fx4Zms5sxKW9+VUkGcp0m8U7T+eue+SL3GZ
qds4N/uHOcoPkJjBxj2bytEsJuW7MfA+97pEhwy7dvdQ/Hu39Pz3J+ro2tEYYvUxgdBs6zRV+dVq
utcFtM3636E2otI5J98VTVFfg95Jdjof+scg9ZUj/dvxKUri5m5s43lveXPxyQl9CKNDU/sVIY23
y9C4DMUPgl87gyTgxWVMs/eny4hMt/jDZdTc2NwZ3Cdvu5HPczUgX0ERIvsEFWzxZLR8rSwz01MZ
wPLlzpTfi4m7rWbnNUZ3lKksD2ewSjJtjfG8nL5up9kuS2kMoMccUmRnNqNdb4TWi19o2ROPWgAT
WusFPQHrpQ+WJAwiSDdiq4NgQf0uXFeQHL+AMMqebP9tOZJg1BMji2yC2am3XWu+Dc1ylAB/t5Ue
dOkys6N+JreSGiROFw/kPKj2aOq1CkvlTnQdTI3sAiWQ+RY2WDT11B9iRl0UqZglSnRqJCqfp+m2
rNQn7lv8bVSW8GFOg1nf9guDigx62/fcH0MGHUH/eL06kEYgWn2PnsZ6X7T+FXKd3dYgf3Ytxbs0
gfsKhgkXMlRw1uKF89q7lsJfps/oy7rQy9q+vz8DB+YhDDe+P7jHItJqYycC5tpiRFPBPYpSuaif
y5F4dVjcNu3irVqwM93QIiMOSdjDHBqfdGGpXWaTrX4SClvxLbPVt0Sq75F/XIdi7jmyNGqDRjJg
Yf5gTfukhUNJbgHPd4NiHKMSnZDlZlFK5TKco83WoMuX0vw6eJMy7aeSu98htK9iUzEAKUTTN4Bd
uzL1ktcpqkta/bALN20SeTBZVOnZ7k4Lw5jrT98W+xqv6eZv3L4NfIeRexkXxnYZ2kSnW2ToItJt
2FZvsMRlTjsDdpCnxTzNwvtA44erbQc6LSZn/Or9D2tXtiSnrmy/iAhAjK81ds09d7tfCNvbRsyD
AAm+/i4l7a62t889cSPuC4FSKdFDFZIyV64VRvFKscLeU3bHr26naRQvf3hJP9W5xX2OE/ydgX9a
zzwkLoLEd1ZByZHg1MKskgl114z4l1JaY7BxZqP0mmKGf5c7JnsAy87awHoDzRS3Pxo5zmukVGPn
FrZzNkcRkdaxgexLCWg6Fwfq7XJ3P4K24h4a7w7NQeYB0qJHXmAOmpIhDgY8UlYsCl5lULDq+UM9
Ng3odwBUaljCHyoQ94OsJVhOCuyzy4YN0DSMIn/TON57b4ZjNQ0l09/Gaw/q9FFgt3ahSYPagdbv
av2riJnA3K+c5ohfBeruOhVuurw9Uu+km9SL7DicOfjNr730baIm9+3PY//mTDPjrZYd5aFMfLUs
vdB4NOLxX3ejst9t8uPuDz8jhTi5Eq3aijJjB64CkO7oDy1wEPdjrcYHd+jYoe7HHKqG+HC2oPtm
OL18stOHOfrlL1NwgU5DJT1zXXs+AkQgMTlMgtuH0e68FTTO2YJs146/NRFLsJsFjbt2s3LyVh2H
5PMfHZaeP8eKu+oCBokvw+IXuhRV/oj6VR+Ix18mugOvW7gEp3y+rkgvk4x1KkCb4gWgQPvdO+EA
u+fet6uZjXFyfULhV+9P8F1gtzRrXLi0Y56vacTV2TOKh1gWO8MAyyaql9JFU6h000HlE1pygb3r
JrM5mzrTa/AiPJg9IAY604uVVtwLxJwgs9BAt1V7UEchnJ2FGrJ5EMqL+5WAuNloTdEZcqTdwsjD
+ktXIx3p2gU/FNFQv0CPbLa3I1SKIEjkrJusbb7U2KtaVlXdszICW1ExAmms7YMejgqo+Dq8geTq
Q+z1zxC5qFbQ3ssepIlwC92RTWrbqG109//jZ1QIL5QmuKaV4tYyZBPo9vUbzd1Ow9i9OjYfD6MJ
zDJZs7ywlkrijVJzBv2KdT+BBDuECI8BgrxNK1JrS0IXk8/OrlWZ91mhsttE2P+QmbyCJDC3peOM
r9rLDP0tK4CHqQznAXvN8mC5eAkgH+8+kK3ifKVQ5HjHXOY+pBBqXvlAXW/JgwY4I8KdWgD2gWx6
wOCBvXWOAwR2nADEl63B2s1fAJdud9HQ2muuQ18+7G7nfrZXOBa9af+/2eWUQ322iRZc8f6clTLY
ZPZQrauSF0+gMWQ30KUMlzzqiifJWxQt+7G/MEI00ylCUKIGPSY5Wwx8PkMhz9SZ1el0n4GELMbW
SUJna1XElf1o9zK5k34nb4bMC0yE4bxuX2OxzBfSiqOdw7aWK8TwD3UYFeiuDoWtuv3sDtk+6M1A
hAroqQYsLFOtzk5S9S/dylOOfDEN0UFwSuULasZ1rxkmDcjA6l6oktYQV0ApCzULBQWz2JUPyEyH
d0HvnciMvy4YimKA3OusxZQBVNAKCMHcUK9vjW+RM3abLMf57rrcIjqSj4sEERJoAXxahmm1vS6+
kVrrot5PDtTHSYEFnRNkXua1mgbaiEEnIEM6OmB3xxnSkptBZ9mKXnX3yRRtup7HFzL1ZgC9Y97+
Q31kug662n4f1KmpOVi9/If8/6+Dkh5oMbA94EfrRYA4qa8uYRoD6lELyZpvYxsfjBS7zYcy6qrH
Mot+WnrX1fhtsgiwmTyBTpDNTe/3JvVenRGxEqdrU2aoOLPyuFmFxi5ydGWxYsF0i1ZMdcbDX1vM
L8uFzL3mHpAQe+kW3L4LbGvcQFa6PYIIbthLAbGc0A/EBfFltjIAmHiaGghpjFXTfgsavhMW8LaL
CnBu8BNAKLRg36C8w18927eXGdJt85SDoWkf/fJ9SjkBsNRL931KlJQfY3x2k07IV6OyB1Az4m5E
Dd4COgfytRR4Jt1JbfurX8Um0MSGICxdqq7gG9IGixBWOXk+KC4aECevqdn2LYTCochJSmGkGVYX
tn/6sJO0mIcABhbjLMVe8BSUkA1e4MaJsP4sINUx33zu+l98TAB+9sOUsE3cs37FJz/aJWE4vvqQ
s+5lVT8Lq0pPORiiFwq6Hq/kliSZsQNHMHQ2HX9R20N4k2Z2tOUoVlyhMNlZJ7LG/7rOp37Fqhy6
H9QeO6cHrYjjrBVEhaAL6k1rZvpbYJn+idwx3hFvPUBX3YXuPuxXE9kn15r9ieKeTK4GjCjYsarG
O7KTiTr/q/2P+fEZ//Tz/D4//ZwhITo+5pa2uwlR1baxDM/BB/LXZQCR7Wj3l77MwPveyACpizL9
1jI/ytbAtiP+0/YgGdEDZh82pRB6SX2owqR4S/97qqvlY7p5eApKX08VUAjXaghO5epPkaiXoRXk
G7KRdkIP5tOzzM0FG2zwYmMpZU5s7ZAaNWfcmAxyZ+GKoD/5YJl/Shr2vgCn9bvbDCPTbmFX9Sew
hnhP2S+3qVP/mu13NxpeRTH+xR4+/WzCwRgKTJeudqFJzxr/LhGJcwe0p0T9MD7olXnMOzBbkKdw
WHfjeSwAV6KNQ4n2b6cEVIe8Bdct+YyG6y1aATSdjRzL7KOfAPZl99MTzNXsnstoOoI24pa8aVoV
4r3F5uSQKdRe+UCtOJFR3OTQwXw2a6QkIj+KT9QE1d+2LbrkwYAi3UMxstWoa1yznNmoehLVgprT
ZLEbkDGbc2+uOIAwqixvqJem5BDcOFFTTznm4OSjKUvQ6+R93J3cOAItihEiWMGXNsVN9EW0BWDi
kIM7Uiylj+sJmnhJvKGmlXF5sE1oFg0NLx9j5I0enHwOpZBD24Dy+TpciMZchn6/tjoGlcI4De9U
g1I1W6uF1nIA7YTfAWjcD2B/+LeHDLpDq7DU/+EB5BTC4jrl8Zc5fJzfVyph0IfHnqWw10DiIKTi
MQfXSdPuD6mxISL92Tb3g1QfJPtNCxZYtzSsrds4yErYYDVFHqw5+tREymRuEsKGMDVcurPpiqn5
GERoHfL6MFGLXD8G2ihHOPIYpdSpXV36PDtAftB/ADTYf/Bt+xllXO0JJLE+JMubYI34tlpTZ+cb
4WlEyKrTnWQqy/xc+bkNVlqMzhI3XaOkvt3Q8MAUFk6i7bd5tB4EKY0t4P3JLZnMYMCmCsTPW/oJ
1BD0Bw494AX10hw2cnClaQ93ZJK1gQoi6Wc39CNAXbvZu7ZnAgDy6ycC6Q9Uv4x7snRmAdWn6VuU
JsOOAnACBLnbqenrOYAnE9adsdDeUSd9yJCNheh7yu/oA8azDmUfvw8XRV2vuGeDvrnMgl2CdQDY
3WDXhU3x6Npp+Vhgn8RUpi5xw/AZd21n6dpc3FAnENLTDQNRwpIGfAzH+6oAievorwOvSs+MPRBo
wsYitAKkdwL7DvjuswZJ5Vaq5BtocL96PfR9QDQS7goONUY/z603DKR+GjjWRrByU4BmypVhpvbO
1RB8y2jGG6TFLQ29EHfIC7uLqG7zTQDWAgkZpNc+SxjYTnNkMHKtJKWlXLQdyFr7k/13f+QMT3bY
8n6H0mUFCGsGpIKO/P0RA6z9pF6yBAmNa8enYGFLkUBfglWzTPAOH4YKXBoyuoOKV3TnWciyYHsc
bgfI2N6BIwAxfw+lXzIIj+RhR6l1q/qv0+i66TIPuafpw39EvvTSpavZgVs9JfnSHDSl27TQ7NNP
aAYbwdse6t3RgKI3fbLDe8mDjF/c7ajZ2uaKgxX2KcHJA9uWf7vRUjG4UNAOi+6vbo2ejYDMH276
HDPPRnZ6qNE74vpQmq0fwKg8ZBLACQiTbbspyw7QBcsPhWU42xEohAuXFWDslRU89BFC143tVl/s
hH9JuKx/NCn07jJf8QVTgEC3vPrRh82X0eDll6IpU0jjZP7DaOPLXBs8v0Cg4v0pjaU+P8VzknSN
PFgL+uO3hpnvrDFQmpYHYLaII+aTGdqQM63M32w0SFNwBLEFiY0wWOeIvT1AJKbau0jZQJjHdR7I
FovXTjrDvbSwHIQuZIfbCVxYV39IXwHSKEzsUlurvZsvL0M3QbS0cm7dUXl7pjerHrAbGysbU6Sx
J3FBsl0B7fq7cRaPJyPTnuna2SsRBP9UmXk0wXJyvfE9a7aEv25+86nScHxOuuaN9si0W6aN8jhA
bF5E5o7sMgwunAXAPuTTlz6G7MA1vEthYG13bIidO168ocqDUT7XMZQqIBVhrRLkGSE5l05nFglz
SQ5u+Jx1jbPkJYrVWxHnSzGZ8WZKXOdsAHE7X6zQ5sdQOOuhiBDeog5ykZBbWpb4km3INqD+b2W6
SQxhul5cBgm6kM7N1KYqBf5+TWUgACnGPTaN4yvYc31IVLrGvtdN2940ofJfapDXHNwA6n1ca0db
xeQvewEK/8k3SjBh1T/qkRlv+ibI6vcbC/y4mYAgiGshu1haufXcBF234r1wLtKCtkDWJsUeCQMw
OkRTuK5tqCKkVlQu8xrkO7GWpyv1XR8A7Q0gD9qmhaRfqkxr/Z99yJEuaQq2E669r5PRHS++lmUX
4rjFjnTkHCo+3drGdCQZsiy1x1vdRydM6mttfFr04fSj738bBz4UsNwr562FLMMCxEf8gbMo2IwB
MDYSNIYnOw2Tdd8I67ky+q9FpaBmnoAHD7u676B7ZgulBxn2r0EA36oTCnpSMGsa5vOk1DwIsqrz
oLZCQAtwEyMaskPSuMYyn2S6RMwpO8SRAkk79XRROr7fUteUmQiguMW0ZwoJtFKXVVYGCsETC8Lr
0AJLjmEEBg2jEO294aT1sqoFfxsLefFd1HotBvl1EEH3AyVTP3ngBs9+zsDDHCjnkvlmBt0nwff4
y9anbGT2WjiB/2Cn4iWJ4u2k80d0kdUYAlvDUTdO7ZwhXZy5am9RBuqTz0c3D/i4p1ZnQnG+G8Np
S5CgSkGnfGgR0ZsRQho+BEqWv9uEBwYKEqUmZ/JTH2MJdUTzkd9/nM9tsUcPsu4I/g2Up5i+sbpG
WAbHfARLOjA3OkhTOgAFVq4HqjKNjtYXGhRB22l9tU1peLaMtwbH7n0ShDVOyaah8DeMV3NTycK7
jLJIUbmbhAgXgDgp0RfqAJNdtGBuybefvLFbXrVjPpyuzq6vib2z+uGTG4Tck7VyixZc4C8giAlP
oqpdtugQD9iFLHqpbTs6jwLnlhXg9xuPgYFsdkHN1bRIk8jA22UsVsATQdTg+n5Sdl6DzHpNL6aO
7M7YO+cy74qV1M7UE+XIwC1MAYBgKmbnP15+NHthMwtkiyhL12yHnqZHjO0SdZl0axLx4bWLjNJK
HaD6gM3QQ0gD75MfH6yKr8jRTSyUB7HaZzvbkbNtnoGN9U0LmTaHL4q6gNyEZTm3STY1N27S5buS
ueNlghAkNOLS5ouC3KNvxMaPQDY3XmX7b51fqCUNKry0uZG5BeaRsB8vDFPOgwrTO9EbwSm7G8SI
vHlQBFzbbZiOaxsKfYtCVyp4ulKBLrVqlghahSfmSAu4Gn20B9cGB/0VSg9AyPjuh1MTmEtE3QBv
jpDP4mOwWSVyC300yBsjnXMBZlhdikw2J9uDQr2wCw/iO6BAMZN23FeheUctT5voDrwl+U3v6fIE
PZQmoY7SiLONWQN+50dt+T5LmOfdyu4RSU2sIErWpYODpspsEBJeH4XcEn4aIGhuaDY1pjdRmoqz
AKnCOghksqZvVKW/VmZSPkDJzT5Sq43C7lQ2PXj/0EeXsDHl2gPiYp1W4bsNlat3UWUE83cRVbXl
qZ7YhfzpqwjyeLGOuWzW14lkJG4ZZItPNA+Cw6DfGP0UQSZQqtSa/8rKkp9Cpv6tO0C8W0RgrSe7
8Fx/abWWfWjjUj3ZKd92Y2B9yaUFJeuyHbfkliGFnls42LfTYO//07STbdQLT4KGi6YtIlnuGcEC
W6NnN6gajNaFO3UbYiGjZorY+qcm102iLDPbJlpfeyOJoIRZ/oyxLDwN0BTaiwy/JTUdjmh55QUo
RNC9qas5InkNXKJumimwh0LT9FMTKYPklNVdNjfjUZqnuDZ+zDMh43FO4/IrtWLhuuehM5/9aZqe
ulJ0FwM6YtTHLcZv2zw8U58CcvG2HRk4A/BEMGo0d9hg3UQgWHlKjMkApmjcUF8x2Na9B8JAGte7
ffswdsmS+uopTh694meNT95WpsC691E5PMiizEDLlQ8HT5M7ATbMblLbqaGlA76o2QXVNA1z3Ttq
pWVuAwOYWBtqDhYw3GUWnqlFg0ps0BcIEAwHatKUftDf+Vn6OGrak3xos3tDR23LmjtbbDAGyN3w
eqdQu38mFyRl+BkaFLvrgK4Q5haFAEBQ6Eno0heJmCeJi2bYMUCXF2CYCJHKrr1F2oRAM9eOYyxs
w+UQ2RLhyumn6LbOq+gW1ZL5TQJ5o4VJPo2NMruy7s/USxdyHvdlGHu3s1PW4uXS4jMwz5uFYEoy
3Sy+uQ66PqvUj7FSUNiGWemuUHAFDEkYm/bBxR/nYy9QyARobWp/Wv1VMubr3kcQvO7Mbdrnw42H
aqGHmLv/8HQqvpdmiMyBXz0VoEv7m0PW+k/hWNWzAxbe4aYecejSM+Q4LN374JFZJB407Usrrk9+
brAXW2ymqEhe6kY1Z5XEwGlrc19Kvs0AHN8gGcVeroPem9itp4hkTVN1mFdGZYf4jiS8Qnkf5JE+
XfoIgDc+jFD5RUer11a6g8y7f8aBJ2EqXJEltG3sc7Kq2kZ5CTU81wkh65qLtSvs9EkU2AomXdz9
UyFWZdiO81MgjVX7Y/rF7RDUyIHPxkm7x/EQ2++9VbcottPDI4jdzMOnwGyfkPIY1mmO3X6rsRCe
xkeI1sFy6fdnavkm2BSmLhNLa7SA79C9fSDfe+MY5fKNWwExpYd+jA8DVW7MEAymCSisEQtAIfyg
a1RyBloVfEEekLcPwBWFs8Dg2+ZbLx+pPwK328pm4XSggbke2FFxy6QemzwZ974uq2i6oDy7+o6a
sRfhexoNR2uC1jZYOMDP2FTySG7kMRlxte16kMXuAD7ql4FbNMh4jsZcGxDlabVILFPeWkNQn4F9
MYBmRerUk3WFz2etxUl/jWBxFt6BEBAc5rnz3ReBONDi1LdJeIYM2rbjWOmXrR0PGzDptavrVk8P
8GTeHcgkQdO3MQMGkDTCoyL11FuU1zsQ7xg/LNc6Qrh0+iLALLD0Ue9/AW+WceP25nCD8lKgNvUg
30XdYmo2u0nx6jJFTrnIxpKfcl2VmiWAR0tIAs2tD7sr3FKsClnsSwYuxSvJDGCh0PUxeh/sqma5
p44cH691lTvI8dsRlFx7czw1YEh76X/W0upfYlvF4MgFK1rYhOxFgP9rk1pSbcgJrK3vY2yvcV6s
706c38imTO76hvEHu2AAxucm6KvaNHnIRdUe8cb5Qp0T5/UJFNWnUnn5kY1ZvoIyLgQWdTPssQIu
6JYukZHiFaZ7RpWhx4dwpxbq8dZkHNxvgMTld87oN+cc+NFFN4TmK2+Vsaoau9xRM0PGAuqY8imz
9BEMONsFBzPMa5Q2CtgKM9j5PEgPqDr1ltgOLfpMiOepiPnJNMYQBLqAAUBItlsZVRDvK93UbkK7
mXHDT4hXQhMtbpEMAwprBSobvqfmh5ulZwNYDNxoBCqY2m+o7ADDVl19DT3E1HXEPDVbCaRVH5xV
WFZHVMR5qw8PpCRQApBKufS0R9SBUp48oElUfY2b9znIw4DiHLiIwJGMF5J53yGZtp4a1ICoqrHu
UUpv3eci3LSIUl7Io0hSBsRBqBaIToFn10+9aYG3zbgjZ4ehJluMLTBXGEojWj0nwpHt2qnkVCxr
z9iowf1iQ1Nrl4GOadFpZhh3iuoDNSFSw57cXrw3YzUmmwSlyivVCO+mLiEYRmd1D7/1jahksqKD
PPVSk07rV2enk9EBQZ10QVmtzulAFZyWwyZpAwMg5aLfC4cFBxOorTk7lkWg5FLIsNIAslPqrB1V
sh2BAZpnug74c05EiqBKuMo4tj12DqAbL4bsNsywoqnJv2uiEiZgCA7KDt6upiH1IIngFHIZd3mf
Ln1eiFVqdNlmbtfxpDnLE7ab21aExbepyjNNURVedjuqHudDPRh4u3n+HCW2IKlT+zw5FLHMjtjt
vF+mIAXY5882r+rhULQHstOILgoZaFRNopphZ1+DzachgmCwj1pKFhn2gmyu7sC/v1qWAEWtrzQg
dIcwOtKoQNrxpHiY3NF9VAIwmTG59MJwH8nCjGkH+oj+VmjTwMxmkda9fyCPEhmJVSughNYarYcd
FUolRQMOKRrKISW7RzFWuKAmSmKt8395ks+a/jYBxKVFFj7scxeV0lNTHDp9SRRDux95AczQVBzo
jrorp1cgJ2YKvI0fY2Jyp37yrKcafD5/3lK/0Q7NGlJaydbJ42xFuuG7QleH1ficrOzWlKceAPyT
m+fZKjdtdlBe9UNEWX+0ZP9+iVOnP5LNC8Cv5zr5gTon7dGDrQFxtA8X6lGooAOlM3jVCuPumqaa
Bp8fzLH5Ij4qyx2kGchEaSq6GB0oKrUXtciVBk68mwfOGa1fc12n/30usn888TqX/euJNLNdluyA
Wmy8PvEyajJU3hKCN/ho4rhjP6UdXivXXmwnPjepFwlxntvtyXENeVK2iHZY2vadnQKxQ7b5NgBA
ZZda1p5sdCm9GvXM+oIyA5CUvvAOJwjwdgl/fDIAvw9S46XumupbyYKXAB+Eb6CCnm+AJ51vfusy
I+U/Qypjr7tLPfK/TPH/7gMJMFR5gb977faue2yU5yyI6KHgOd+00Kmd2SGYD2WXujbdc4df+dkO
HpPJZi9/GxQFdjuzQ/x7kEpr9hIzJznKEsWXfWGoW7p0iZ9DK3N5tUwIxN16id6QZ1yLvpqazbKs
ra2V4IzqSWv8NDTvl0bUVNE85WCBq8NUOiihn6BjerdNxK1tFoEIlmwOMpSLtvNLUIOW9XpATf0u
8kX+PBrTtmxsgFq13WRZeLXLuHq3+2Bs2zXA1z27Fc6QH/ar/+/2qkH9GmWv5sSXzl6B8hKazOOc
LGtAW3vsw/bxmj/LB7vZDm6gltf8mUQKE1HYJNhck2K9E3/JY0cdyDTb+bKKUFFGObfJiLIjZ/Xj
9dE9XjjbpuHj8jpNGw2fp6aO0crnqWkiE1TOt71nLycLFYLCmxAYzAFJOee15y2NVhSoA1DRee7B
G2rcoa7lqdA28mvtCAqKQJBsaYZ5LE3wMYsEuw8KmvSkHxdsT+eZrqbrnE2SbbHe+AfqBA7sPnXz
/jigjH+lCh87br2RmXceWPjq0UFqVpsC8EzfVPkIqi7dpO2KW8bItckoO5DNC0BwAFD4hTpnNz2v
h1T45mor7Z/XaY0x+DwtDQoNBLNSKTKco7ANomkHMFpTJ126j2kjgaPCWGNXpTrD3dUddna0nwli
4CCoSfsZanrBIFGIhNTEtUm9qGXD9yU7BjFOPQMqiLeRmr6GHY5EsW8ORxCKY49HbV8b6Y4uSVRC
IjZrtzQ0Ass6lg09hNrXGaIKBP9saO//sM8zf3rImIfJwg9KuUGIY9gpP36wncF88yHEGkZu8r3o
02HZqjQ4Q/C3O4LGA+WEYxV+tZoTObhQJV5WPjjlG1XXpxI6Iivq8LYMGlPfoOzcrLxGJqeQx8WZ
T8AeILWVfPfsx6G2pq8MRekr6NiWetscbZEiRuxBQLgTa+74VpiOWCQZi2/L0nPO1IEjAGordIeB
Eru5ozbAvxzZqKNQzd63OKgVXQ2BUkLek012LlB24zDeN4gMblhsyEuUc/titead0JvaFKkkasnO
4BsDjPlQBIbIY+z79h5RlR0VtVwLXagJdWd3D/LzuZP8yU6XEamlvZt4N3/a9bRghzb2ldXdfPLX
dnpANhn8gIKcufOP4ajeRf7YlPOPd623ITdAIsvDVOfb67Q2MPWnNJDLxhDq5HlI6Chg8i9DhOUa
hWbJvchCwH4rKDaoNiyXlmPVL75oUcYn2/wtCIACkLL8HmYgTyq9/mfvlKssK3zoh94jGZTilJKL
ZR2y6CdSZ4Bx59k3lfyDGr3myen7cc3xajw2ZlkdLGRXN1PgYFMJ8oFFXATdd2bHS2PKi5/g4H7u
3dF5CQ2F4D4i72fPMM1d5aB038eZ7C4tg2EpO9N6G51hJz0r/2n6074fw+YNoE0IdIH90O/Fgsth
ejDtMt1GTpPtG19kFyfg8coKB/kGJP12rLP8hzny1z5Px+dBqhGnT6s8hlbvHPHNrtb+4Fcvfo9w
oHZl3bRL/IAfmjZxl3Wc9qDAdsUhCazpoRPWA3g63DdoNEPNKXK6I/TD6nvQtH0jO34ZRGWGRp5K
0NbdtYIDSJ0EKyNEcR0IMOOzUZTJqbE4DvuMDd9ad+2lSfkd4BrIZGkHW3jjFjWUfJ3aWXmL4pfy
topQ4IWAQ414vVvcWtBeCxZ1gZ94yi9kQg2Xgcy0DBlfKKO6iY0u3UgN+sC/2rizgzxZIGws90yv
e3NHhGqBKapuqcW9qDoVNj9dB+UVVv2RJyDx/JioRMJ4hS9TujEIIoIN9fvE5ONzSyyKoP1OZG+T
5uOss348dMWidDXl20z8Nl/Jhy6f2rWKp4MA1rW3gj0kbBauBxaPKmfnGbMwQRoDwYF0QxiHuLTF
CQUaz9RJJo9bJ5sN7/4CCHekyWL3YLSBuyQ6CqdqX6vEse5tBM2Of7EPTfnZntrdq5uLd/8GAKAl
sVfgc/MaRql9r2JUU82RrDIaxDu/K5IgR98DNyhhEqhUrQD/Qtd24J6InFv8YaqnAZJMNx1KuDfd
yKzXCS/euPf5NyxhoE8RmXEce3e6QKU6AFEGCpL1SOR0qyelR4oKgaHYq+eR5OBGKAKjkQyIikuf
QnTc/zWSnmn6gCjSSJcH5qsA+IgcsNND7UW8LuLWuQdCPN3gnxEeZZaAbxji1TdMsBp5Ac6gFt6b
0KNmoFdldvYd0kWbsfanGDWJfA2OLut76qCyEIjZ9NmdTLkKbWlfKhkb22Eaur3XdOMReXaIj/tV
c9/gNY/yvKH8gm3EY5QB3Lvg91PfgjGs9mutKuJ8EYZZLv/2s009+9fPFtfmp58tMQyI7OraLyrd
4koUS8F4t5+Ls3QTqPluT2VfwjbuUUcidrXMMrlAZBUUchSuC1q/WbMEjAGz0UPadh0obiyQxi5x
au38jYKY2ZKrCH91MooqwRodu8dJq3gpfSl709+IGGLnfq22TPnl3gAk5CS9Xp3oji59WoGhLPK8
1bWjaaJviTCjRdH6asPSmO0Cv+b3wahL2kZQ/QJ5ckSJZ/1CHqPDbOQ32ROqf+QSeuzxXuFVwq5p
/U8x/vmWnCY4UQrATxN3IxXHsR9sdCOCu64foAYlyteNhhULJrqF1QEZOAAW9Oi5gEg72fRKbpEJ
mlO3rhGBG3DWSJKuO3fabYhRy6eH/81N4Zu/LQFFhIyV3z+1RbFFKTfyevjmbWyXT9tCN2VeL1Po
hrxkZWPuM9uD7LgxmV9MV/0Y0zC4RaJZXcCmjYp17c+s0FuK3kfmSk9b9OWW/MfUf5+2Qtz4ZipQ
2Q5qbTDsbgJgxpbILiY7OtpSszbTdDcffHUvKjaST03EMpNd2pjIRDeoLg0IuBon7rCwrMFdh2Vo
Hl1Cu2KRGLwNyjNu358IdZpD3CFOk092d0SRCeglChBVHyHQGdmbuEZReeUruaF+uhh+8jX1anur
SrtHDQsuSRkPp0o0FUr5cxcMMoGnFmRMKvHuw7y+X9ZCIPurvamj92MF/ksoLWQ1krfQWu9PvYwA
JoS+1LKrINEoM6D5kbrHLXZe3QaMb90iQGhSLcjY6h66C4CU2VWNf7naa8sG9cfc27OVVQNoqLAz
cLGMHwR90fAV4qcuc/Cdo1sePNQsT6Fwhrg5XZCjyiVCur/aHfiFSvD6k+XTSGpPWWJBs3xJc13H
QEgIoXh9sQufrR2Ve/kZ9GDdxgQX+Lm2InYy+ydLw73oQma6m7hkSy8dy3WCnYqPM0gUHKe4WJJL
RrYxLFvo93BnfZ2hTcwnnE44aPqCvlwYUCXbh/pCd3HmdiWYFDwYcZ4L12TtptYBfFd7ub4DpXMx
3pAPmRy3+jWapry2yYeaVVW4zvLa41l+tbI8CEq2EgkjWSbvlxTRyBb18mjnKmhAOBT/mG059ZC7
2/rVZiiMnxSB/BSkzJIEKj8c5Okd0OxHnB0/RzP/CG7S4MCNn4zEeAYKmp1sA/yAkvERSvFjemrG
vAT3Um/coQjNXjYdtxHjyeMFGCPLf1ScrQFSLIH9SCBc40b8R58236rY617bEXl7w+PmPTY8Abgn
hYn/Y5XtsGgNYMFpUc3vZ2sPiyu+D26Jv0Uqx+N8a7De2Fst9lRl1qCSSPfQxZNAZo2gxVM4DXaJ
jaI90GF8AfDyDmKd7UMw1eERxYLtkuxGD/LFquXNJYvYdBu6CvsXPYCDKwAZo8o9OKgvfgwqyOlK
s3yKq6ldKDDyHekySqM4mvpytVGzl71Yurm9qSYAwmUpTsKLq6cQKNh7EURL0245cC2r1ivzJ1d1
1RMir4A31v09OcZVfgZKKrhQq03bf1TZjPMk0KsDrWrO8T3Uc1b6QIsXkfwfyr5sOVJd2/ZXduzn
S1wBQogT95yH7Hs7nW7KfiHschV9j+i+/g4mXpWuZq8Vp6KCQNKUIDGNNOccY2ypGA/WsEAuEF9T
sZY5woNwcK+o2AduhdVYKRfmeFBwhQZbRDfMObUiEq/tigz0FtQqRRMc6xozVGplnVHewGVwpkZM
XYNZbvVsk2iaOYBtOSoByCh3NSYHcCUlkXvEveUeaU9r8y/gy243hp5Zw8wo3AYO+B5M8HqChWEC
ZeZxjzYeVAF2boDNtfgnu2s36kEm1O1a/N8PdT3kL0P9cgbXY/xiRw121apto19cHyLLGlRCshnt
Xjcg/rAWmZl3MwglxPtrgx2Akr7Ikr+6UPnaLMcRr0Xa+/UAcY2IpG6D5fDvh/GLHydGR6EzmSqv
R6VKURY8mwmunwcVYO02nsS1CxUnE9qlLnkePkF5s9hqZpDd1pCGtBAKOqQjYydt8t5CFojm5vPe
MD/qWtoLo5UGUaNjPz4ByI1W1apUEbASP/pSjyxEtlxnG8dr/cCA3R5ivInoqNeGHvQ6rWijUyp9
zMyV34hllAfOfDrij4HhpQJwGxzeLR07VilWyYUeLqahqLOvnmO79W+moWKl50s/0IrJxNGckwkS
ojUYJtROKKZ2054dNx97f6gjk05yO8aDjX60SX/sXevEOMx1VGq41hVgCZ2HHE886N2cu7yxwU3l
g0mdiq4VOXfKgIR2Gxk3/mhRQF5t49dWM6fGgkvnLoO/JSladpw6tQpKgQDxwPOFFNFUVemNNM0T
aFKK93ywTppg+TtX9sm3sZOiRrphdbCDGNxMDnO3dtk9UEI6paF7Yy46PAFT/bWKLKg+KYYboMxn
rMeCILbCWxDo8XMYhPYJL6QllWijDWBzjs36vem9CJG+Ghl5uVNUcylcsBjYibcvYz6u5wvxXP/Y
i0L9o472mpiLZ9/v4xnLEvt5avXWTHcukVLR2bKs6Azea3Go6mFPVRCHiM41EvFvXLzLoJrXeXMy
a5qzDzKmW7KiTV1Wm8jM2iOVuiCMzmWaPWV2CiaNcWSq6ipwVgjN8LbXuiYzy7kMWbQmE2qIVQLQ
RQYQD9XRmH4BOVGv5tHielTPVuY66sBAfR3PM2Nja+sd8rV0iRMOs0HuuajP1I1+EvIiCiiV5p9G
1wvQ8IbTKVx/QoQVZQv2r9O1KnXL286x/cP1zJTtBjMdNInApOKCkW0lSnemacL+9KsKw0UaqQG6
KjKhjTOAA6TSK336VTSo3TgQ3UsSNb8eltWp3GgF8tavv7QpG23HZPvleuHgIAXvv4q317PrUsu5
ybxnGmv6GzpdPnpd+5upOOR8B4aNdgTTtFvbgEiCliXda1jV90acRPchJBt3NmPI0B3roWdnall9
GjAPR/KnrFY1qIy2Msn5gwLRHRkxYejzWrDyGJiWttCsLJkpCPBdmk5/bOs+PbZjSeTOsEKuCJiT
C0e/lKIrbyVIr2oZ6ReqanRQe3mJF+yprmu8fJMEGZtPHSzDu3T6ylVKBxMnUvQwr27CLQ0OTtxo
B6+IPqMidXBws2hC785U1QxwJcZdU65pcKBNkkNopt+okU5XC/Q9QrjezXT02myRbRaIJQ0m7ag9
MZ6fyJ42Thi+ZpGtH6jUYXq4dm2jAZ0IftCgdd4ZmSoLaqSqDBKZM1663Y6K0ZCbGzuAs45M6BRa
IOPYcKEKzYbGi1MMbEMnAFoPtvNUh6Uk1lRt8MQCszkP3Fa3+dC+u63jfIG0e7+EImC/8ToUfaUt
QLqFHM3QcQ55mUCBDwjqL+Ap5KDETep93gRIXTPOU3UDBT5VFOALgY9m/rHiBoXaZsrTu+bmRwh9
7Js0n31K1DPDCmLiunmn4bRzz32i+LXH0jdVqew+R5BtoypI/MBL69yPBhTaxhzwjVcvGpycb6GF
BMio5d8jM76p4954VmHdQw/USM/CDJq1LIxu5xYigp8iYmAN5N191EMZN4VA59exOzRK+fcA3e0E
zmDcou7KNWPcGjEDJGHEkQdSA7OFHgF8FvvdIzQqwOWM+qtZO6LPY8dGGBEOtclMAHtPZkBHfIzW
j2bX0YLwq0tEB5A87kHzDXiHNkv698T2kV3qGE+QHS6QlKgnm6qro8ei4Qc71/034HnieY706JOy
DXbM9B6hNbMP3n70bGOIUVDPTHhI2zZNttDCEAEiL40faS/1RDTttX+o+5Odx3SG92Yef4qzacLs
92AG23yK6k0xNqu/aNYgthRem1ptRMmWllYAZvIjRkfGNEpcVBuq78J4lg4I7J7yJs/XAvQDT0aS
T3xWIpb6MjJluUUWEsR542zis8JcGvVhDQJtw9EeR3sJPxlQakhTsPoMPMpG3hrLMXd+7gsHPNiF
H/2HcjsP1cwNlLt3IsiOIFUmyk7JYCHgorcLakCcMDsF0BA0F+HQLZBD5e6vZm5v+avei+15x4Hm
bJGosVdJ09z7rZEuwVLWrabiACI2LkqckmE396rVBxC4xgdqpE1rgzAMoK4zlWi0LtI/RuN6+zGa
Z2reqlFpDY+XNKIZcWZBfujQSr08UalicbUJnaScU5E2cPKCmNOrTrxwkLA5WlQgEJvzUUqE6v4w
xmQxdvh5jD8dxSyg/Zo34J70e55ftEjfEzeDC3XSTQSs1bIbHwpo9AWjL7q9KSDafeHtsGcQf13i
5Wjv/crz57Uc+KGKMvORgS59oq1TabYDC2W+8JA194XM3LjgB515a2lkDUD14o2emKqCcEUBn8W5
Zqze114jF8yLgjeVHLPCdF6aCLSrQz0EO5bE6WXsSO1llEFDx0C6kBlEYhvFGEdUhnj34PDx/bp9
Q7S0nTfc8W8jqesQcx3AMmpmA0SUow9bC4osCnKM6UJH8LQBQy+4PzhbdLRnYqnapkrCXYC9qXXc
M/1Xq+6g4i4BExo3IMVU3rpCQu/aqjmCsgpvohrTCPD728PawXvmXNgIrY98adMfw6/7RSXgdKW/
Zew34RnKcqMG163lMOslBtcuxBTbF2Po2FxFYQstPa/d1KLRNgyRzpsWkPA54nLDc9F1B+LQdlKw
dwZZ+8KKGHKQwF9obZjcp4DeA7qNPa/MIRuKV/K9FqqPumsr7aWMVcs2LcEMxPGiBEQj2dEpuyKO
D6IoX6czHn+KyEH2RRaJrzZQLAgfnCQ/ZJnm3IcgfNrhjTI+hW3/MtbHDF8Lw/f5TtigSvm5fkAg
Y5bpVbHB6687YsLfHQdLtNCH5tk6MvJgVrAu7GfUYvvBMKsLy19nbQ9dMw06CNIZnVpj8VpnR3G/
QW5beW7GTQVifUQvUEdFarjWZZVdrQrXaOaU5Ub5blgDn20u3C3lt13rNTsc1gy5w7OYaFqvylaO
WZ4RW6uWqcLbw9N04yaNLG0ZjHue6D/2qO5PrUgsBX0OciXXIe6enUToYFUNdv5Qlum7CS/je1BU
Kzji2hc9caMF8qf6k5ISnj09q1ZpbIu5kQ7azJWJfpDEiECOYipb8MhhnuPtqIo29uhFpj2EKaDl
mg8QokXy6iq0FdDKI+COkrioDgQA0L8xxRGOnOzkjK/fVBnPxlCzTcgtvJJzrYu2nGn4ShQRNNCb
yuMQ09HDdxdPhTSE9Zo7frjQLSs5ORGTe3/IqmWnUgWsN/DiUPN851Xyvc+a+l76Qb123SzZeokF
pbRxMLIYTCiuB5X1Ctd+uHDtIV3YTPYbUAhSjjptnDQtlq5tGUsqtgDv3YkPA25aa5EkSBfv68uQ
uoD2R0GyRUwDAEMoPJyhDPJRV9hHzQ23qS+Wf9KscE18asfGYQzF26nPFkhZbLULvGu4Cm3g5QvC
/kcIXW0Q6zXwCYPKE4gUy7MPZ8xUR0VqQHZ7vTHnmg0ChIY3xgNg4M2OG/nITS3hPiwhDXEtChAo
4rqax9D0kCEthTOPRoZxSLU+iqr0LrZVx4emj9w5MXqLv+pVZsaHzBzlmeCBX4LLN4YoYT7DY6u/
gW9DIeffiG9tJXpwveAPEVtBc2GyBOHQ+Krt/Q/bxgejsWko/87XQV6tXASysDYcXjiDMk+n+ifI
xXzUUyIGODKnerIf0tBdetoAjEFdRxveBv4KQQ7E9eSA9yJi5WC3ASgkiuONHiX1F7Lw64CvQ4jz
zTDZSuYT9XytsW79xzIRzyNeBpSMJZ2NIUAN54sK6md0SVX5uUit8Pi3W7r+RdD+1vpL36txMw5V
SE2tB2/YtT2CrpBCL/YdPACrtNTNS4qUMMgcp8N75t7kXet+M4fiu2lJ+aBiHStLr3MPyAIvpz4q
ybVl2gOpRM8b63m5DjU/g+9pnAOpccLTjpvYGcw5Y69XzPQVV52DTGKbFBD34UBetyKpIFDcqw8k
9tUOmgyYmzfJA2cVw33aluCmScxVbCG5OIiK/AgQfLpE2lPxWNr6V4I2auIrXlvR+7UPCwZ/obnW
sxL4YxJqDRnGxepadKquWEEe2V/FtucdrB7QK6t7ouz3LGsgTee7/Uly2R4MhYVMULj6axVNBmZ3
YZ0+Q7SgQIYIHokMM0y4hXl+IBmaZCxaY5FazQbYTmrFWtF4oNY/9Y2Ej8hFkoJAVUtPmCZgXgkB
WqPo5L5QDFPNsb4tBQgD+vq5UDIzv6vIlnfQo12A4dZLzr43AhhUcABTt8W/psAQL0CrwW+0HKp/
vWZHD16clUsoSQ1HQL7incgjsR7yzLw1w9yaN5bwnxsjvUvijH8HsB/5jY5694u/utu+QvpGExkg
8se3AvwIDlwxTnKw6sZF9kD3SI8/1Rs8FWs7Lyf1Iac3kltgu/dpCmGkqyBRkvv12lI+yHAHCBJd
G/ScQ/BDuwWDDZiocmTtw7kyK6yg3VOx7rOPIkEP8XX43Nr/XKTWkAEe9h/7ZgNydIo0WYDa9mBV
drp1xgkWshGhyCaLxD9SmTajiZsN6TaM7OCgY/JJfAahar+5Vubfirbjd2yITkSGYKatuUbaaLgi
qz4ZvgGl591ibjtZUbXRm7DqYliNM9cfY4G/YrJKq1yslKzMJTyUSBDuSvYUmOCGw3PtnlO/Ah83
Xv5HYGQQg3IbH06X1jwOSBWHOGJl3tVZVc8zPe2+hI752jh29M0oanQf41BWXGCpxKJ34UBotfMs
BkE2D8+0V4Ebpe0RJmn04Ojq2musuXyaUDaRnhyy0H+laRotECRQrjNpNtGOJmsOxz0IMHy+JDYv
4vVSnRsftRKfipH5i+rrTgHaMdbzVs6vplQPmc4YHwanmIGwd1gDNJM82ZAXT3XpvyUuYNA2uNhO
Yey3JwkANVINav8thDSAxcC9YdiBu/65Z6QHw22amE8pZjZHUDClR8x60yNWIOHG6rRHaQbB3gyD
lWckxSWOw+ZWRDYSWloog3bwucxLl7ENtWqNVR88T75MrawX7xXAH3tMjrBqEVyD5CU8ZGRLGxDX
raw21W6oFBSOWPz7X//3f/7f1+6/vG/ZLdJIvSz9V6qS2yxI6+q//y3Yv/+VT9Xb9//+N3ekKS2L
g8PCcsA+IoRE+9fXOwTBYa3/H78G3xjUiIwLr7LqUhsLCBAk72HqesCmeQVctw7fmM7IqgAk/V0d
9YDhKmW/I3SO8Hn6tdEW0zrWa/1oD8TKOqIZVmtZzQapZlZ8EoOfrCXxykEulc/8vgjWk8pgFNQ/
lYEjPvlIhLlOM8LICheIxiQQCAEzEW28yP1cR8ZFEi8Y7vEd5ImRPTturDTpjua46cK6XGV46YGR
6a/WuFRfQKafbKyGYcZuJaJEPpJsJhPqS8Y0ANQU2OzvLz03fr/0QnCBO8uyEIMW/OdLD3q8TGsr
W1zqNug3CAJ7yJrSh2XCteK5jBA0GacT7QAcdCF5eUsWApgnQLUZ0sT+bFWmrrZLfPlpnJaNNBtm
pyBWrO0sq/Kf46A0FqEZtUcbkpj7IgdPRo/Y1OMA0mdcXvE+moJ/GjneoylzoTTixf2BHjO97G+U
H5o7zg28cwFpsP/hvnTMXy8OZ/D64upwpIYIS1g/X5xWRoVE6nx6mSbpIreAy8/4IyIU2RmKss0Z
UP0Heh0GVaqt6JVHxdEK6Vrpuc+hVWz4zit8wGoprCQFaxpeTH5aQazBsuovhiqP9jhHxEfxLg1Z
9mRpOSSD8hamfcb3lX3ra1l5i0T7FQL21iUb2fQLcNuC7iBy91QHyrBoXefgf6RW6lAG3coaefnh
NYNqbRlw4PbMZA7nVLgd7BSs/W4KyGPngjPDbKNyXrlAEfr1Bdr11uUXW67fVsLYSih3/DK1J4U5
Q1nObmwk+bmh8YBOauH0wPSXHXQefCtbJ7mvxw08hXlphSAAQyEJRDNrAD3cJU6e3htKL1eaPmRL
aqXebRtPvTOQ995M/kaeG2xp8Dr6RC7f1Pb4VtbrFTUUBvP/4Y7gzk93hMWY1PHfgmK2DRiybY6P
06c3Fd4sRg8qGe9i4RMF+TjWnVod9MqEMwyKR92pjFeahHGt6Q6e5XYnzXcwRdNKSEGG0ZFUZSeV
WBKPneRhabd08jyf1aPaW4AkQGjvFCHEZaJiT52ogYr/sW4azGORu64qiSyb3pTxxm4Hfc+41Pe0
x7vILGZp0CPbCoEituEy3F6bf7OZKnip1v/w7vn5tT9eTBBACc6EdAwQ0Tni54sZ+SXT44S5d3ZX
9QjFJs5MB37h1gg0B0nfib5sYid9zpi1pLkuWZSlD5Rey1sw3IJ4FmHEXAJ73OSbCnGG8T1bjm/X
TxuAjI6NgngbDKgaGh9wOuk+3GnekM7LSAe9q8GSs+5EwYycLdTAEu2jAdGZAF4C0LprXKXzMM/B
ZeM68Vkgz+Xvr4pj/3aLmdxmlq0boNxl3PzlqmBGxb20jsUdg1zu0RwFM0BtEiGFbVS5JU5UT4Th
osvPgRjixSfq5QyCBkSXTHXgzwMwVoJKnqiVXbtHHlwn6kVVhhq4uJNqTqmAmQV6Dkghe3trzBgM
vbWtcvvpalUJZKfZDNKN7egayt0QpBiB5m2oqMa6VgKh5Pfmb3Vkl4+upsl4tKO6vpKYanPtuRzp
vWe2N/ALXsPQFTG8EExdothSS1BAY8stIcNFrZ+sHV5VEMjlzsFXxngL9C+4nfJVaFTDJrWQqDLW
s6wTeEfAqQjWFKz4QdgvkYxvyVlTOd3FGAEkOYDICN1ipTSWxra2h4JSXMMtB4kw30tB79zq7hbi
3vlJ1QFo5ofa3cvE/hKnqr6jqgyfrkWMGMaKitSgx4BQMf317+8Rw/rt0XGgt+HoEBdwLI5V+Nj+
6T3UOwyfu94s7nxfH73O6VNYlcFb2iLp0O0Eu0XkJ0B6HhKAwa/nv+VgxEB8333OEVZaQTcVLBm2
CO5/7umUDcMCpj84iRYA4wouFtGGJXxSoKulogyGpZ+r4dL4NlhFvHQVjIp4eaZlR9DEItV0LGKF
UW+kPbLcjMWkBPloIa1uQ0UAjT6GpCKkkJcBUs2W0sRdToigwDWqZTCI+hP0GmhxzIzKcgIOwVE1
bGMOqNsEvbYSEElACUyfoNdQm8tuXNP6BL3Ova5aqjZR0yHoOD2AOcj7NiL72TBsdRaG491EDfCv
HUA8z6YyoBTOWHJAhoJ9r3vF1vVz/RmsIvUK71R3TWZhCP7zHLGutpbId2qwgqB6wevX67CmN8AD
PHanYXOVeXDF54dK8QF5o5Bu7IvGvwfnOkd+Drx1pV1t+woRAcAK7DnYL4J3TJ/SWTIU7kPUDMbC
1br4JkVu6EZljbGlkawaEcDrSC1LvDsn7wBOhk5W43ZzA6JxcE4DmyzHDdVbZd0vK8tUc10MH3XU
QHYdepmMmdMYMlhDxKq6kR48KClXyQsI4HekDFmH9d7qBucZSYxiHtq9D/wE5FPtutQ3XQCHvW6Y
Js5AJi8yqHaVmz4AzBDdMLwOzz0WRtC8gMC1lTX3iHN5kLPzsvssGSrIBOTNmoqiiNW2apA4TkWI
MJu3VcVWoTKzMzzs+iJjsX1nFFl8wwp7rfedfUdVXeDWC9dwh5U51hm8qKDcMZm7bZyejDzdkrMW
okFgN4zFlhxGPkXIxrq6s5Eb3TAAwjFZkqBue9ZS/RyUFpx6WbU13bL43hjRqxkOEpjXyp1jmc5v
C92s1jyuNOQDDaBrAIpzlQcqu/vTOHG07ZK8WMNh0SyLBpJ4aZDf5SMaBWmQUEkegSiplkG0sYpT
PFKoo40F4QCyFQPeUjIoEJPv+i8yyxZDn/UPYQSAhiyEjlgLVuyY3XIANDJ8SEdyQyvOFwAWdbu2
rEtE4NqmjY5VmBXzSmfOGfyk/tqUeQDFmaw/RAa880hJtC/CQKBAZL58A6ZqGSce/+4pZ9/UiMhQ
d6QDOGfu+cEaCU3D6u/fhOavX0vMGjgzGT4MQtd1vFN+fhHCDVXURqc1EIzX4WJtXYSXCDIAuqlb
x1f6BlRh8IhQXQPtKL9u7odaFBC8AUu+sHP9HDYp5gNtkXzNcFciuYw/XS2Qw+8hUO0GG3ukWCGe
FQWSVax/GmdJpCpqFLClPUg4Qhh37lVVMs0jTGQfzxXvo5Pya+OWGhgiILd/fxn0X+el42WwGOYN
4z8haIX96Xtgdx3yvCVTp4+cdtsZkaR45BmUj0HiBTeAaQzgy7w+9LFnLnhnFr++DKhHHiPJn55+
PwefHSJl4fzvT5nrv8xzbF3qUuIvJ/Hy4L+tPIE01SE0GISnaUI/uHYJJnQveIFPOB6d8mDbidaF
47L1X9X0jS91pFL9Xu2Bt3GqZqYKXiC1cbWuwtpeWEGRgqNpSW7OxHaCB8MCl0sWL3u/AnEwQh6L
NNL9O80rPvYghMAXrQLMI/V0vujHvatdCom8f1iO0/rh6gmx8E3HMphjYWEKhzOUf76d237ognKw
ok3vAuplzU2IsjQDpLZtTDThQLLv2qGFoO4IOGlVdIukt/LxauFqfEB8yOhmredCtdEAlCHoOkg5
+SCYjvHNAQo08y8WS4pdO7ZSkTYeAsG96LyDzxm0qn70T1srAk5Y199Yu//7e8AYvQs//1w8vNIG
Swg3bBuYrJ9/LqAWSY9IlreZMFxmPp88MvDtO0fDSxG4BIdKOW6iwavAA476pk+BaQNB9SwSYHH0
VANiPmbDbe0Z5roHl7OP9QKgu5/K13bChMnyH+5m/JHM0Rvw6cdYzMAvcRzTgIeHS/mrF4tB1Tez
A79axyriOwW58DkyhZDB1lrelyBxQIGHxHNpl0BK8i6YUT0ygOwVuBgRgA5S/4vDshhiR5Y46Yg5
PCSIi5JZmlnp3vPhdqFiZoGWugpbBlLHALPlrs53iJi9Idkq/J7kJ0wa8UVKPRMRKVc+j1TDc3gG
1R1343qVsKI41HFj7xBEbtd1yYdbYLO9BV7lxtM4TlO7wfdh+BjH0MD0KBBMzPOT7vn4gIBBsjkh
0f4ovSjbGXi69dE9pMBA5anjoD2U4N04kRVVU7FXxbAB+vmV6qmKGmnTN4W70DHtn09HoMpqHLLS
u2am0tRbU92ng0m7Xqs+rPaf6pImTQ41KxZWW0BvkrrQoSyAv9ZGXCaf68hGs8ps1EBr4LD4/awh
RY01oWTOGjOtYusxsCDGQI5BxVEHPlPG6QJoP8M6hLkBd32ku6DJU1qzp3ImM29ee3qA2W2/jN1K
QFVtiPo5CJTxRRF1crGVbx8H7t4I7qM0VqnY1WdVzSxohVgJ4jce32s8+X61aC32HSTYNl7tPMJ8
ET0RiLO3tQ2ZZRrDGQcCcTpIC5R1JAseF9EGvnE4oMdGqjMjvoTryr+djpQ4/Srp+2ExjRFgxhsO
4Y1droMqAlPc2M+oZLrUHd1eTiNkbnE2oW95HdTWh2ABoGe+plH5kLunIPZ20mJWNgccEIoUudtv
YjYdp/ZcfoB0yxOZ0zgdwvqzGkSaOyq6vuQjagd5neMp0KbwwKcRC+NAvTzpaZsyx9+EzorqTANw
BMS6T2Qf8ADkHK7uL+ja9J37YmZVcJDghsM7plkZPud3IHrkd+YAKizoSTjLWlh+Ou+0aAbFluRM
JsgxMAFhgxppYBjZ0gh5vXYasAlX8WvcxvGqG3iw5ZqRP8aDiwmIHb8iA7JaiDoz9lAd7e60pnnT
Czd6RV4UphJprZ+k50Q3mJ2KGTWkovveFLZ2DtwsOgxVHS/oAPCM7+WYzpg1/QlUfaCx7/CnoIPE
7n2WOybYV7t4Heets664ln+B9Pa8Z6W7MuIK0FIHYRyt3rdhgdiDgjNwjrdLuNUjmwFjjUsGzyOb
5V3AirmLl5ire+mZWnURNAuBlf+air7mIJ8JwqvTUCXu4QI+mpN0FLtAECNYuQYceVQs0pLdANK4
mWzrDvhsSAVkK7cyv9Jodm5ra4jsWnOswvWLoXX8LjH31DbVpEBCJMh4m05VanW6w5oFUivjmZsx
1lcgEQFsqMJHE/7Yj3MefaIhgnVrOg+VMX4wefpxzq2QN0gnTqdzHm+HFbgNsiUdNbaQwT7YNiLp
4wHGDZ03/M3tdF5/d87Uqau0387Zi0oQ9iPudlOn3arVImutSmebIzYHDJrKkdihNZha0G4fqxJp
q4iJ5IFtbRxqkVoGtGIaQ9ZtsqwB6ggt6UG1bcwLGcdokVG9cgP5FJk+hKSpjoFe1D/Q7lSbNwab
IdXOTbVo4Qf4AJjRJawK4DlKsLxhChJfgLuML0UCRcrWOZMBkgbMJQOUaknFnEXGHTqTIXWBAphc
tH6brqiukggWq2AOKdR+mzXx/KMbxq38Gnk5qgDvttHEF+ZZ9U2vi/XVIil6hZ+psg2NpYbaOeKK
pM28yPM92VHX0usgx8a6akt1acfaQ8/D56EY1FaaRbyAZzdc87qzdixKk6PXlZipdws3zbcyyiBv
xdJkFvt5/80fVnFqV9/7ePiKFbTxKDMEF8LSTZETDuK7oeJYWBq1d+5c8MikjZG8GLpErBidkDCL
lU5tvIaWCSL+ekju6Mhdn1m7MOzEFtSA61wK0AsZg72vQ/+b2RoFwqQayC2FtI4Bvhornns60HSQ
zO6jwpkzFzkPWrUsOIg5YmRZvEqPnUChPYY/4bWRHS5yiEQBPzCyd015Xwsou34RHYvmvO3dSwV+
ygVkGBhgH8PHsYHiz3e/HDdQnjwDDwHYnO+3j8gSBsBZR0bBT8eDRDfwfFmVr5w+B4M52M9XJThA
Fm4MCZ200THh7hv9FcC8mdsY1bNTAWrvgzVuw+DLeHS42BXJOGrp6HM5QOjI7Br9Jg0ixHKoJ3yR
rl/0F9fR850NMekldUjS9WCE8gXQkhgCOW21RZq+vB8ccUvtgwjh09WL9uTncM8D3Qi98/FIieOB
6Ivb93js6m3H/GhVGKX74parqaMpm6WhhmynM3i4IPL3ZToRZM3OtBQXLsKC4GggfjPPxgGRuLTL
ApU+DtLvNwag4KukVuo5yvsZGWgm8HnQ7kv2IF8q7hwJ8Sk6VGUBvF1h1nDrIQfiIMCAuaAGzapW
Dt6aT0qafC1BVbr2o057yjj+8uMxQXFXLAZfxgjhIuMHGsnFdLkyCKvPkO/i3QkNCjXuKCJMPcoQ
GT9wJD3Xg/DW3ZCXG6iQ9I9DBp2V8UJHCXgVQICZHMWgOUjBC43ZgE/SA4JVD0UPBY8A+QSbzIsg
GzYFvhH9tsCdAH+WQOhyJIKhBt2zL1oHcc7xa1pqoXWXjxsZY25XmKG2pM9n4DRokF990VXTBzVP
gmGdgfdnTp3IqkH2bo/p5JFKolMOVDdafIazzFhjmqvvgKCa2ciKeYi5pp0jL9/rbuM9dXaGiwOw
5+SLLEsdaU4s6ZbUKhIvXmgI3W3J+YhM0u9xLtmJSuOIBrIoHtJxRNDTgVgd/kurwHH/AovHPvQm
AQo5IPdUHpTVYHbaFJ2xaW11Y4wNwLoBRPapWevyDV76YjvkITTskJclD65l/LXb+wIqO0P37ukv
LfdA9q2aBE4wx4zmvu3Xc4lv5LowGY/mkGNcG400TxXwJndDyfyjmbCbD+NUQ8CvU8liKhvwFwKh
WdRQuhkHq1LokLLwHAdOfIfQOBz+vvNNiRhthpLJ0qgr3GZ0oIpnX1Ve60tkorMl8p1NMHGJ8Cn2
NLFMNCeDsA2KRQtKdteP8gMVO9PYIAcNs6jMtS7pkC+zPo2ePL9EJGMU9cJEOnqCWoJcl8z9aA3j
LlqAsanfUmvD7Fee+eUNddW85WAyIBbiIr+F8+WBjpOkvNjRSSXj+ICM//mkqDWB95FOSgPDJyYL
UbF2+4EdKMtzyvcciykC4DMXK5mJLIBMJhqBT5mhnubCwT4a2UQmcB1oMqIxg9HISpJhUdTeEkv6
OdKSwgvyQIYHE9nuUQ10MJVYm2GKBjZ2Kknd3JoDi6ZSnPcH08vaW2pza+cGfF3yhkqGxy4FqCWn
ErIqn1Rn6ydqS73kTfetYGINZ1CYR2yEt8fpEKyMZ3g23ANxg4NgtZylTo+EkPHkXJWBs0CP5Z5a
U3znZ3rCEaehVui/45mKkWmrPPYgbOf/U3Yey3EjWxp+IkTAmy0K5Q2NSIrUBtHqlpDw3j79fMjS
bSp6Om7MbBBIh7JAZp7zm2yTq9fObtIjqbHyZbGdZJ8qqhbIYpSp3dVtwndHtWP+xfiURjNqY7JR
7Xip0mi9U9Eq5cuUDuWuSAjRy9YxNPJLO/NEu4/t0ElxsxfZNS+QKidQz8J9fVHRj8MWx4eM7DsX
8lBgOIH+z5qxvWUG1gJZmmsB+fX2ZtX4/ALK4TQRYCxmHBt298paeDTVrfaY5IN5JPQwYwm3XkMF
CJIb+XsziuO0gFFHHLH4onljfqtjcVMVTSkBiy5s2DQDO6G11Yrb7hzOIM7CvC6/yDqMrr5ZuQ4Q
a62KvRHT+HUjNMsLzBqsBb1sefoyftKAToUCc0dZlCP0aifSQX2WNZpgrTdbWbqTbWJOx0fCIPfu
ssc4YXjdV0SSZNEl7Ilw//C8ONM3pHK6i6zuFGCN/EGHkyxGbW3CNIIuIIvyMDb6i9Fl2VW+krdA
r4iZvaAs8UblQbUCvDcC/ijZ42hO6tZQ+2HLk6beFV3pBHLgUGrK8/jj/mnb2luCGbI5sDyusiSG
/pBmyV4Xc/FFdrcKErO6uui/3r4bmeyBrK9eit/UBr4ofPxog7MTyt6OYTymzorMVtzTZ5U8Sydn
B5JvusrSvQrDDdKG07SHUPtrODr/BtDxedigdHAU1eRsMxOewwwK9nFI3Px+CFt3NVwIT15fIjOT
t8jdTVPxq5/h9eOudzD280QVB2MaaVfy2d0VJGAepFMm/gyPMsz82a6aw39tl+OZmnM2f1m5I8vl
BDUponPfwc2X7uifRSmi81mEOoT8zNoZmiKdWX6/frbKsS2wzKDx1OnoksF6aA3tp0wJ265Aoq1p
7L1MCbNqu84YETx3rEJlrzBxXucRveIoH73d3UNJ116HPu6ePNOrnzIje5NImCqJ3J1TVd6uZ+ok
JevPNrRKSMbl/lNnK1Oa/CLYtqRpLCpQQP/pIjW20knUAVI403Yey3T2Ha94RPcwOUqA1L1OwqTs
qWuDu7kbnt8ARKoJBXRbdfnSEFIWiwlkt4A4g+6f8SpbsRjD4Bhfhywdo90UEaerlBE1TU0v1atI
va1GduzRWA8z6hePUV59n/UmPcmSrHd7/ddQWScPqq1Mwcym7cEy0DqOEac+z047vFhp3267WrS7
cS2aiuYc7SSKN7K1NBPvoW7Mk2yUVdUwBJ6hak+yhF8O8rxzXp7xYP/9aqq2i6PGfsIpu3tW0muv
F+OTttqfjzkpdC/sVF+2yTo7UrCxikcCQmt/Weel167p9cuQ5LfPgfY8qb4s/mOgUVikxRkEH2wk
TLH8eiU5IMmL8FDqrpvdCtYJiC5ohLAi56AohX4uwtH+X2es8HeaE4L+6ogeEUkjSrGyEIAHjPVg
XWSpnxTrjDHGH7IkD0D+502C0/neyEeEugc3eh6Ip66D5WXCuFPWuzsOhjZFdXu9Yics6zKOini2
BSCprMADcnnT5UdKkLUOTGG7SKDy9clD0jTnzDCUqyzNIzzaadTeZKlxxuHSlO6yz8icXeJI4Ci5
HtK/z6zY6/ddWn/IHplW/+ohi3OWbSyzSrAlNDskaCEBLVjW+h5q2bexzrwHdW3I14bSBMyKICw0
/XL0HiAb/xoB2/XnUunQdazsOKwQBUNbzCcT9ctFb5/zFabg8Gg/tBVhFNlB1o2rGJACFvY+qC0V
88nxdoVzta1pY6d6DFi6MG/yMHoTNmx46O4GDJXY0NMg3BXoPK8tJvzFySCkJvvJVsCFLwOubAep
rFV4NpYotnuWwlqehsa+LxtkeW1VwuhPMJ/w7wVeQoU36l8+zyJlFkG11ikRrWbq/d762W8qrQtm
N9/FONYfBGdJh/Dz38i76s812UhZ3+BBT9isrQ7qFNcfgm1SPlX229Cz4EGCky33Wv85vMCl5twA
zX7sdBRrFnycvrKRQAB9PWvWOnkm62Sr7DcOjfhnq+uNv8aWTdhsvFHoe2UxIMl1ApEklPhPAFC2
suqzXp6Vdhdde9ds956VLi9mFl4VTDr+Wk+ATI7yBFP4e43T4OR7tyIP+SX6pBcnpdEes5A9RCx/
OXnaegtmPe48EiDhN7XXg2wwFl2cvP+McPmktzsVyMG4BYyHsQR6OXX70a21F35KZT9mURHIYtaC
NLYI2/iy2E4p2zRWClET6/3GUPTdOCYJ2CGGeiAc/Zo776x0hvYiL9wkNYHVtShsLuwVxNpDIrzo
BM/uIwJj20ro081byUHphEWoakXBAOuJVHbYmcZXFMOQNEzzaqN5mflVsQuitUpRw3Orja9N1X7M
lpE9RsQ/X/5lkKLNalCUun0tsNVWlCRlrRREEahL7pgglifjEjBj2QfbsK1drujFfgbjTXycyVcW
jdZkZ7VOvrLY4ae6WXJRP81zZp70zFM2yEDN7yqiSZuht/ILIZfhK5i0wsQzQfYSlalAN/Omd89F
tBfBp/xiDIrsJQf/Wy9DgQtSaLYgGpIOX03lKq9Qdf2vl5XFf7wsvdpsLHe1MmoB+cP89nlIDPTg
KvX6WZNrzOM+mKxN01jVRTbgLlLcIL/3FxVh3/ci515mnnnFJcw+5HNt7VIyn+9D0wbZillKHEwM
oqpzLwlKsA/TgOX5HczEyLBJ0tes7n6N1ML8PlJ2yP4eWeu5cR8p0U5YTD7NZXeI8ar4oy32E4JV
PxucKP26GuxXC5WObTmM8bWplfTcKJO+8yy7/EKkhdyWM5h/9kvvy1FpOX/0Yom/dgTjA1Bl4iZM
UquaRfwOEmz6nLSh2ER5Vn+PRxeVBzJnaciMqlTt+xJ7NZotrXhALnI4uk35waI/D+rJJBaF8RJ6
T7P7jQUnmNo+/rkanaSw3j6KXHM2YWnFj1oX6gfXTe1DaWgkicDfY9M7Th+mXWJjw9yqKeFHz4TQ
a5Z3C2utfBmgEGwqPEIOmleWLyqpKuie3rKpTFG9jPOoPnS4JXLflS+yhzW5h2iZs0dZZTdeu0lc
Vxxl/yUarH2da1kgWwnidzfk0Z7kS8kqV0wBVjv9kyx1wvDgG+FjIq8dx42ys/FURhqWN2NHRgkI
tvom+05l3tzy2ILxHSsGZjpx/kLo6jZkRfnNiMFIm0j6nBrXBVu7QOpotfLbHM6oefYmfwq8PN4r
9bvsrmhgkyaXhb0sosvglN34URp9fcBZr93JanxMg85McrgUuX4sdVFv5UUHxTqV3IwvdtFByTPM
Ixiy9DktTXx7TMDdrTPgT1UOIVNhzVxNNPm56kAZiXmA5FWM6caOmv6AipdCgnQt/x8H3y+1vtq/
XkCLcAFNuhL1lVWxoYPZj57Fa6IhRtZrleXL+kKblqCKRuPerSmm37p1bvZ7N5vF0lFlnXydY2kJ
ThLxrzjtPL91NPwSusX8quK8W6AH/aaqnniw7Vr4y/oQZX0w7D24GVtZtGuLPDyBgosshsbrENnd
mzAa8zblUUoak4sNtgWZuEfiMBl8m5z/n7DZA1UvCE4AbDonmud9Mw3c5LBOVJ8Raxl2U9op59Cr
+zPkbndnxJXylMwIvgk43t+sob/pcvySIgM1xs1fVYFFxeR0IwqteA9XoVfcnGruj8hYz4ckbLuH
fFZQFcaK5I0E0Y88GcTPSD1YusH7qDX91c3cCTca7j1lJZklSa3tYQb0p04suLUOhbWN0f58UdcH
Bbv36btit2hZExPDL3I4pIYaHmaliYKu1Y3XIu7cQ1UThJDFGUjZIVXS5F7E5NQ46F6b3otjxF2a
Y30WqGVivmbqRLbcKArmV4qdlUwU7fLe2SFdfagxUry32k3UHRwiQvexonRY52UCq8F1bGWTPWln
DfvH9V1B78mxjVOGe2tuQSTtXRUVyrXV86r4EGnKfG/NvFDZR4Om3luXLAn3pNghY6xXbhwSIViC
G/dWS8Pp2dIRHJeXErFq7NUOHVVZZG7T9kvfIluwji2mcdnrVohpyvq62qBPe+zboGrN7bF1q+4Q
zsUr3kPT5MOybK/ywM/76ywxHpx2mS7/7CG7CSivPom8bC+LbYXJcCEsTJNW+8jc1N2rt3TgjKrw
gcnXcBBHseNdHSF+KitlP3mIyuS7E4MslSXZaCvoT/b5uEvW8Z9dk4xYVJaQC/usk2edrr7oBZam
n9ducWY9u8I6tXHIjCe7hQmc2xqtnEBeWMt5+Pgx7PEclvX588XCEvuRWikfUzbkv70+FI4WkaMi
2cq+ny/m6OnRctvq8lnfR0p+Qrv6Tb7y57XjQnc3BMa0+zWcL6GjQRVd7VbkQYlxWhEeLtnzyir7
T3WWCavzZVnHKuPvU4tUGvotSA4YSh6oACwu91PZtasyxRcdfnyy5b9crsvivR5GpBbWl5zX69hR
z65Ils1ZcZEY8fStlriszdDB9UbNO9YR/3JZtK3UYd8kyqtqedFbg4ebrNcm1zjWjcoyFvDVu9ZC
BbNb4M6gnM3XnGiArE9zbzouYoIcKC+OLQ85EnCFxEBY0GqkAuSh6hLv0qwHWew6q96pIURxWTfW
NUlqcvyVr+qqSWQqca6J0znXNGuD3jOWM5OwSWxsbbBDZ9gS+GJeSQvW2bKjbNFibBvX3mId+1kv
z7xQ+zVMFu9jm8g6mSWaq9/rrN3Ps65cgDRkrplf5WE2YwSr1oM8k3UxCaMAHHSz+UcDUuMQENex
snOiDPtZrcrTP+plDzmUNHm4a1gu31/x315MjtUa7zsBxDUyR+g3G8N5p672iPN6ANf161BJA8UM
WsnRjtRtI4uffUYjUjeqp4x7vXUS39KsGEPpJjo6VZ7tRxFlb3GYPklKydKGCX+L7vceHmD0/94j
VOoumJcOeVgPBVGv7whedVFx0VVnaxp47X5WOVmCOMJn+XNEo6f9wSjrK/SY/CLr752dWXWCIcfR
zur77hGteZgtJo4dE7ETj3Rf4xywpSr9era6x3tlVbR7AH2rkCt15XpomyzessdWA3mZe4Pm4B+T
oqa9qKuN0+rtNCmzusmysN981iWucJx7uZTeTZ9Nmoacqi9Hysrf2mW5bdHC+Mfl/rXjtL4D2SIP
8oq25v6q+yxy1zGxyz5uUeMIs0shoAUeGZfJr6K5uk64MZLZKWv1XMNNUQ1BUbb0Yav3QdQ1cCv5
lXey0m7s1RRkNpIgbdA+Ncb2uY5VniV67BxdLyVcMjbpk+6+yzZZA+I0OThEHjefdbaFj0dcwKbT
Uqt5FmAFnstn2V0eMsNj2a66zv01ZJ0p1ATRENEe9NIdD1qugoHJ8+xKMC67tsQ+DgIViDostZH/
rstRtsg+YDk78NgDOs5rb9kAd1LblYOBZFie6afSSof2Jcwx/LVqrPA8N/qSW/H0oeVg1hsr78hD
15jSZREAiaKdT3MNqZ6FY/SIkCYGjQoMzJStsz/m5vwXRPsNJJQx8rN+BGtkeGCWTAQFsrh/UUKS
eIPRIN3hIL2tZmlyVNZ1F9ylcmtM8/RStYDJYxtlfc1Nj/crYXRKcCVE8LHn9svy4hYuOSKqXXU2
LJ08rjNnFdmh/5TlmTy0cVsezNZA7CmKrvbfB0JrcN8nHmt57Op71W0/ZONn/T/6LlMtVmzbv17j
c6hI3eGEJ99WXvuzXp591i2VG19iZLPXd/CPV/qsk28mXZBednEh/LurW5jxvrYLhLYiq70iDItR
vRMZu8nN222TLOD38yfPgciplJ37UhX6Y4X90oNKIvWl7bXFX5wuOw9j7r0sYd8GxF0cvgNazXa0
dwbL/62+Fr3VS3dRgODIKyVDo+EbI/6QjRZSQc8htwtr7kuTWhU2bBG3Ot7rHMNVzpYMFFgGWZan
yKSPJxCtK+9j8l7zEJ/vbBpvsgSV80teqOPDvSRMAlvu9Hgv2c4hX0r1SZa8lAiJjW5AYThfwZ9D
Gx675UEedICw2yI0VCAK1BW1+auhAVGJ5YrrbjvV6m0Y/msLoip+xBPq8HmFGp2AhyQS+yKLMaP/
+8qQ471tYYC+9DDhhO6Um1u0x+zHDtDNo1k6yWE2HZhlQwW0ZD0YREWuOdbzeshuhFUpdb0R7Y1m
mVieUpJ9k9jU/caOoatj7/PYY5qUKNNFjecxyIlsfUeFp9bs7w1Ke4Ga5vrFUCrnNg+k1WRDDdsc
3071YxgtOJxL9wNClruf26485Zg1IAL4eZoAzz6R1m2XTRLp5anTbLy7JiU8YulAzBlCpW011YsY
gIEzwzdHgnvVS84CZ99ghR3I1hxy4bUZ8zeC0Vm36cfFd/u4fa7WpCoqM4tvObg4DpGHKQAMKWxF
+kI9tVq43A9pMf5e/K4sdo7QrxKdiQrBS1nPwqUUvxVlwz/qsrVf5RZY0Moh2tJtebZYhwY40CQE
GY85F1tHqA2s2Dh50qwGJkzd1t/bwX7xJtV4SfvJPKSOGe6yagi/KtAIJqA03+sFydFimLtboubG
dSLbuambqXiYYqG2+yiCiVaA8kIPYwyPWpviFdnq4aO+Htg11bdxJbIlhPu3YGBZpLcjrjE0ym5M
0T8IXycneQ15EHYMCDzaQUsFlybMBW9zpAxNY/5mVBVKmyTScYXqk308gAgPB0vcEnQcbmUt0Hxt
Q5tIBMXPBrEWc7MD+mRgwvTZoNhWfVUAbjp1gXJu0TrvRhSitSwa52xDLP469t/ttTrEA+rYr8FB
sgS1D4I5OmhwXVHAGhXcUW3lAnnY3I5RTuJnbZB1stXS2OYi1k4f4LD1Bg1CX8kX58HrQIi7jhl/
V+fsua1r5aUC2nVoF1PfZXWhvBeWspEdZhy2g75OzYscGRZAdaT1CjYjz7mmkt/9ZQXRWRmzXWo8
JLalPxCRHHdRruAg8nedPGsSUW/WcMZu9uYBDiE7o2GeXP6YjJUHq8n0m1e+yIJR8oDwc0B/x6l0
/nKauU+3rLuzrQmDL/gcVa/jI6Ma/HYOnb1skG8lBPuAhU+EyPzqiu1AxVf6VrzNeL4/DJUW+ST0
CTg3y7x36tbZym5uSIrANj3m3bX1/z3KGuL6tcd8STH04RFxouERNgJSHwY+yWSSLp/1fVyQKF4W
l+0g3WRDmqnqhRDrUQ6S9XxeRB+6cQ1xOcYD2W4i7KNrf1Ut9V2K6iTeHt0B54cStcj3a2715rSK
HQwe+DojEt2xxTHqADLLeLCq9tdovtF30MM/jaj/weWi613nTyoAOqs0jbBwcYpDDD0/pQFlQzdM
D0WWqoGeaYCBW/c6a6iqSUWqZND3kRq7V1mS9WuV7OUtItzfE796UQL4M23xpZr18EnJnwEJQ3lZ
DwuWTEFST/FOFoGLrjbK9byvkwVhS7e/tFo3P1hLjpAlWfcNlKrlKBtjZ5p3uDAXW9mK3+10zgt8
eGRrk6PoNYPjko2yCqYFUFtzfpAlKyTGELaXkO1NoQer33S22mkMAEqDDED6RhY//arvRjeyPK19
2lrpNtLTWnXcCW60Nn9xXWQ7dQUjU5a8yxcFVg+biel1XkuyStX1N2Ris6vs3/KX3WMTz6yz9nCB
ET0NwiSAz8U8yBSIbIAU07HR0eMb9lgsASeePlX2NKs2q0czvpKXUgPe0PiErJ3Owtbnufk0NUMF
uFJPN3M+47enDLgE9O9RZ3mP6cnmYfPkwO3O5plsa5Y7e5Po+s51PHtnltl7lVQKIH1b2QjSkwfS
sUeEgOMnL+ThrsFR/OYS6DY7FJo13TTQuDCnmzxTLOBGdYWAo27zsybKmGPfXq2ix96G+BOzNKFY
ImdMyaMa4nbchmbgljpR3HRFkh+c6Wn21hWRh7RvxOsjgTGXJ0Nvls2rHsPyRj7jxP0/+cDY/iyR
2HuuVCM6Rm7+4Q3RHyKJvH0Ya94hDRViW2yHmSVj/kXLqxXP2d5e0QxuOx2TpuKzop/jxtgUm5Y/
Iyf1WMFE3AlkD9IQ9HmtvfSG9s3TdNdXQYQFZh8S7VQcvzFIEKkzwJ8x6jfDyN1DlKDAc6rDtgvN
EPXR81Tkz8kT+voiIACRiNgCenYgnlZTG5Dp2I5jz7ysZsl5Arboi7K79oTjIyL2f6VWgcRsbXTb
qNTqXdUpuT+aAEz1bNigKwnQKf7Q7H75o6v7Pf6Fx3axHoyqUc9eC7aVyWnYenFT+Fo8/wz7P5oC
9WX2vj+Qwua7aD9QGdwnXvF1yAGT6FUPFbd81kGr+WODubyufI2KdGM1NdNK3WE/Jsw/suId3a+d
wTdTeJjmTU77Q2WZEFjmG2yA+gTkmN0JZi++mQyEDBRl3OhLkQGwsr7psb4A+GZN6cWl2NDhAzLp
tiqYYOccs6m6Sm+xDbJ6icjbWSkeBVPZ70GL/qGMRfHShz9rJHT3kNBeFaKjrBOWWzURQMrjVXBq
ypg8FidQNf0GHpNPstSoMhFeACI5/siSqLlps4EZWvbSD4P2ajinAQTlRgnFiwYvJChRNggmngFE
PM0j9uI3c5lOpVBx4krz29jh+aRBkdkuKT8Gid5hH4MnPcXR0au7raNjnhiWDRY55vjUa3HD4rOr
97GN6OAw9I9APwKzmUdQyOZJK13FV+M4B2nXf3GWkoTlXC5BHxbNSSTjsenB5iK1RGoW+LrSq4dx
hGNWmgXAV3BdyNaT7Y8dLFQq0kRdj1vcgCtDHNo31wHmjGuO6Gt73/Ux2pmxurFBQAqkFw7LAo/B
xALI18JCO7Etdzdjr7B0D5sjMWzfrLsZFId6SjwBP7yuY31bz3V76lOE0x/kaQ3vLfN/a1t0lYqi
tId9q/bHsiLQBTqSUfIqmmy+XyDCIygJdT+flnEP2aOA7Ww2PlbvEzoaS3sSXqzvrF59UPWqPgEk
X7jDYhe7FPbHQTsDMun1+QdzlQ1NZvGeWrGqybMy8Jn9opOtI65QRJuwcvCgyty/nvFz+khcNnCz
U8d+oX/XbeeLCHtfJ6d3jOCqbp1k+LNq+XmEtzxWpo2Ab4V2Mxn4slhFsgfvocnSGP1gjFdt8VLE
S73NeoDITf8jd9AsAajrIJtaVdtFid2HoQmP+eIqX0IEfsM5PmtG/1pYXblDueSjKzJl64QtPx7C
jqj/DFfVFgMpfBLVWlt+aePhW9SYHUqGsb1PbRIq1djvwqEpNrzf9Jzn096L+ULyCs0WPbeGa13y
ZWmZeMlH8vp6zdYlFPs0yXcLAeWDLdpLnpdI+6Tl61ipG7F6w+BTiU0UnmlkNNNdV4aXpkJVIuVm
VLXhsQq191h3CNW0zVllv7Hpl2HYwly0ToquCGL2qXnMBCIXTVf/FFpZ+nhSG2rzE5WexJ/MBGvy
NsMwNXrqCkM7oNDbRL0VoIBcOu0XNRNvtanGvmdMbH3d/BY7drRrjBF94QhsauPlR11jkZC66XvX
eIvfp+68cdpL1WW+a8+2L7wCw/e8cncl6Z5bD2SxidruVlg90VzkSBBTg4fVCRVNyrZ/Jaaf+GKw
3o0ygpFFyOlBqN5hzNA8cdtTqcw/PAf9K8v7sMYc+09jPBZknvxYkC5mcp42swWcr9Q9d0MYejqw
88rIrqFmk+X1ORk7nsHuZO4wz9D9fnX6NDLtDUL3BHa1uZiz6wVJNeCdkUJOFWNylodBWMmZ7Og5
yxsb6rCdA+MdvrgpBAsiS35uK37fNT8Tw3qzxvnPRu/IgcXmBTD2uYKF6MzEEU3brQN0EL62mI1u
nSJ7QVbcuk1M937XZM2hitr8MZ/B4Slx/yT6xTf7PNvmLOoCHWIWolgJDl/aCJY2tze9hrNyrQsD
QSA3PTS5G12wpQlR+zHi8+Ll1jFkpXYScaqdktGAoRkXy7lM0vFQIIJ8ARpu7DUh5usQ5xGLWWit
wGPq3TBijEiuSdtWSeo85l0Ub6PmWvfQekxhk0zFABLtDJbERY3PYYz472ZFQW66VCVvbgKJt4Sw
XmzDwy5wEfVr2x4GxcZvoEjc146k/aZxrB61/RiN4R4YkDFjyYREvvp1qdk5afVQvis1OVEv7aZj
ZZlWAOW19Tsel++TBdMnhtfyDq24A5wM9gGcKq5/vTDemcBwVoSq9T7ZfY+Hr1Dx1rTwzyAu8h4h
iOLzWB/fiaezYUvr4V3zwsHPQUm9exZSSNbiNu9RySMCHcP6HQrZhKg2Em+RYpwwHNRv6E96BCSc
MJDFRCz6rVBgEU3x+9Kl1QZekgmmO+p2tTkxyZrmKbbZE4eROdw6RFxvLZ/1PLnNDsAZe2UmoKDy
cqiWmWNdWWsTUfIelaVRXrqUr2w0N4PNu0RiKEXKexrRSEYUpo+MNQqKmg/QKGC/EQ569mRqGxvI
+E5VlRbjlPYPd8hIMaMNAse//EJOZ94N6IkEIIXsDW5Yhj9oRvZQW6PjzyI1tikhYN+whr1eph6e
5Mm4W6rbkNbzoW+T8LbwWZTEvoBZfM3iUDwSSO19NKmYshpFfUAKHUW/Ynm0zZkJu2zmDYEE0HUo
d5OYYierDkm/gczQ7YzVBLUvkg2M+PTBHvvy6C04rSLtiAdLtXwr+xKfkXLZ17jybefKewMcHPTN
mEB84f4PFxC/c+0KPooNNgTD4W4Bre3Y2zCNIz/MCLS2DTo4gtNdkkAZEiEaX9qYPdpKetPXR3eU
Ebiy874JerRDFXTYmLgFxAcCAmixhtam93LHV/OSRCTTQ5eE9vNYeQTVrXzX9kbljyVBjdKL3CDF
AM5vySxv27iyg9lthhNCHfY1EVrCn24Bt9ASLtNMHqgFS+gHp0wuhVED0jUuM9J028GakzPcjnrP
wt/inT2gm1YfNBQzhNKG545bFXGo6k/TWXqM2IR1GJCiieOEEPLsaNuuC8t9GYlsYyavra3Vj9E8
6T4RtW88vckwj2I+FZY/zEPlx22kPNhV298me1L8gnT9tRWj2KDZzAdXvVOM9UZREuZJu+aRaDfg
hh7gT9mgQFlYGGg7moYyPZqXPqK0rqqlN+iNO/4S061ryTZio+idotDFMTV3rwi574dIyfzBVR9M
Ajpbw55nX+uUU+eVr0LYzqXolB/NxA81WZpxNau62LZz+ldrgN9pEBXHOeex7Jvkkg3j5CvJ7PgT
LgMd8z6qEEwrqp2fMPIOt3OIe5AYYEr3YYjpGtIdwlF+mJM5ns0Q+NZUxZu4n6xNK/if9JWenxQx
QAE1CIzOU3l05wFnELesL2iO3dSGLZUBVMTAElHHcgOwLCsykdvnZvJwdJlYPGnN0O4h2W7jSYGy
VovlkFtZC7Syeuna8klRAbwhsN3unbb90ESmb4xGM7nDMm4+z3xY+gmW3BId3QjXojUm2g9xukUO
mhV8pM2Byu6j8mJxgqOkkr1avrWtAVaOZUHATQGHAp/1zTJNuA/13kcWFqbfOQOxDmSapgxt6NZ+
IFU63SZAhmgWtbvMjd4cxGq2k6fjZiqy7TJFNpvhgS9oGMTOjkJ1K5zsDUOgKagJmW2RXFW3WQya
sFQihFb06lJM6GG1IVNUbpuG7yAJt1OSwdl0edJtRBjvicFlpxTpXVvV7TNr/Atmlx0y5smjoWnK
vuJG8sP5MQPAMeaJeGrZz0YWiWbDJW8i4JV0dcuOVW10Vvrs7CojmvZ5ZWtBAsDGFy5ysslDJCaL
5U07bHIQkoHlpE+xJ8625TbbDolc8ta5uhug4x0WR/Vg/CJywjMcKs2Q5rse4felt0vkvBK8GNBT
34Wzum0dt/GhK2e70LN4koQi2qLy9KGhu7Ot+3b8ouWEhXLYN7WuY/XleXiWGgh/1WEyBZg/fuGn
comxuH8Q/sx2QsHpYjYCJwMjExGUA63vNDiaNAja6WEOzGcSbzHxGXiuGwVsIKD2rtkMLCl2tYWC
eY0SBOjwsnuuMyhcBolAj5x/M4GgzyZz9lVW0maPNRjPn+/ILIxnkWRPSlgvm0HVwqtojQ/bJA+/
DNUp6VNxLGYe16YCnKskm1E5Z4ddJtTTM967gYYL3aauNRSRyhDqXAhOKW1PnV4A8poyNB2j2g8R
WN2rCnuWobaa+8FaQEGYZY41km09hV667OBoYoaRQkjtF4Wd+pQnAAG8+ojlZX+aRjGc5NnnIbLN
/pQnQKfg1DBTO4Tbwbfv5yJz9/y41cnI1OpkE+/adUt5mxH7PSGJtJySnE2bBy9pI6/mdiQD+mza
1yQYkaE5E71wfUL9N6F5zSmti7fGzQmgFObYHJY4Z4vswWp2sxlZ4n4+jUaPlrnzP3yd13LjyJau
nwgR8OaWoCdFiaSk6uobRFWpOuG9f/r5kOy92dFn5txkIBNGFEyatX7T4IVra1m2sizUWfTcPPTK
YohX7sZpzo+MIjmLoDHYWF3xaUegAtpeFFyfUEuDz25mFr4SFRFrKTc4yoLpK/PQKLlYhN23gaLW
x7mr0csarF1Nd3is1QTsYsS0dFXVxXuctL+aNu8e90puydsUzRba51Mwuyi/dOEuWNwo5TpDbrlL
dbHm43mv6zIf+dEU9hgMR1t8QGoq6eg2GlL/rC7IynpO/GnkItf8Rq2SQ9vOJNzntTYkV03xYtzs
+cdIvlnIUKIEwQy+aYLAp5NafkD12hfNJVHoLpDQ9aNkCrJVpAbBbk6r/dBUCCvkuCLG0WFo4SUq
TNaAwY7GUf4CxDzICzvzB2m7Er8Kw519udloUcnyNzBWUQuIEqkQ6N/vRe6xtBpM4jUYUh0BOujH
EI65Xzrw2Kqf7pz+JO7icmcDNOR63XJZHVPHAwsb1Cg8yGdV6mNxrJdCVmVhIubBa748yv9td4AR
/T+OHhyv2U5DSHAx32nl4GO2/J3FSec3JqpwG1sxERjJk31fZR5JHQ4QJf7fhRsjlj6taq8Gnxk6
FZA7ih7E33b6CvGUIAM4akp7DtIuOqRKhpz7a4dN4LaL+mselOeEfuCISjYOaWX2Azk5QaC8gabV
4TE7668N2vCEwxV34yS1sgIYTTpBxPMtqLKcvnvOttogrg5ZsSC747v+UauuseuXMIFqWdlxFMhE
1rV+mjSsbXYQEZx7V/MNe70LXjIr3j1Jg8R+IBcQKfvhoBR2wqfjTpdwQpDNcpSGWRNxRg/xhqpP
j4EaosvdKkyrIGOduDUHtGAUazWTdV4pIyAt19BXiSfMO4pHeVkmR6+Yv3jY+NMAWj2YQ463ph63
64gUmT603mUIZ2NHULmENebHLCHWVt0Ur2oGqbFnGeWHaRmvulQUr1ZMxhkhK0T78x1E+3lNFsbj
KASfjRFlWzxudHdO/gD1X5+CPDZ9LJHzdaPM1TlBOMPQCuWzpJvdOmPtHlJ8ia54Z5KTtub215iE
O2du8Z5vzbvjhMWOTyDfB8TRP4s8QDEhVn50gVn6yNP2IEbD9KKorHsar9+UaRT+EGX0QSTJx4Hb
/N6L8IogqvM7C4mnMS7ouWK/pgHTl1zE1apWsW0zG/snkXmXWAB9lKO23Z5gyY3UIByXroJoRbRk
XYgmOegozq+dzJz3qJjOu5nUwRqUprGelbbZMH1cF+UQ79RqiXd4RKRyIq1t2NkXgP7YFYb9LYdP
YsRF9D1QShsmOMkE/Z6UarGQV6KNatjzrRnU722j/ZEPbYU6OYRJsv3kYfBqid3YQwdoyNdoLifX
ME4yyK3JRCe1aacsPVVZOZysJXo3AfUdjLrae32tfGB9vQk9g5AqjL110KWbUcTiA6TgzxCjqRez
1pV3Q7UU7DPUYeN2GchGq4i2aT2632vi17Xngq1vgulE4FOsUxM5pZ4M8h5F/rWLkvuPxhsM30kc
7ZUVgHGoy6jZNXDP7pHZwnonE/67Rj7Y8uKvGkNi5tOacfWKtFy8R8y9Z/Th1agCQhtKmP9Ky9/I
CkTkSKNyNde2dwdtHGxF5EAYrmY8tuZkfiXE8DXp7WGewvY+NK177RC2iHLwzBhN1zuUwOmOZP47
5cceZc47IZeWrp71x255pGyUdVnIw59nP9v+10vI3fYcyH4esTLlIIh8wv5YTI0fm8WA3bGsyy05
3vSRykGy/o/N5/7n4bJNFv9qk9eRbZPW5mtDLccVa7sU7bc8LxlUl03VYQpDOPU/rUZvMiFY9qcK
kN0Nfmx/1x+nPspwIg2oWMpWJGF1lEW5DLODWSA+JutmM/2njno1s8g+PheTLm6WpvI5uJnhAyIS
N9lWZja9e2wOO9kmCxVuuhoNwfnRlNnJm6Abe57U4tx4MFHzf7TJHXkz1+R3Fq3j5eKPtlhpVprW
q4dnGytOHzF747UwU20TuaXYWSVS44VSWRe1NNVLkHkRQ9/Y/qhd7TMDiHzXVWU8zkGYbWwMiK7F
NLN8EtMKibfiewTiYhdjALknMQJrGXYiJntrTff6dV+nxFKC/MUu+uZsxunOZYw94eTJFGlO0gPM
sV3Ckv+UI9m6Q9zlI69T5wL9UN0oLLvoVoT9MrRjzAxffUnG9ogYSnbCvTfEUgcgNyiqeWN4mo3p
SYZ+XDH/CB1kJ7nR3p2A/kve1up39NbydTjY+UadtTfSzR1LzA6ZxiIZ/QZ1w51ZF2R6VASZNB2i
HFPvddL36kflDABG22RhUxBJSvGHwoJKGH/E5ZfRdA0rZQCNnbA+58Es1xncuVsaIVJQjsVPYvnT
STbVQu8uXpodZE0WEIXFtoH6vZbHy7a20z88q6/PstZHxUyGaXxp28kDp9aG6yJLhlseBjk02GjY
KGIYbrItKpjsAo66yJqHK+cpqrLfyND8fcA8IlVNVBIMynINWWT6X9FghVd5Ga+co4OKdeHqeUDf
YfdgKnV6kG0V3+25VYKL15DDn4o1eoniTZszFRPPZNo6rljCE3Tbsk1Y0TXLyaDKJqvoQd2mxS/Z
r8umaJgnXy01fSer8dQUt4mo+OMKORbYOkAliXmVIFfgoG9xGTv7uKF/RbLlP6DbxyHNzPxcC749
2/99HCH+HDikoW/l9Z4H9lp0H8nGsbLJBh8Fp+IFyUDzYIyLfk4VjSvZJou+UIuXdilErADn1Kd5
0XyCmvPfHc+DtWR29qWuvj2b5NaUBsXLs82Ns9+qVzP7qSNv5dZN/FLopIxDzHofW882W2kBEdTe
UR6hkGF6HJaLKt0rOmCYVkd1PC5NzFDUrP0QBII2AXOGraxqYZHhhtDBu3as5iMMggXks8QKl4Oj
Icz2cRgCql6qQ9iVOAaDM0GqibVXaH8YXgq+rTCJMC9Vk6T6Xm9A7rdDZ3+MeT3sQ4UZm9ybjk2y
b+tyWgsTrnzf2s4xqJmU2AnROVXRQkTSUvvd6XOWYF74KWtWpiX3JU8ga5Eb2O+GaaGS1GZX2VR0
gtlEVs5nWQUxZfp4OH6v0HlY62PlvVtRryAJFikby/Pcd42p0V7NmdTJaoHUC/prTHLkwQbdxRsM
hpPcGYDoeP+m81r3/jAZfFdl+aYuF01aprut5+VneSC2xMzppg5nJIwLV7JtYOTZhA0qVB7rey8q
e0g0DHmjHNjk2OTqTkC4c0njtD10Ed+w9XnvpM02dPoU7KeIdjlqIe9iuJZlnW09BWPodFh0Lwf7
TpDAIvmrdZsCVNaHkvREp1L1WycSRvcpzz4sbZyY59PLYRqTMhc3nNMcQXdGRzT96JWRZIsXfCIH
jQXHiPiz15k7WavKoX53jAO9Y7Sx8bJ0QAUdHV33oG8lSFHnQfjRjESy0oqUFDQafa/lwvFDcgJL
lM/xe5Aumyg1uy1hrCU25jKdz+5TZ+S+qWdi7+lrxEfdN3vxg5GFnu4NU3k18vpbpytY8bjV9MqP
RoajGIlXp6xdFANaZEzy2Bd2CdVQR0MQ1aziR5v3b0FQqe84GUrEzao2veCeEddKKubqqlJxfyYN
dNFSyK1wmWPYhfkicpE+mrQxiI6K0d/iJv1V2q6xb7CxuIQW+nATU9xTVmV/MPdufrlmeOnHTPuN
zcY28RqLxdJrM80rJuQ5Oey2BS5hJSsPceVvYsFfh3m9EnhjfJhxc4gA8v7SMoThlLcUG5Obbhcn
lHnzbaERp82VON+4Q1yS9I6+Memrdr0LkSFsvRB9+qR9M/uiJhBgR7/q8IcqZnvnNdqCzs/d9aQS
I8zjsMA42yVoq4KMtWf9OsdD/j508cIuTMOjrKYVeqOAJs4w7+23oJvIQ3VDBVfDGN+i2lz4ZXGz
BRUc75sKjRBLyffYPWHikNr1nqBfvTEXWjkrc+PG1J8/P5ODJEGxBgS1iRUS/SS10lWstxHBG3tl
6ldcB29ipgcy6Gq3ItAL3L5zUF+KVn7oTotmbZZfLVZrH/3sate20bdyH9Kn3qnDQ3s12l8dnfOH
GTrePSuR58ci46O3jAkXbUyYl30jQnDEmnE1XWoqeou3qidyv9R6ksW3HCdeWUMPuLw1XrINg9L6
aIsKs90828l9nWepVyeo949aaVbXdpgPppqoyFro+6RK50u2FK06nOa41QnXUCu7pt/2rmKjZaTb
l1HXHNa8U7YiooNmgGw0lj2xxRgzTdkp02v7og4ae4OpnTdmFPUI1i51uUsWJDCxeeovsvK4VFY1
FknVgjBqNoT7oc8ISzYhhmmuVYcQhlAOk9Vi+QMkAWzOXmDPZC2AE1EdW52jZ1edD104vT+qco9W
l/0xspJLlvZ/mEVcHDIiXpe+r/4uUMB0NvjKVf6/dgyqN77o/JTnsa3haMaqGbVqBYAcaZHlKlFL
MGjUYwQDzEC8Gok7bsMeMqWWquKVLwmSgN3P03nxMJJt8jgXa6BXWXUr8w3GHVGG5fxn+1w1yBfV
toIuo6iZygXaOpyCEMYpRR63OQBjKJZDWpJEXtoik94TISABnMNu3zMr/yiDKrzImudNwQKtxJF8
2Tm0sbJTBjtmIZ1376qd6y82vh8gRlpALxxRAUtlcXyXlbAmx4Re/XyWVa0FygEZL93Jajnl8SEY
PJDDy5nIeGav8xA9/rBssq3Jj+pU3GTNygZCrAOaKLIa4f2+sc0lEL2cHtpWeYSLYa9kNdUd662G
gitr8ve1Qt+ndla/yd+eLTiv0YoV/DSX370AiyZdKzeyWmIuz6uZ43Yjf5udIYMUIwS11OTVoqB/
S0tCvCSWSa1ZWq76StXUR5tkAYHkqaKvNotmr9pkhgTmnx/OWEyrWAjnBwDiU80WnnR8T401/0Xc
4nMiEvq97KCLkJQP7/h8M9QzNVzh0VleQHCk+7Kwg2NrzOEpCJRoTx4y3xeIeL7qWfyZIs/21U7O
zZzwa3fc8ivPChvL5WQ8aiWmxm4M+obYT/R1IBHfEMFnYaAJN76kYx6DxBHiRIp0F4/zuz3nxgo5
TuAbZWq/tHNXzKus0ni9+VL7NHuVhWLb6SvRUCSygx8OCo9+n8BAd4eKfJqoegBXQM/h0KlobHaw
WLx2PAGWnw91U/3ENlM5WFo2vVtdxWs3vmn4wX/iu/Yrn12fBD3K3WWwDe3wd9VlyWsUR+jWpo6y
haavfpZWrDFpbbeaq9sfob0jJZZ+M+Z52BpKFG9cJT0JxfvFdF09mnX024yKn90YmqR3KmevgRgl
y+ZinIXQ2FjHKQpMkB+80Ej+HEgSpZPlAkWqSFY6fNhJNXprPSS9VAEEuBXFjoh8TMoP0/M2jzF/
QZ2YLIH2rZqFt7c8Mp8A39NNFSKPaTqAlQaw8E3TB2frTxfW92XItZuhNkeI6NWKLJTYqgURMQu5
SwIvI/Felbl57Riv4/injuOJcS1a291PWYf84QhAufaJMyp7TSGvBqep2sKd15EHCYzjL6Ae6iUl
ArZGX8le53a++MjOB4ZHJDZt8b3K3Po+6wzaNOmvDol7wN1OSMSUQjHH8Dx68a8px3RxHNDOxWrx
rxkaTNnqHm6AovGtPmyvJG+1nVVZ4VFYOVH5qHTXIleNT5CfPwcrLv8yUcEkF/Q76roK8ndIsL4o
EYcY2m6lIlJ3wLlvuKmFFr1VoFRkTRaV1WpbiPMEx5YjZBGUOkiX0TsFkFVuyKhowP7iPdiITYwX
w2uvmep9IrW68XRy3bJqIaR4yWK04JedPejC+2BAxh7t/iybDNgHOyeyq3XjJtrd640WlCcAoqUm
mzTDQvCtTZOjPGEZfQ4GIzNzl2hfaMGi9ll29ykA0mpG5VXW8KQSm9QNsNBZdo6sbMhXt0dZ83St
u0dKCkLAQZJetul4hBx6L7dh0XCCLJiUbPk0sBddThCuMm2SKlFBI3AEs+r4rdPJPiw7laUYBwJ/
CqSBgzyCUPdwDApUoJ6XFG56RHw1efzmLBoKP/Km+xQT7pgsTb83AdZoeR0e0yxkpCva+C+7tdGV
Zu50c0L7lg5fJZ6478Q0/cmwRqxJcuO9HMtfYYLQhNxHiFb1Eaf09iBGzXdbw89Q6b1hI4/NDV0c
K2xqfLl3UMn0YL9u7QLzjfG+BAxTT9nRC5lBQEWLbrJAHKXYVElQbJL/tulTlK1E5SHebevRbRIj
KK/AQ/vb3KVhZNzdojPuyazQ6YNpOchqrHjdQZuBh8hDtME27gxgk5NFj+PzhjTyiErr3l5Or0S9
Be4eIIgOt61SOucmiyRu6O2aYTw4InZuLdrolzFWoJnrANAKU8COxpFmJw8mIhhe0ZJjTRO0uQ/q
t9lwg8YNwOa/r1d3fxWZEmxg9gOMwjblBpdOx+Ku6R5V2daa9brWGM9kDRPTYjdXAOweVT3grDnb
BQA3XmXTaMyk87pYxdajEnfZNs3BUcv5MGStbpV+31p1wRH8UVn09vRaAg55eTTBgsTRavBWhpNH
b47LZ96inWVPurkit0um2BjETRaeGu7UwpgvsjYGbnOJandX6GmU+HOzRIHrylnJvUXEKJ9aOqGz
Jom3zzbDS357qsqg15fNVYtglf128BYdG/UmC94jFDx6stXPtsAcPupIHc8o+qi3XgTxudbsP54H
JKxTUN5omt2zzcWurB0fF236AcEKZIR8a7Snsx7Fb+3oZRfGwOxCCv3YQ4I4yhpGmba6kpteGt60
1mwP/2iTp1lN8bNuA7HWyioD5JM7V1m4NVFCB0IADHXaSlUBpEsuph7WCRzVex0H5T1ISsJrXhzt
ZFsW5cQqYyDmYV6U/lQF6op3PzjIg00Dj9YClWLDBP5TqthhpXSzG9FF9b2ey1tLoPAFvdf6XiSI
3JqhEvgqdFC8HoaT05k9N4CdIfCpNYlUkFKaXd/VqY5fm9g9yJ2yCZ8xjeB94x20aSgvkzme7Drs
eZ6D8dGYQ3n0xroDFTSJ7KUW5SYvN4o6lOumceq1ZokZ4FHQbE3FcF76BIpG3AfJYj+2wcftW2ME
BXz4/hyU/YvVCxTbQ3JS8BJ+Bl28tUIEDxKLlU7BDMArtWo/RvbX7OYg2OqD2guYE0oIplvt9XXL
HMRvmH3kHv5CeraaQQn7Y6RAJA0YzWW2D3wM7HoTDLqqDEcQEx9a7UQ7wYBAgFsFkg5Iue/1kzqj
NddqikFyAXaSq+zSUf9k3UVnA3phXRrqJevSA2bUyrnqSuix/eAesh4CnGF8xM0Qs/xzWSeD9sz6
0L3PmaUdJzLaxDtagolGscryqYUztVJHnHRRJyZ9O+EG4JV9smpnxkgWwy9qf9XCxntbRPgmSAz2
VJnwHoVxNptY3SoYo6yK6HOe53cyQuuo1cptYbfuqc9wgyEQwOazmAYU4G2jOiFa9g2ExYgLXdtv
SyfEx1XXg0uff3GZ8IjcirFC93nwHdMgc1so2jljrppZo3o1Uq48VNl8shCcFSEgkUzBcjHR4eRN
yb7RhvpYd0G9wT5yWDeOI86pW89rtdW/iRH/ABBT3UbMUDTUubxawD+ulW5+KHFU7TPUGs/IJIIr
YUzZpI3TnsuiIEqiD/C35sAX1dSfARLsuxpBxrZO/Lwud142eofcmKp1yryBpZUZrgzctPy67/ZW
tSACRadtzMFOtgCEfyLV9GMxE92bZMl97lbvA4frfNTZiODx3tiNAlwvaduTRolOAnAttCRYsXcG
o71hw7ZRf1aJPsGrM+vTANDgoCwBD6O5yhm1tkyrmaLwGnXkQdIQYZY8QTIiGlr1Q89+9LZySVN4
voij+Gl8Bb381+wa1ZH8m8pImNRorqnHqai0mwnDw+S1J91r10MC/sapfCMPo3OXV+IoRmYYmcb3
O4X48qRdidzesLy9ZUbIyunRpHCiD4x6mWAmxFDtqq53oT39dE3VPY9u0vqEAtuQUOgD7IC3Grkl
2zmIPsQRQkCm0XJMy4p6iZR8gwiQ+0McfTVZiUt2ZO4Zy/sExAryVvWWG/pXnWIRMxKGJ/uAKUdb
WW8ERvRVDLpsHcTN3XMbOGZug/ubahSHsKYfjBXTn4e+8cuOmECdv6Fpqp77KNLO7VI4JoaVDiTM
NF+Fugg2ZgdSL9R0ViiK09H3Ws1GJInrA8raRoX4Usg8oMQQoShEKONXbw3lZ4usOYP2vsuxsXNc
OE26IAeijtBTPabHL6IByDNfWZG0PnnPqjQv2JpnK9wAPtJYDfnzjrVAqNcT5OLX0SPAXuvdRFZY
3BBWYfhsKxBKgdqBwzfj8wjycoVtFrMKFoVdosLhMVuC13Mqtra3qM9W/ZdwgwyBMgN4o6ungBjM
HOBhsAtnrBp1CPOrToPK1P4eIA1GwH43jQecr7Ydos7Oysxb1UdoutioRQdCuVMwYNFUBflI9GKE
CEgslO59qqbbGNrNmVBj5s/dhCha1r7CXr4RaW5WFnryB2/SQYHqgXVwbPeoBL13VJLAPVoLTqeK
ux+N653LiG7WbBS6sbSq9jMKS1io/jkARN1VXfcn3gcGnGBbbJQymV4GvIrODsHjYiEQi1S/p457
Av8wMcseA+7g8OfIqp3ohgC+FMcb3eiCVVNAosjiikBFK0yybqW1r9yqWFmJ3e6ArheA4jwL0A2D
wRYy89HJSUrpBZpbSMfeS6tzifIU2jqJ4105teauryvvj9R7h8vUqW3wa7brNZx3xlJvgcgovyKj
93MrE0d9FPgjVmqzZqXu7XuAZzsLHCi4E1JSSsDirYNw71gFQQ/VXDNnfPFGa3hLBzSKHGqIySSb
1hTveabYp2dRDYXzqNrM/A92DUUMm6+LFTB39AYLHKObAfSsPG8biMDzQw/1NY2uz2fJvNJVwacY
mMZprmPSpsw+vtJc3+QimY7qjHwTQlFXLRa/rcUhCqrOGd1i+TKyOmMgXopFPMfMR+2smnV7Hfp2
urTx0nNT80rRXuuIqW5Vp7tSOGropw6PEUzYQWlZf3R9yszDij6TVEfn0CzeLGO0t2Mesf5eisB9
mb0OHlqrxZumu6ZOkxxDlgfHNHCitVFAAICNHZ0s27zqwoC94Y28Udg9DiCuiO/Fm0GprzMGlQT2
WJx1i8CZlu0lBsxeMtJQhYElmtbidQUC87+F0pEv6tE2LTzsMowQSa2gBKkxZl5LmAW/BgfZ8yUR
oMz6Rg+wdcVwC44EZqAeHGvRg8aaxDCx4gw4l9DIGUHpAy9qcWrM6U0N5xFqR2CvR1Rp/GmpIlMw
+b3JwzJTF6CZE6bwSjqkJ2cNdJFnFicQGfthgpECXOnSmd1VafF/ys04WeuYaM6+xMyFC4HfAn+2
cYYph1Mwu5cx1TSmgl326pGaO8ZN9TkDN/rAawO0YfEjHKL0Q81xifHaL7cIeLlllMBZQgX1rLPS
SXmhHM/VXmQxMYQBsPKUdSCPRgMce7VSlgpgzwCkwFTn5lFeBtfK96gW+SGLS7rssXPWGHYDDyGl
AAiumP0CxbTIKWy+C9s36fJeBg1Kbw1QAP+1YZs0/D0kR4KXmADrPpnDzxApOMRHtxPWcmvHGSG4
L3gjANrrROPpov+bKn7a13+xrmlP7ZDt6rFmmAQVmDhYWqsJJKEWHmddH5zwe5GXxjck5FHkHG96
Iqx9Oii3mSDAQm9Vd5W5GA/Ef6qdsY+9MSRbv/bi2TuEkXWJSaX5qY6sUqvmCP8ZIMbtk2vq01lL
4/dRZZUaVgIZxRDK8GLSVAXo2iQNfw8o0OdDAUJkdbe1SXiD5Srth3BEOv3VDY52B7brIo2tTCwE
TPppbcHV52nfrIvU9t5gATiv6vQ+g+B7MwAj2LlotlWcfCuZGCBfGQGtLEmmyuqc6hlzvjIDoKko
u6RzQ+ZPRgr8xVrnojP8qiz6PeyI4r0z62Y/whbxZVVPnAa8cW3hF6o0L0yX+X/azl7rpfiabGXa
FXE6nxD+eOtnwN6mayevAimXV9FoNZlhpDCd3kk3Vm1XuxIauCFgZygJEnMZP29hargDUsFOSJKx
ECtnHrMNq+hXgzgHvfg6y167ELDYj9x+x7SsPWQLZqZccHUhCIuD6bxGC260Nib1ADAiXJCkspj0
6FNRjGAT/7dJtsvDs+Wzq4+l4L56LXS6VVaklBLo2eggp7W6EutgO+EIubfC97gBKRDcx0akWwGd
124NuEXDeEeoHHVDPO8euhoSIyRxQ5nJgsGNHZS8F8ENuaMLUkiS48/JbcQRXJY1b5is8kvkpvyi
rQou2V5uJjMRJFhY/HtDXYD2dVsdBaFS2U0LpJC5bHYseuDWosHrIVglirbEEWgVYLE2ZFW+O0q+
TlSBQ+6X2Q+gmJcb1yxXlFtPfKKtJeq8kVBF2TjO2ZTt5ZGR03JnkEUUf5/fLheRR2mhOq1sJ0vX
8lcmaE2TgEX4bHH124lG3UmFEcfzIbkPBzCcv7rl+Y1m5Oxz1KhlDlgWibz/cjNmiUxKC+M7Wc2y
aheWio7/zPKbcnCfAu+MvfyT8mfgvBxG1YA4SV9tvLL8kuelo4BjvjzGxxOWjRIvlQdkXayFNPps
G0u92yG1gicToI8H9le+DdBuyVCPUzpuVL3+IfHAshiAUXc1/DriqUiOZNVgY0ZUOSl9vNtsZNL7
gfMKVfFnD3Nx4zUhT9RGQnTbJs1dPns7cV8H4j7buTbo1q0hQm+PqTvpreKYOiz/2hDNtudDAzus
A6FuxFo+Lvk05FaJx2eykpvyLbBCPSCv3K28os+P+Dp6oM/k5lJARODdUHYVXu/0LUMyA0QA5ozV
MEag/9iUZzs4UoBEdo38+Nic0x40lB3t5d8bm4YYdbOO2+TbPOpHeecedwlq6aqw0mkt77W8K0lb
sP5vNcRXFgyAfCbyDLkl2x6vg6zLwkhxDGm6EIgmoo9Dd5MP/vFqylvzfBvknprI56oCw76Wt0L+
SL2vuT+tKHSfCDqzXKv62S62IchdPu6vmTv9DPDK2GbMBnjr7lqVtzBtw20+Q3Ru9emmL12HHLaz
2HZ2s5hBAmPHt1Khc6KE26AnZCV58f/84X/8BrmJ7RVkdz3UH0c+nh5qMjiU9oa+ll2AHN875Mb3
NoCs8ZbC5X3c3Aec4h9fzT9AFf++gwZpvCKCNTk3WyPMtXkTu+GfSpepm+cdphM86o4LpfvZuaj9
W4aJ5Vb+lj6oXlN7VrdoNPaz32ThuR10BZjH0g8tn7U8U279n21eV84IB4TJWr4JfZxumcKwdFle
BH1E2smEY/18fZYD7GrmAFP3ByTY9vINHjtr2E+5xbKk2uTOgPGRu4Ar/8+/axfpIQjBCnu5AVxh
AaQ83705fnH1BcBoFHa9yNvQvS3dsnyTZPXZVhD9WXokS5+dTeBUA5iV9M0RCn2kPF4Wz6/1H6/o
Y1Punytv2HuN6cs34XEKtgI75bNtSBDIvpAFe7NDofvw/MKf77Jsk1WxvIVq328bQHq70Im2cp8p
X3Z5xPP8f7+Csi6fmtx6nCPrj81/7ZfVf7U9Xtuysu2/ux5s5Ujwp+ZBwJVbpcBjihSQW2+DcF4G
Dt2DaCp0FqqTvsWHgjw98wL5xAdbxxjUec3n9uowN2B9eNaJWMxqgcd2cs0BpQx1d7IWrOo8ltd8
cLutac5MJRpdXauiIHbTIzCzIsG7lbyDKV/sIs15qNciKl8dzIufD17+VVl9fE7Pumx8vib/OqUY
0nbfYz8oX0ZZ1Et3Lbf0BPqSGcN5kndfXqQAzziBWeG16wNo9b78SmC10yo3/9E6uMYfuYWIkly3
TLgGbyDVfbcllyLkhnWxkh6Ig0MNiRd8w5joH1EP3B0Zk428x7KQjz1epicI5bJGntKf+aQfvdjI
tuo8nhKzRKDM6/ayk9HotVs4uyXqueuwEI8RwGi/IOVnB3lB+eTlFj19u7Bh7Gj4mgfvDbM494FZ
DhL7HuB5ts3lG/HsDFRNdQ6c9/x9ejtq636CeP+8i2Xm0JMmyzCTuZm1DizoQpJUAi/gD3DJBjNx
D/lReQi5NSgnBrooo2ZtHjpmcrIFXrfaTa5zmADmkM/dQY9Eoziy/QzHsMfs6rGKijRRkHPTtUcn
DJf6UhuJsZXXl78rsKPx0Oqvs5G3W9U0rvKpPh+t3Mq77ldsTNFqLAqU/qGQ/71Ae3Ycihz7Zf0x
sWN5WuJIw/IBjP9Gy+wcdn6bDy8Ispt7oGnVUbJ2hqirjrwLf5Vhlj2er3wSzz7m+WAYoH+n0DPN
yavXFgRpZDEcA4eTgo/ApQdfoxC4Kbll8snI11qoxB4t4MFBgW/IfztzecCzR38+yccLvfT3z5vw
3Cu35CH//0sxVxthL708u3r5Y2T1MRd/1uXWo3GOsP1gQoswg5zoKp29V/FYlIfIP/uYcslNHDb5
1B6b5LX/htU/Bkr5O/8xy3icW+auDyzgTEIQewwGejl/JTlC6Fp+JnOBHIwvJvNPtFaIJ4d9si+a
MFQ38vDHZrCMoBFgkE6kj3mcfFPljO5ZPNumOSPloKEUqQETWyZh8t/5H8bOa8dVZVvDT4REDrfO
ue3ZuW/QjOScefrzUZ5r07u1tnRuSlQAbAy4aow/zMUdJSnqn+ay90+fjz1MnHOfoevWsl0BT9+Y
ZKnGJXq9GUmoH7b4IHp5UG1V3otpmZjUiS1R3A89TQtFlUQQmtceBJB5sBgyV8XWXMw/49w2n+PL
vkH63CDUwTuMd6Z4cTYAAdKdqIsnjysesYyf+u8ffsyVbBFInfxpGil+wvudN373INrvxe0aoKQL
aHr6DfymQXJD3Cn/vin2vr+qAOVUOzuPV1+pIB5MkXkJ94UTIggeonfumNeAokMU8zhR7dyfnVKm
+/unn+7kO9ljfmbu85n7zSxaHTVtyJ/857kTW/dRYvNrXex0P+qnUV9P8HUvSSGxUZtPyojUrHiv
zLMHse+/tc1DRO99ni0250L8HnNVbIn9/udRPy1nxGgx8Mup/q3ty1G/nMmbXvgYzZWND6NvesTx
cCZXUYz3tap44EVBKAVyJjQiFu9TmG0u5rYxwRMU+h1jilpj8z5IvG7Fweehn3rEpqt7IIRIwd/v
aPGwiOdkfljmh+p/ts27iedOjPu3tv/vodwxncj9WQjar1/ZOLQxrZ3mwuKPay7uK9m5/ilW8W/D
v7Td1xPTYe9nEMf5MuZ+hi5yTorU/ZEbx1+KV4NYg4qt+T9avEPmqtiaJ2Tz4C9tX6pinNsiGND+
VEokEaLMhMjHw0nunemtuIXvm6JV1EdC2SyrkyLZqE72OL/eAVNBG5/r0jjRyEVdvPmZC3lElIzE
sO+hI9cz6nEpXg9E/5FkrVAG/ktXu780TJkYgni7ZPkICRPxt9W/vW7nW8ESi/55zHwbzG1fbhdR
Fb29V8WELGyYXp086qvGUuNxKda/EQADwkVR/+TVXbC5P/HioszF/bU618Xl+p9V0TE/uqLqEUj5
+/oW9S9HEG1jEoGdUCIeo/llf59Y3/vF7zPvWeFVwuIt2RsERrQpQvJp5TgPE/uKQkwM5qrY+jJO
vETntk9fXPR82aVzCmk9amdQgdcSKgWuAWIEkXJNAckx/XHlOOLVj+LV5SZRkuzElcmjNk12o2wt
qsQyduJhn3/R+7P/KZj5aaowDxVb4ucNspaI3n3QPciVWoieaGGATIqKVnY3OjnpGNRclOEiHtF7
nFLcAf2ohtWbeJD/RrVK2VtjnU3qpCI5mKbJPkIiGJY4pDVRlBXZysVcdw1PQv/MNxb5pDtsjQYG
ZLyQ58iHoSreVlfdo+BsGyQAAhntGnFVxe9SJlCZ1CJ7ykN4JoJPrk4/8FgjulPf45lfLr+4qJ9+
ovvS9X7VxZpFbN4f84Dk5Ojow1pcZXHauRAfYK6KC/ul7b6qEz1fyZzzSNE9fyXV99WlibXeAhtD
rOK81H1psrDfaggBrlUYs1ShniFAmu3xmaTXUMmdaRYyPVOv4wDzVKMI76bSewyUZKtMx5CjMjnn
XlkvxKixSfqdNOb6Sm4TQHpdly2qgEddFE5i60vTAeCpgCk6xZG9kQPfSNdIBmG4zMp+TVQS1PBg
7SvVqx7gZJFrRjQW4nli4V4UyqfY7Z8mRPs3DxnYb/BvyhWqcT2qHFRFW4LgURKRnih7VCBCs4i/
hY6FsqDenIcQLQQL2MJGJbe/dQx3vMZF9RO+467VlfylT3VctWL3I82Zkpf4wB9cTwYpnlRPrTMa
3x2i9WR2XY+Eg1KjjtN1C68qy9dyBNPLkjx/VuXYXKKoA7wqQLZLziZbAJ1Q8pgaBfpNsrwqkAhG
GSoHx40RY3Hppx5CSZgJdDgK+JGyrTIzv4xDVFzEliiSLLPQPUtThIUJwhtZ6K3yAvkhd+jedZJn
21qepPwSudCwI0GJYzUFgBe2y8otzEJUr2UIn5qLkaiMguGqTjIwQU7dsR6uMvsAUoP0mkOwvUb1
a2iH4NpNBUSX4OrK0QeymtJeNOUJJt3oLqLKlSF8phlkayzvWqGGfZXJhF5jSVGWQ997rCDoCE0H
aFVsci1TLEXxkF0MXddclKhxHsapKBNgeyb3FuxqRswdvprESyW3cEXryM7oA2Zzfa+iC+P+HqJg
vNxroDlQ/rW45+b9i8BwHlCZCZaFXy/QPdXWlmLoq2GoUjTeANNnmqIfTAuoM7BWZaWaalQvsIJH
BgMH8Nzx81MB1e5UTcVc5f7cRhkx1A5pIxNuWq4e0lGPtaWia8pBFNng/dOYtYW0HBxY7o4fE2xG
1OCpdQGM2mbfvkdd+qaRSgcXDt2fZ0uHzwwyEbRCVqAS046/SXe++mmkvg9VBFoBQZwnr0+AXaOD
9TAq5JKNITKOhZ22B7UN610ch9mFn0CB8l/L36pe4uZKYv0sa+1TiWrQ2Q6ih84sKqivUvktbEkc
WYg9rkVVdJAKfUZ+PV2X/aLFuGMxTMNDJcaULwTLNe1HBpsmS4J2yztj9WlnI/2w4lE/ikOVla5c
LMffQQ7DqTNBFm3DH06xmj9B7UV/fH+M7scttbF+qJp6ncrI2ixdLJZbL3nEqHAkaJ9VrJVN/QjR
ovoG97y9EDreixpGu/U3TOsgQyU9Yk3TCNFmafnXnSL7SbbR48I1EKA2tB8iFtOmBIPuhH5aeyo7
wsp5jNqJ6LBQstgjgxmBZuNSqLpUbxHbVJaiKi5PEsvTX5UFJmy6PmbfA3QppoleuDX7P/evE0ep
uzWzEs7ZdP1QnQaRlwwO/vTcM32no5wiNkVReCMM97ku7ra+RkLyU6PoFj0N5I5V9wBwBgSe1y3A
dWGpkBe8lNTyrSw9f9eanYfGu1985PlG9IedX25iFdWmYpQsAtaSjVs48cB95QXeqZmKLkL3xNbc
7aeOto2xk3nxXDNcQ2EIj3mf4GE4FWJLtOmssrFsMFFUC5Wgwm/wfwwUu9xHz3s3PeaA/59dYrsD
XyEr26+HqZsMkdtbf8llooHLL59OjBYnGbJcrU5xPfEoSDvqRg0DFkXKczAVKQITZ1EdXBfFwsDt
IK/LIcH1qTuXUS5fzIPEFg56R/74GvLI7BzaRFX8vHDwxBgk6WC9GEDxUZYSvV92FVVx4hrV0Z2F
EPh9V3G2T3skqr5ucgAaXzumTzXkIWTH25iZbzH2pCCXRjs+1kMRH+0+AHCioLzZJOQZZbIV6yjz
lUc597uTrZY/Ul+RHzszkx9Vv7w0vGAv5KZhuiA6yL9fq6H/ZZW1ejSBlrzYCYcimZOfY9QMXoJC
eoWP7D2ITj33zm4WmlfRB1J4HUOo+5ZOI/vyJeoU/Ulxg+xZifZiCP85yaNcVdAvL34ZD6fWU+Jz
PxWI+6ndQo9KNs1qXPDOBo03VcUYiKYkclz7txx1uJfaxC5hLsUviVOio61o9VJUtbbqdhquqatc
N1DEX5hG037DxgrpIqNX1wGEypeqxRZBhq+3nfiVL0DB8pWZuPquxzLzmpv9ExCa5t3Iv492Zb8a
kl0fkjxAOslUm/dqBEghW0Z6RUQHLV2//eNZZv0OZEtdjSEu4mblPimAz9CwrTvwnmyFfr0esYaF
L/xPE7TIv51f2lTDAhWbjKe8c8o1fm05CnNW9pRIhnmo4mZAc7vNnlQY09+wfl+ITgkY2xMIjFeY
vPJZNJluRX7B7vKtqPaoSewVZ4iWolqGtn4dydKJmjhi08lnGa03FUb00RtGcAmZ4WvHEq0YaNGl
iwqbmZ4JuofNCiwesp5Iy64Lt7MOoqetXWetK53BfYfbyejy5kEwJnhp5aJdwvEJDqJqBbIJTCFo
j6JqYkSED6TqnkR1lIbvNv/5F1Eb2uTK+zq9aiH4Hrf3dn7QSbc4qeVz4EIj9l3sqrq0uAL0WSM7
0d5yp36Owlo+Albobqpa86iEqMoXkX0SA0Q7uoibXCqTi2gShY7KUWBCYCgbFcPVDPfYxPRuYngI
He2a6reqyjZ2YxcYFpZrZMzzozlY2TFoIMtNYsH5UZIpqqawkZmVh1XotIiOm0H14CsWVuCD8YRC
WPwuG4WzRjcz34kqHB0g9Wr2kus9kpRaC5ZgGqa0g7tA0w9UTdrjrizXAMWL+B0UdbKFjm9tVHIf
76ahHVNbMh51P7HOeWQAsJiG1YP8ewAtueevTTkzrVNwI2LLnopRid0lEbwK/O4/bfMQsWVI9e+i
VZXtv+2v1gBgGjN8KPuxuvRSAVw6s5G+A9Wl80/0O5XdZ73vzJfK6tEHStXslPiaibJxEYOI68bX
trBvYmivxacy0Jy3skrllV2GxjnOHQxYyhK1FHRhn6Ej/ZQQv1qH2dIGNnSScx4quw+/NwoAMUOz
qwdHb7yDZFrRNoh9+RFVlXIhDm+Nb3LuVD8b8kbAiPQQHcZB2xGzzVHdzY2bY6I5zuNuIWyppIso
KTOUcdGoOuW8U09m7q9aVw0PJeLkfzvuY0R3PrfCIwH8jIz/Sh49OVyJfh/c40kcLbRsGs0COmFh
6ft7VXSrjhL1Gx7t4D7SU9SboUfGVjY7uNvzIQxLP5rAyw+Wb0jrWMlUbKk6a2eA993jdVOdFE23
NmaUDNcBH5dVW8vVM0+jDPTHtj6YO9/Q5pH+VM6T3UVMSfvM2NwezTrTf8JJRCxS5z3P3cdDm0QW
JBVvXJdFUV5CtS53ulZ0h8CuDdx93RxbgsZCHwuwKi8+mJlqjiyW27rvodc/R4Eu/ZZAWt5PlKQK
UnGZ8WuIu+++JFlvilklqB0r46Nvog3OFMV7gEJtb5NJVFyW3PjYxqGxJRwQP9hQgcA4VwbxM15k
pjv677yAPyAfSr9UDx9k0EnMsJmER56t/05QRlab9snDmqOqv7UNmGV0iqsnp2ZN2LSF8gBuowGe
g8MSvCtrRXDNdXeqquFB1VuTpIEc4xanNMlRbFlWSQoQCYRzEyHrgn/NN8XqnKc0dt6UIZTOeus4
XAPke0s/Lg+i2mgoz6VW2OzVsEWYSmFetm9yoG5ZZTvPHoT0RdH58rktcvc5KMd31fDUi6iNEwLc
Uo0HMdRRrGOgGO5V1PzW29ZxHn/TM9V9dkdyiZlRPeaaZT27295NrPeQv8pt3cv11qo77yNTt2VX
mh85iCwsc4py13ld9obN3bI1Avsb68gTJg/ZpXQlxPM9yBtN6yuLe9vUEWRknHHWnZgs/Raxo4GH
COE1LdB+C7tDAzE13/Ka53lApZXaqjAbY9NhKXhppoIbY1hVeCOvRFV0kLDNLtWI2xaW1UfATpzZ
awrQDRiOLojdZRdtKkykeI+2pJ1Tqxi/EQV4a/Jg+BiCCehRw+dABwrJvVh9C8du+OjLwFj2U3sw
tf/3eBvJpXm8a7scB3jasvJsBN/+Of7c/r+O/9/jxXnVooO57ehrPTXCZceC/ZZ3Q3lTLV3dmlMb
chnlTXSkLH7vbWIIQpHVLZ/avuzLPydyVpKzDVX+E0VhTGxLp6jkDXdG8rdNxj7aSfXNPEx09qHj
LMoSvoGXP0hJbUCYhPPVK2XnrS2e9VWLjs0q6ZXsQRS9zu+VtS/qQqmKtepH8skrIOLxkhIVFNrl
Uz0VompqEqT7ez0pVi3LNbQe/+kV7XNV7CHa0LY7pgGAtrnpfqS5HvPSG3v7IedyfW+x/0CRzHmP
4DNxU+Xp3nHhkqq99W0wW+e7hgAd0UKnezBsG8PRCL2VLJYDsq+wiSEe76tc2miqM76iyNBtG44q
BE9foGXtxTn8BDhfW9TGGSds5+I2Comu6diYVzyoXLVncCMGrgOatlGruj+opY9m92S4Ixx17uY6
hp9BzmXxJTpE0aLVvbYBWcFEb629Hus54jq1e0usSLohEN2s1J2DjVg0jmi6aGjHIEJu6QumIPBi
wr7cSkXSbln8IYuv/Sn0+gOJke41CHGCj5q6fQiqVtnJYZ3s3T7WL76n4okh5eNL7Md/AB0mf9jZ
xw7+IOk66lhY/97wk9lqfeNdiqyqbtlUaDLTQz9DLnEaoKkTFakCsmHU+UWJ4cUjmSyvOydrLmK8
GIbB0xrTyAEDNMRposmTHcg8XrJtdPMQ68BXrYqviA5hEGFgjKY1cr/BB628GF4TbQuoNecogVSh
9fp4smyQxbDjzaOVdME+Q8r46OiBsSfskR2cYewOSdH3e0kO8mOiZRj7uG1wiioXiafOsk9RPuD1
WhIkCZrI3YR1LePAIJcb28l6iK6ILiMA1V7JT+TrOLSam4vaE7rBYAd544AGKtr2cWyw+sHcuX8K
DOSRG33RNj5BKS+Tnyty0Eu/l7WX3rbR8kb39BXvmXZRBEN/dvGhQoI6jVfF4AcoYaEfx38ThA83
Hn9Elb128SN7I3tdoWsTTFz7MXgES/onMOXxhxRpPwj8Qi83PALlnq1ukpo/Z7fTt+10BDvEvwMc
WI7FQ8+CyhwQ6QRi8iMDl6g2+ncHrAFLwKQ7oo3aX0uM1Cc1/hHRtfLsGEODFDJPACujfJdUCkIy
iPf1lxC1Fibl/S7VpeDJlRzrYimwaYURvK+3UO4Mt9u1cTe86SZrJ0XxnuyMJ0UZ0gzZALl/CwAA
rr28a3diLzWM9qXWKYfUUroVscTsACMoZKk6IYMNB0MOt17cm/QBQUQxRGx9ajSnHtH4tWce3idC
n5ATzMcRbUVhw0MjgbdMcAy8GHmNlWMtNS8NBpaH3pUT5Cu4JAl628QtO5geUxVFO2c91Bk+l1NV
1QdIS7qR7UXVjUtlATsxXGDyAEnOtFgUTIWa+vg95fqQH3snKnCwYEsU8xixJdpwGmd0pQJR6lLQ
WP+P/UYEo3II6v91bFH9dGoLH4E9M6HFp7Z5F3H+PsjHQxK/VYPvP/HOdRdZaBl71YVb0abao+xY
7lbrfGk5pvzMlpOFV7PIdqImdtI157FuEudsGNIO6aLx4jQVlMI6rV/b3ioWWmd532tPeoJQ5PzS
FWWT2rwO0AFfekqqBgxAlLdJwj8EMx5QBwl/FEEZ8rdT1W+T3f0yMpr8TJz7KCPifoYoUJxTpfA3
yJmOi0iXi/PcIXqZYP0dp2PJk9XWUm5egMjg3DwdQewiBs7V1uythdWV5Cz/c5Ivh5b6CL6Q6r7E
YFQRzJxOMh9AVONO3pH8Cg8ru5OsU9N7GBBhHYrji9T6UEhU66qj5HiNzentq2QgDHTfvrfB9MVS
KbZ3FqGCsyVjXBLKSP3fq1MbTt3dOZgK0QYEU1nji0YWZOqdO8Q40VaUcrLRO1wBRLU2tXQdIAuz
asKB8H5R/gggLjiZXL4r3gD9rc2HFytn0V4OlfuYjmm7AirW3tQmRA3T6pMHW0NUJUTE7TwYbbfL
QNWi4BiA2ce2am/EDpog01u8s+TgksZysUlY615ltHaJGBC9jo1SIrCeJc98On9JzNt+jUwUUIxR
1z/wFH1zq9j8mRvuQSaQ6aGEA68pKiOm0s9ZXpvI9xFkIKHR/OkH5+SmafZTq8Lvkk6UmrclAHpQ
Q4bR4oalI7VgIOmZjEn37JZdhaY5CwjR21t+fvQTqICiN8XC8+S2Y7UQvWHsJ3heoikneofajC+l
pH9E05HIeKQPcVk8ir5Qt4k5IbTEnDx4yGtZuoQ4CbHtGWPwILZEISfe+6jKxX5uElu4ofqrEB+f
+15zr2wl1jYkEbUQbVblIzdpV/BOEQddzuPm88hdcq70zDy4o8rYMcSVCibSYx85OSkil+SJEitH
x26UowyPCs56oGzjEakY0SGK3kY1aClNY0pJGorNvI/iSj/zMUfZ7j+H+TTEsEI4ZOLg89FabDqW
rTXkq/txRbcbh5zi08jRlKQldlj6SjMdiGDT4aWuhCIIg/XTjqLjfkrxAf1EdjeOrr/c2zTxCeaT
D07ELehajbyv/Hr1r99pHv33uMqvxEO34f4Zpqsgtj592OnD3T+T6LmftMmThxBhV6jiW6O25WM2
DRMDXL0kzCM2RY8oBnH5xaZuN0g3dD8cMkJnqek2zDawU+urcxUFxbLEwMILoJp5VfrdyKoBDT0w
ja28N3133FpO8xtY7rCKEVaUg5+tGmEdqZv4UTjogzlds/fj+leZuM6GOdPRRsI0KNRgpZjDJGXr
/DQlLLLDZiGVvMgRmtWRw7cdYowV7lZ2Gb2wztxBwnvWq9ZZtDx26HoMT6VbAC5unhWv52DQ/FDE
ji6tXJ2sEP5lAeqJgM46JrqV6ep3P+tOElnPIcMScUCCIZ8SfplE0iGC77uDR8wy1YmOgaTcyjqS
rnLIkjfHz+hauEeduQj2clNT17fQpOLofG9TMHFZjFmX7Oe9PCJ5q6REcgnfVOkqOuCgfa9HGFdF
3ULlHB+r4rGK9e7aMRGqrRIt9JQleTcCGUG8LOSDeM9SjskKDjnYHhSNhbJD3S96qKa6A97QiC+t
0uMANhVD7N7KDh5/kh0trzNA/VNkRIuXcMz6jZqhNSbaUhQYtiMuawRM/2lrRiYSSJqq2wIXvcw2
3IdkKpCjcHKruNYmck1xjS5OzxzmOk5FEGv5zh6sYSGqvEG0a4gaBYSh6t40t1em/hoYtXYQTbZU
qOiS9SN2oVW2Fm2i0FRXJU2EZqMY8qkDxTxtqO4nFs2GmpHfHbJ0L04s2ly/W5hOra3qoSRjPX1I
0RlEcno0TAQIpyaDsPrFsqRV5/nhLcvXGYTga60owY2c+Z8+KNx9p2hnhMjjU49Z1VUU9ojWP7JW
xmZui4c2xcQNZf5IlkIJSqOr4XndHCIjMq4E+437vk1grsfMxf3IrytctGwWbW6Mx9Bo5Pb2Xsch
qdiUWawvwfnS7+eGepwmz2FlP4wOs4N2LMgVFY1+dZxIejCCozdVtCD8W/RG+d4QtTwMejwtC+H7
4P4HMGMe10eoHMUjr15xIEvOTLwrgiuGd80lz4bV/Y4a88ADa1wvUEWuHrIy8W46QbKbGmaPuev1
RzFMFEzJ1AW2QPlOVMVYBZX1lVGAHBd7iTYYFTGUhOjMGq5fOrLnXONUc67oco8HTWs+PLdEJWRq
V62kxUkqXLihDfNfDEMBc0/m3j+LEcz8rnKgaMdg5P7LhqDeSZ5jXiGLWlccxIq14tt4GfSjdRUd
So24p5yTnBFV0YFgin4pYiaMOG9IKMf6NalkTVu2Ae/fqDVO81if2ClmZpW1jdUi3NgDiAnkLP1b
DhtihT1LtNYslNGWVl24G83RUA5Hv+WG1HNw0+sKbqgWET/oiYfaWoyp0ORlIgrmLiNuWbh5qmPP
bCP3sMOTMAtxJ6U+F+Hhv1tTFX2917TGyw9vDQf83WSt4mIOfRBb2DUn5K8P9cQSaiYIo9gSRSeA
klPBohbgpGhEurbZOioZ7z5E8CUbnvw78GrCectMu8s3WR0Js9SsYifiw1wwR4bqIOqJYD20evKq
T8SjZmLSlNNHwJsI5pEp+EdGgbAbapAEBdDdPYhCLep+xOConPQ3/rOpxs7PIFLRwKhSZB9Fd9uO
METFZojsDJL/UUiaA+F8knao7N2vmD1gQRKhMxLaJilEcRXv3Yi9HKeozBbtE+wOYJhBX9DX0qBJ
UOya30Oj/3JRi4izYttj/7UylEcPX8dD1rRvFpf1GGAHtqkV/cMfdGfdT6jaiMNkzpE3TrIW33e+
2mJL/ALksPy17nGtJFzSjnKjrsrI03c1Rm0HU8vyvckiISrCciHJzbbTzeeYb20YPQx9SB0yvzC3
gFIyJ7cRpB8lYxWWkJgnUlo6Ia6t6ccSWwmiDesCWRD+d1vlUKFs4RUmiS4tR4kvivvTpwsDRZnr
ZjoVEoqWspSkxCXeT8Ct8I2feuJLa804ZV3ZHyrf7O6Fpgf9wVWnK5cMH4miFgcov8XBSQtEx8Vm
ajutshabwnpVbIkistwCtJODGsaEnc8mO5ZcKyDoMOn41xsrd6x0HyQIAUwc0elrikJ84bnaJBrK
Mgq+me7EYRonjKK4HJngnIrNeiTglSbWsJp/GXGfzlWx5Sgd9lYQeHl5Z+gEUmgT7G8ujEb3t41u
HKMJey/uA1EEU7UjxbEZg+okmnLXwNzBs5mNCFuDVjgamFLL79tm2bdYqUrcR7UUDtjEGrtvWo3a
7SNEviDJc00nfYhCx8ZAFKIaBqgQK4H0p2RK2R0xhqwXY2W1uKJIYX+07GylYdNVZ/2w8BKsdX38
qVeyXbCKUWV3S+znlxP3T0o+CesyH8E3NsNwDir9QOp8rSYtvNHonGSFv0CjjETpmPsnEyzM2XOb
Jfn2atENySVR+ItIncJYOaisHuWiXvLKyEmhE1nMi2aP3MC0tB3lG+x7dTd2OAiZNp601mtd1ulG
JwkDir1p8WKpvE1QY0SppwupTciPABNc8YfLSyN80FXFXA7KIK1dqcYWplU3aP8jTzc+a3q8T/Oc
+B2WREGlvxddgWfhEG+QXwrWBkS/rG5OvlfKC/4cYSb7WbaqIGT4zQnhV/AkISldSSb16oUEVeBS
LRFlCzZdMXlE1xooXEIUJKeXY652+Bvb1SpHoqKyiTW2/Z/K4sLYrYNVCvuPrXPyhihcBhhsuWko
o2uKRWmgEK5uZYRvtRB1fEwzi/ZP6MLIlkFSLfvRsLcuWjdSXu9q1ecioEMX6CZXWvfhiledDi6m
e3HsKXSJESTzseqXxV/39G5RFLRjLHOfRltNGiACS+D9m07aMqMYl+QfP5g8+2t7gL+fS2aENhEw
HXtk7qnDzbGRRwO+yRf3UmfYRfatRwJpR8ZTPgGmxT3DxoFBTvmhc1i6cOYbD8Fg27NlvLYaHc0p
WE++9Kd28ZYp+/N0B6mhWZ9jf/xt0LlMK/4oCxbZkuVeMrX5WSSoI6k8okulazFrGjryjb6FY44c
6isCoqcsqnDANeGJweBexYQTNB1S+BjJ8dKsJ0kRtJYXvVq/uvxfrFB5XeDLjD9oQgrH5lxm4QRo
QoztElTOgKKXcW4KaZN4lXsbUFwfC/tHHuOq58ne96GVNrXNQrBT2tU0AWxNzT+CldsYjv9LQod1
kfV4Eyv9+OYUBCwIQCrSbwuLRHSNtGCvKUTynFC+obhgL7UhXrl++zQo9gYjXOAjPlAsSZfJtrJC
kqKfUaE0m7Hom9Xgx/lGsl98KU0XRpi46zJOic+06cYwpew0+hywq4kMBory4PVhjTTlsG/k76z8
/aUzWO26KR+rCKvWEr8u4vlr08nflbpFngWBJFvD9LhuX0Dkaogdhf4SF89kwWxQWY7ory4cDFMX
9dAni9Dyd4YuyYsWyS4z1F8QEit0QJLIfMXMjwp5lYa4r9gohspKs1M0z6BvePWc9rvrFSWiTtmv
cHwb1Qjxtdj/CTg3WVXqMxaKzy14SbIuqKV2RwfJ1Cm3UfeNvSLW1g+NRcgMELDpqn8I3yBhYr6H
nXHJepL2sXPSVYYlSnfWZGb/vNPDdYvrcJ1XJ3dsMJBNhy32vCbusqm/G37gnE28+ilKmw+lwVBe
roerHjLzb8ZJrjcjEIg1Ook+nTd0ishkA2YYYUOPe2JZZg2CYOH3lou0KHNMgSVN2uc9kyxfV4pl
veXay6vYIuCPpcBRyzdlYrg3vA3rNamdcNkX1rPZJystbXgRSMjQxvEbHvfxSnFIeFdlHSyqKnkF
LwrJsWYN3UcBfkmgN80SI+HJJxZkdL+upPgFMf8b0mn2onptTRToiiCCd9/t7UD9lUnRryRQf1aF
hllgiTK/zBqKCPc27ZphYyckCwIFLLsdgyPyB+9NIQraJ4j9dUP2KIfFpZgCVekwJWJ/a5WF9ULH
B/aBylatvkD3rlz3kjnRnfOH1g8XQWYSLZmAuoXX7zOFP4UEjJCJeB9aL7w1TW8ZKvsyCR4sgBiL
PM4uSZT9STRrXxTm9ypg4dXrV9+Ok5UuxzuAKsSD3Bq/ls6FV293hxo3Mw+p6lUBAn3daCGKPF0b
rUwJN3pVqoeFZKT9ytWknzbKRr7bAkQPtLWOqZRaW+Z26MsnbN5IQyf6lijA1hiJZPrpc9rLGx1X
743tm+CHwawEBreZlL05chYe2qXn25OG2LdW81Ebj1+GsY5X6M88+eX4M+vNVzUbbq25VBOz2Jhe
fx6R5oxMlOcq/CcV0zxnyFjbWYXOYKaSUdOrfeS6wLTNbRdIKzvA6/59CPIPx4ufzLw59SaYRrl7
8et4V4HBiXruibCuNkiyIU3TnnyEAwG0IYxWxsYqylmBS+VKK3k+UZU34l1RZR1B3AHNOPShEQ3A
u8IzPoa6/8CbOllYsfRc2QjZ1IH6XiXRzw45Pa3o3+GX/Qa2Cy5W245tsG/05GmARr6M5exb3iBe
HqDD1EYgqrkejzomYtuMNACYP43YUTVuSUAiplbtvaa54WmEh6BNfLyrrd+VXiFNwT8sHttYvac6
kr8IKC8kvcPyUk6RbYpPap3eIqR5FsrYGWvdcba96ezfkwqBPtSG9llv1OjtR4DlB+ARPj6auLEf
McXILvCGgfBZyKarPJG5S2SHqHBt/JST+hTJ3VvDh2Lp9xoAwkDpM35xSunIm+8RcFm+aBqLS+9d
FJzpM0Pd1mG36zN3U+2qLt1UXBZeEqz8yR32C3J7AfP/DilgK78ERKl2NX5qcoWxWO+cogytz0aL
yKekmy7g6e1s93ccY6EcgU9L+/LVbOqT6tTXxo6X+Dnc8tr7MBLWjVDIsG7o4ncLTj36pFm7JDWD
y4OO9efIvUFGANn4lGlDqXTMaPq1rckAjJutzjpj77BazpIL1qMl84BAJlbF49K8mjVB5TG2+wU6
PA9x2FeLwkIRUNYBHGmJ95SZ8e+87stFUsfdqnAaHCMhHZa+vG9l55ulMYkcfJSzU689ahWz7Lxx
P5qa525s1I2JmLdVtef/o+u8dpvltjV8RUi0STk1xr2ktxOUfEnoZdLh6veDv7X+X1rSPolijHFi
w2SMd7zFAL3DOSVdY3FnKRnTUBlgJQp3CsvdVzwIITqFQGgG2GHdG3zINh8jkSczC7qWrzvddhH8
O86qT4Z8nT82OR5RfaqoG93As6Gp4wcC4NsAb3tucFSS9+63OnbdScOIjG5M7JygfVLMCdtNt/sw
W5zGJyWG99J91I27CXssRZuYjGI3ddcZEEHNgCODGL8uVIWLhyJMmoknQxCBTlVzEOt0l8+9sydk
8tWOMe/hDt711bfWUhtPA5dnib9OEp9MpSRhbsBDMeF0kfGDxvKzRp0Eq4n8njmWpzAufwkZjVam
1jFWMp6DxiGopPjScK5z5hqVhEYiWBA75HMW5y6UR4tiMWyLS+8yNCRfBKurMwKiF2rtF4ehhSfC
JStCH/9Mgg4gdfrx4rjcaqxpnTrdkjDI3dwiQCpp8FGVr6kuuToGz6pn9Sr6fKQYz9KV6VCDWRm8
jTD+7cGz26MoF4csMeL3Ng7Pohx8TRcjhRWhGbGNt4PV3SnDWO1jJb0zQgpyMmkLXRRbA2RKynmg
oI36LSJto7HyNYDQsxWFX/hb4Z2awtmLNMkVwEmj/AL6fcZlug8sYyQZuGVaeckrbMywuDdXGWzb
3SzCet3giOkOiZfM4lx3LtzU7kcoB6KWTzHBrAUgNIaPcO/SykfKeJf0prlRC/mOycKhK2Ycn8vF
ovlDmgRXj66GWL+MnivTphKCA+UAEqykGlJ3ljE2k1DQC2cLaUkQDWkPXmIh7rEmVCHiM+mwgOyH
icx2S9+YxvSkq9ZJJlyBEZ9wahIqwVTyR9hBv85aHIdzP9KsbWyNH/N4gDnznMFIXZELIv1c43Mi
SvyCEgPayEy/bqFVaqcFghevCs58C7fNwz3kTW+OiraxCDxauUJ5NEtz02NwuyxS5QofVKRQEwTq
7eIuR/pHysKmGEesA9/7yPjSLWXaBHqPWTISUhwNaU+zDHs7KkLhcvaXCtoBChNiEyP0K9T4bRzh
kZQav4bVFitrBO4XuCaxbgIhCuwFdfU+dlQdVzl7nZJyulJczhJb6J8ALj9kKFfHPmVqrTO4n4gq
SnXtAcO+fA1VBgGloa3VtBTLC/wYjHit6wz2nXRrCnxptXHc2VrvUAcklYfVXIN7SvuWaBI76vao
xJxtZW2umqx6TrICOZJ1wBhzPZfUz0PrkuoLSLGysmg7kDiOa+d8saCwV+b3pLl/qnxO1hDZKk7T
7t4uhne7Gf7gJLqbp8mzdO2jHGOBW/KARS/ii2CsBf4kQ+ExB1Er87FP7fuucZBlJPm5dzoGKFJl
kO2+J6Il0T43noL2oTNVrLrxECVBjMQd1Q7WY1ScM2GeTM3i0g1b8pyYY9Sqfa3oOvqyGNZRrN4R
OPKs96Riul2xCaPpIQpEDxfQvmegQoBLEuDZPL857oNjKZBE9MWLL29Hr20TCmwKTOzrwnWil+sJ
F1tizld93TFviLZKVZyL7BnbPJdhZ7DjnPTqKjL8MdHoxHqNXfW48BXdMjzn0IQYdgL6wV0gG9zt
4JwUtj9I9U3JMkYtnb4NRjz3xoAwvAwbNGl3Xti3fyIJ9V4Ye+qLpsgoMAZ7Jagq6b6Gq5ruqaQF
rsMZKVWx62llb/E25CFkruIFcHMLaWie4yTfkx29Rcwpp6nLPaXHGzBx9WlvT6+lGWd+oG8zk4F0
gQ4VDWroW+TAlGb3lhbhglDT+QcJ35pr1R43BGYltQbSSl6dsk0QkU5W+jyO3L0Fqd6baqDk6K2W
MWHDeDgiJNq1XTyUv6uAjIw0qi5tGG0MgkQ27jQeq1T/yhQEu1GC8/viNyTbPzCSnhmIlxsFjspK
csX7rmLTG7pcSsPQXIpp4+ICPE3A7fC55DpIQ9zZSmSBEiVCxlQradD+ZQFYSBx/l0F2Um0FU/Ok
IlkoEIye4mYXYbCxgrRkr+pS/x4MbKeyZ82yi21Yah+2puzseQQ/cWHzGNV3WWJ1il/3N34zn1TU
w0bq0WXGchhn3zT1SIPFhWC+1hERrncjd1MuRQSHxSeUGKjf/S/5lpfAJWI5Zo3SCDrPe/vF1cbj
VGNGgs8cWfJGfe1r87Pgy8IS5T5OXX2rLJHLUTWdMqHi+h4X3SaO6dNUav+qGl64RqGBQKpflkPL
r8Npy+uYgnchxrfRnlih51TTlTUJWNsXhKTBapAB7KFvd3yVjvEKtv1k5x3VJsRUMcM4I7oa6cQx
S13aVJaowKDg5dqEZAvWK2voNe+qpX9IDS5VDmcCwPah5MNbFYNxr2QpkKFpvPXMLbVw6Nek/yx+
Km54ioT5FM7WTsso0M2QUD5WJyoAnPboYR0d71bZGRCNcRIGsLpzo/C++mHhDZj8DCgrx6i/z0w6
NatGT5MMxKKY6ltUE9Qw6SV5UMMTBqTZBg7XXWL3J8YKCP2U7GJmYbumCTwNi3PrZDxqn2HhfNpd
89KonJipeCH74lG3irUZklNIBDAu4ATJToem5mpB1gVDfNcY6lvXii/F7sGVYbo1Btl1iQoYk3D/
t+fYQDHR72V3SSU+4CwA0OAW82btPViaV0cJTzNOhVhqn1LdmgHumj+VHDfSVl4yIolXdmQM3lBS
eKsCNkPA2UIV0xWli1TcVFfCzA5l0H4VJhKKqJsxpYT+VHePdmYejdxqPF3pqKkK6PcqBtVjoihr
c8nn7VzNRwpOFH1S/onyaIdxxaGOo42aiu/IqcGpaqaAJKkSpRhv9am6pBaBorXM9lVPZGqnVj6s
8M9Ua6CL6iR0i9hPUgbPSQv/LSgwDhY+f8Kxi652XEASHk6FouHvZGnRCtFjMBgPQYuEIgh+50J5
0okSGq0yelLSDzwTCzHrnhKqsLEG/TLhPbY2Wu2P3bV73Y0fy4HJOgrA7zZYPuwo+5i0/jUt0FWT
toD7Vcn/HA+XKR3OZQI9Lwg/KSE+CVaNVnbZb0Q1fXTVostTuZEruQsjcC7xHtdh21GbL0jluGWK
F62NCWhWjXUC4HXQhOjDFSRSpE1xyjPilErxkDuDyQRdeZ/D4aRKLKTd4qyzhJu2s23L0vHyAZO7
ovXjIX6Ls9r0fqWo/ggj+wqqCq6lXt7nuDW2ds7iYtWkLYkWe7zjXAx+QH48LCe02lp1RGf0qCs9
5HSUv6gsdtOALWFENmiSqIB6XdFzNsI5n01jrTJTxYMrRAtSDJ7qtfOYkJQYp5s5tI8oKD8tU35k
83zt8flirGaduUJerRS3NqVbu0UJB9MJt3qdePbQQThWSItK5gvipQOutfNWCsMX2Btw/9HIo8w8
R+fq6me135HpgIs+NPDR6TBZ55+qDPdhtAFvbPCUlUFFx1lcnI3spTPTNQGqd3XUvkU9I/DlFJwn
IqYglqib0OJEQT9xmbNgCyL+FtjtBeT2GmCUT5eADi2Tmk8K0TEz88c20t/z0TJp9CLKWvRUjovL
k9lyYyzixxtVIFQBZQCPqx3d2COh2m9Vm/yh+31CBdrusc0nU3kO1uhe3kR1qqvgnfIAPkZEiRIA
1J8UBjm1RthKN4nUd3J9B8sIWC+ZDEoGGZIPqZxKu1Iu9JqvYw62O3f2hrzsYl0Ka6CnH91NPmNF
M5tZuivqc1EqDAg4gO+kyh/63tWEFsKMA2c3zgq6yRzLSkKywtEJD3080DTinMBsX/GqRBBbPInt
1OTaQcmYYEmUCEwibBo1J1KRZ2jbaXLlHnlcvKonMphGzcgflKnBNN5Om+3t4d9t2NAnXJdNFqxt
JBwY8Vc696qWsHE7L8kyWNKfxjfHjDHjJsDCssfJk+60L20k6YicPixwZM2Ef2obnbLj/9nMGoVq
ZwYgfZjY09q8zFndbHsq9HrgHtbXAJBx+0i+8GfXZouyi7vPrAx7U+vdrR382mR2elOmfcIj417T
QHdLVDMk5zh7VzoMVUuD0t4atJ+gcLhoqLDzIPgyErPzgIicNbYBpmtg4qwW/E8Wy5IjD/GwlGyR
coxsOHyB/Sdy9T99A317YhEOumCPEzMG6SBWrau/uimm32JTTcpZLm8XLxMYw4I+NeB87zov+Odh
e1iQLDEXXj8lp1m1HvLqWiVmv0qy4bEImT5njrOvKxNI076mOmpy2/muR4GJfyjvJpHdJ8vowFVy
YMOxPppqOHhNbXBFuKTAoyo7kI9RrGUoR2b47ZrieuCyNvZFbxKoI+jedkYYmZhNwOxQLRwJNLvC
EzU1bBwaw9pPRHWtk/5tzJegxTHpt4GR/w7x3JxbnDZC4G1V0CkbocsNdjKYDxiG70bqWzzZZzf8
1RuDmWxNHppDw1nFTsHymDzmw0tgxLgLOfRoUWiEKyTWq7HFy2EsR89xE3pnWwwrZqrbJFa119Rl
tcY7lu4WiGXMyYfS4qPZgb5YvXmhx36y1Py1yZ3MV2ozhmgRvuExgoTd0beomVQPogfL4EI6tIkd
AjkEpOq8Bfb0ex2xus53rC/T1lkhGFKk6ZYgU16lHw1mYRvVsT5nlPz5AFQZ9AxXsFBB4s7EfWhH
ejiF3CWnyBwvtSwNRVP/pGUYAqoGli99WUGrArAS1XeaSLxfimGXTeDMWibcvW7u27ztVlPIYKqZ
AZ9sO/3sAPm425TKqoD00GRltA+Tfimg9XeBxGUFWhlidzLWd2qeM1jRxVe5jJ6CDwnC4mmpQu3a
nhowS2iy9SFEGthRjNwHFmdlUQJ2diq6k/7So6/z4KhUvlsIXNInxh7WkljTSRC/eO4G5mWcMDgj
pNs6wqWC8m411ml3L8lMXzfEGy2G/Edw+XMopJd14DYjjhraAKxJLVXtk17i+MEdIZJm4MkuVs/t
oG5yasrVZKOcjmcSy0316lamsTXVTm5wiNzPMrFXVlr4kU5gyxxycwhDszkO4O2pA8E9SccXq4Bk
qrbPTM34/osZ6g+IbBA3ySErgdXpW/GpTSyiV/oNXgy4SMgiPrU281NZA9pXxqggisUPMnNzf24N
bsZD84ZFj1+Ipf4skcbN/V6krKRZXL4U1mzsbL2EzWyW08FslplQDZ2G+A04fHZaU9dm5Imj3fDN
iNNCGUwE2A1AIBcabZYlXvKszj1bKwIPy5UCLieq1yrxiGwrMIBaLslrNvIW6cQlbGS18EzTXPIU
5EmYyWtr8dkGWmvtkjiFwMRlj8znpbb4j6XgLdETgcSEFssaIxnL6V+FKyAWp/kJq8/xGJb3KhAK
Z1SxCvhW/ChtsPtuato93lurpg1BIz1TZ6osm1mPbzlV6SVhvzNp3IkXzolY7cxiy7DYwCNm4/bn
MiK8Ba3sp2qZ7UOuB36fTK/GgOqyt/vnJkDrCQ2o3hYE0bBEt9cxntlJ+TVJCQLWCb8qw+rWttMd
QmaoAIeujjFKOAGbW9U3/s18RFNy16udQvi0gwKmd4jdKBAmyAo+rQ5CpxM20pGwWXAmiwC7NS4k
VP/V2Zxalpux0PcYlZQzZYXgnDMr7XsMxaeq//bj/I31DOEWGIULeTc3loozTgAOHXxivsWrTd3a
qBkKCkaGuNc0iEzAPZShvwzMmC1SfJKo95tIeXdr0/E7rSZwLU7LM5M/289mh3Q8k5kOYy9P1ah0
6HMQ91Kx0tduMfYxPTwx0jW37X1iBNPBClRmG7Q+ZgElxw7LcaPgBQ8P+bFVMnVTO3d4XFAYqtNL
P2q7uVFBhcf6ue2ZiFhD6+lh0Xjj4GoUitnMXx+eo6Z9zyxGZMav3sd3Dt0+TTB3xb4foRrRDnQj
A+jIVajZdzW68WtIHolSEmZNuNN6aJTvuuzfjZBcryw4px3cSrP7HhwA/SoBgodd+dQCCpD35uL7
W1iAH8ZzH9AeJrg3+Ah0PpVFvRbZ03G0iS7Ik+ReMSvc88XEKTdX5aqEirLWeno+e/HEb6riRzWG
r7ZXqVisYaex9mwX0+2hzL7gbpBeifsp8146Y92uH/iPEs6qKAF+Edk2wgIXsuE6VZJdrhLoXAfG
nWzc5FA2nNuGXId8yKupcqEHMgTXpCv8qB2GS+X4BuzZtTOapG10n9NUXrnDJlTBxsqskM/VZQEP
pNpMySLYbek7CG2DID9X3wkiK1qF5FFX3cCLJNBrVIqY3wBOsrDsroWFMlf5A9Y+fCjhjumrirWT
eekbxmzzWPyx7cWbxaQ1qhuIdT3fiqbO29Cdm2u8/BCgbzlM2sNtk5VJooxAHqrU4r9tlgiaYNzl
0B/h5OqspQSrO4qLi3/dT+tKsg4HlfaUdHHCeaC+NthLrDVdt73Q2DmWJdbm7L6GcWSicgPTLpt8
8OuARiYf0EEkq3os5V6OzVNvV/NWT4zY7+vsMkIZY3bMdM6oM7nl4iHY2OlSfIRHZrVM4ijhWGNR
6WNTATrsG3XTXfrKecgKPtBizlZ5pdWX1m0rMrw3Djd9p8KTpWW8gevYtQ4mQH5gxjYav4ZOw0Xc
ZiyfdNqLYcEsrJqPSuLkgqKLUij33dq+5kzE1tVsNh5Fqx8gHewZseKZswRtDD9JPa0Dq2+JLzyk
dTduMP6GuRhc3Dk8hxa9Cm3ZJtWryBuUFDxGGw4a+QMUOeMPSy7mUbZzpxn1vexSYBgrfMkm5p8m
96UQB+lamX5H8oOTwNAusTD6dVvk4UbJSEaQmvNrCziaefsytn2wMrFB9uxJ9exmYn025m9zdHa1
QUx28mtbnKBznv2RI9pa1W6p/RRCjIopPA5G9VynkClaTi69eULHcXRrGD5hEPlBXOPi0ekr2zX/
LIoTCnHcSRpXN7xAt086zOuM+Yvfh9behfJzQKj4rC0x42GlMG0v+QBs87vJEFuiIyoBXzdj4GBq
k2RPrsWcWrfJKMIL5GCV07U3mB4IM3iP7mCgsKp4wTD7nQ51v6/PU5dmW2gZ+6kPrsSFIH0Bi0i1
EaqOzTHDaXrNC/FTz+PZNLsrVSq2xdExDdiDs1OBENRsUrPj7F6qM+YoVyuJTMrZJgc5MXZStHtt
JAc9Hx+VadbOHVwgHR7wpox3eU2J27rGj54a3aqwmlelbGdwrpSbAZ+bjjJTQnqqnejYMksDc/vU
zbY9aYTFJpEzbZS2ddfNXHquGXG2xPcZzgxeyFpf1ltslfZwJrmVp6qOvr/6yCzixILRIHFa+QlF
95ma6VdbRzNnv74dJN+LGRNeSN76xpqbj9AAhEySRU6fMEEzyHjSSyf0TCzKQBiY2Ao+5r7uNxCf
WGEPSZs88/0/2F91VbvrELwAmBbQv3HVlTLQVonwZ2zGh0a3f6qsfXWm5pEpRODpiYJPvk1wlouj
lAxoB0xtYe8wR1VIDbZMKNlEHjirLp8lLb/K1NkOjCNGaV9aMDieLOCJLdOsokWeT6eWrYnd2fej
hfnDYTKmrc0VVITlNmfhDizlzejiX8zNCpBnOW5LFVob8veo/ins5pWcKdDoorxKc6MF3DlZ03FX
dne52eN+XHzpqQM3ffQ7J4ZSp5oVuQzoTqslfkaZINgF2ret/zDQdPxods8jlLR1oWGNAPU6liqc
Xjc6jGLWVkkcnatSIbXSyE8WarW0kPm2nYTqQ5sTVBeD1xXWVhvGELexShLBIh90DozDGpd/ah5q
mtIQRSfpjhHCa1e2rPDbqUp+olIuplPt3igU/m9SOU0LFIfyliZsyUCbhhdtjtwjyIY3NmSPOyLW
/NEunqKqvjM6giCwqebPiNdDDtfVAS1H7y3OVkorJBmXe/GkElxlpCc89e6hf2P6N1ZMrEaGGCPh
TjCntrJVKn+oru2sasci7zdDoYRrmVKUVc2uLDTqVjDhuIj59sbCd6L5HOcsQEEkC1+t2kPoENwe
qsQuwDjSXKXx3UxBrty/ZWPt131DCdCGd4pG0T8U5XfIQE8mhFG6oRKvlUn/tFp5NdV2l7vZ5Lca
9W7WphZ4kIFYKMORJRju2tD4qsxjaLBqkhNoMw77deE4lKZA5t67P2SkfAJ+mdJ5YYKyHYmBQ9Ny
NGhKo5AyYgz1K4KVazSo13joYHto+yrM8o0GPGDl1t2ouwuVh3K0kgQpTnBdq1p/bcb4CYYl5Sg+
VKLtEWoU1qWYjcfASB5M1pSNY3fbtJ63bqUdAu7kiEW9rmRARjSlnySgkSR2JnG90uVorKFR8sgJ
KXYqeDFNDmqOljsuo+3Uaxu7balKABtdMgtWlZKdzLH+DpL+O22YVSTzSpMPmew6Lhokf0H5pkfW
dzyKn64v8evX14aaVVvM75mXTRgrSLp2K/oCkmVgXxU14JlyNcr5KRL2S2KPO1U39jKiVFVa/YT9
DnIPE45Oxw1RNE63Ov1qpuJLteKGgTVE75obIbnDqsNXXWAbmH6ZhkkOW7oH1L23bJC4rC1f58Bd
19NsbqNWe3bJYZXSfY+6hREfRydlgEgB0Y4UiHw8iZzc01IH4M6dZxUXty4orxge9TCv+kfZg8W0
IWLY0rbOCMcItAuqhxwhw8qdp1PRuet4FqQosQsTk5OBTwpjVmcjnPrBEPln3ZBVpqg2XvsQ0tT+
yTWBlw0XWYFwHodWo2ATa5ZcJtB4JEDDNZ9TAjqRm2AvJoz6s1C7tQJLVZIaOsb61dJsMkPxDUzA
3Lsq2C23POYCr3ORipUZFWjTkfoEUtxLo7mIenQ8Zo203YTWrRRp3GWd1fgFnJ7Bgfk4tke9Yxoc
Mk6plT84ORD1CLa6GmocJOGl6jZf7cC8PMs0+lJ7DwTP2hhrFfe1edtp3UuuAoHhirQo0rcKwu7G
tShKKBQH1CrLGBA/qRjbCTWcAAeofoPmQzrapqvNU2fb+KFUJEOmrNkYWtglgGbXnofKbM9aGXdn
AIiZsd6g7KCPDKtGqcZ93pjVQ2Iq6QNt9fL7bUPZoH/Ep4jbphXgBRlEoebVQm22/3maHZWx94k1
lNfbJugAzCGE+f7vQZIhTFjHndEXc1M9gMPIB+hij5WKecdtk0G860W66u7vDsteGQGmG/7aaP3v
gQDSUekPurK/7QfZerwfJfH1y1FvP9CW7CIElYyt+ctu2xqraT0YdgIbl/9uy2LH0zD1ud72wLtr
gu2SAGiLdLiaY/+fH/R2945ZDIf/2W5SG2ClMzDQ+u/+mrRwsTBPzEn1y7+bM6LVLiEMo9tBb9uz
ciJ6KhJ39CKbSpfBXUKm55MMIE6V1dAebg8tt0yXDLjZj8eke3LrMDvqEiyxCIeOO0fr3JOB4GXI
b1qvsMfzoLL43l461W7jhZD19reHSeYmW4QN5vrvgcNgOJFVCGi2vG2d4TqXan93vb2V41avTF3M
8+2dhpjIxjlwQgAJdh86me9opxXv9jBGeXoeXP05lwp/h6peDak1j7fjaLwSKKOWp9uBRAGpTxZu
sLk92ybCm+D0oqrJyvvbD5HJepPWXFpYZUWR11klXhdD3ni3p2E0l/e8YbyryWBmFV/2yeM5gnXF
UOvf46TNNNIPFFtACn3TtkZ8BWKPNuUwZneM4BfmQFXdY1Fnr8sw7h9SLDXXDa4Kj1MtLS9AffNE
7VV74WBlLy3oG9edGF6jGT87OxP2WzGKYpUpXflh1tUPobLIJevi1emT/M9YFcgGE+O7mCGyZ075
245UFDkzFSYcpderFQvHrN4FIxXNqj6BVkHJzXGhMa0E+gHRxJQ7PXvP5TZiFvLDIOJotLP8zmr7
3obh/xUPybtTRPWnSk9A9da47zqz21WaZNMmrkKiUVxN3hMmj69mZrMELYHLt21hWiGpnBWKn17K
+9sTWqjZLBJB5d8e3p6oY8ChJMwUyh0O9Xe/Khx9C4rZ+vawXQ5Q2rrj96ODo94/70HWcwl9mjma
GGQZeXNtqxvF0HAhXva5Hd9lJrgdpej//qm3J4om6LZFw0zrtsvt+KOiwvPvI+b9pYTPhiJ9N/cp
cZGMQK+kBeW7ToqESNAqOnOZKX6rjMkjJgaxV2ui/cgz5aKLagiZEd/PThD9ylx8QvB2XwdLd4hA
bpHNDnYGquLKo1KUxtHWB2dD89pz/ec6c3GjfxuC/k2UWLlEwkc9wBc0p/N9YVfW+2jppReGw/zg
anG5ca0cu5286Q+w+50tqc3BlVjTZm3IVH2BUZhgmBTdSTV9KGZdvxhVjtGCYQ2MJpgFdmkkL5w4
DIrCMr2ktE5bA6+Fc5qa2baTuKRkBQOuPB2mcyqMdmsUsAoKk+F/Z2r5WesmfYuzTXjWXN3acqHY
pzRFCFCy4HKVHQpIJ9sKaf/OEEl0TzVCSafZ1p8wO+ArYX239OGrpg2nh9uusZgVUJn/7jr2zf/s
aiBzflDJ+N72rWD17dJH2FPJieyz7RDgbYrbMnDGbRuA57aX1RD5A3Gh66pWmfoFw32uNyQrJ8Hs
6/E83N9+EC9rewZ2EpvbQ23ZT+tR4oZGJbYVSxvB3QlYNq4+4V6P5fj3dVECqOzoQX1gCP49k+aH
URVIP1z/u7Zysb1Bp0Q36OxKUlTgWA6IgdEl3Bu4Cq8h7Yz+bdtQOsE91T0cfRw3mQmx322bPRjr
YcKe6fZoiIL8gkXZ7vbodiD0ae4uIT0POjPHuP0QpggIbuYa+ncbfM6aUa6l77t/9mP+sdaxtrve
NlWuU2DpVu/Kmgj1McvataoPsCsAUNqNkph8d8RBRj5qRPSYypyCZenN1ea2ABFg2Qg2mXp/Hzey
xoAPHPfvnreHGOcDNS0//j3E7YlShO3VYqSO57SDDczQXLVgUnc34L5QMv4ITsz/Z2MoLHWnaED8
txfedrz9uD2BDpVx8PLiea6gj6eutQ+XBlRGtXHpwX+uYS6hteAa+AFq2DDkEeWdXmFUIWb0OGXH
wNGwi59CL937OER440rw9Nv23HYfsftQH92l3JUSWYwSdexflMeywhVKTKRNB1Mh/dv2LqIjGrrq
lSmOjTnRSLxqwugyF0TOatGgHBubs2l1+7WdSC4txh4rc6Ecb5vqJOXZ2+O/v962/vt87yJcy3Ll
93+23x7+zzahO9o+l6k/OGCo5F5Nx0if/vNDVZv7uON/nU344nlkizctQXygVmn1wdDuW5iV9anY
xUurae3etAxz62hJ5Lu5gesHHvAvZqkxPkPhUegO62mo4ctUZ/EriZeEGrNgwspQ/MaYjg4uW8GU
GGtY4ax/xXiZpMx/pgpTz67R30LRqDBIS4eOfVAOw+tO13psRVVG9yt1MMJdkBe01i3SLkfPPytX
eyefXHnAMLs8Fjo2g7E9Q0gYu43Mq+y1VxmiTUqmbRQkXB9W4HGA3O9e+zqsDpqss42KQGxfdmH+
4kzTHjCy+NQGo0T1FATHPOqTh8AMf29vN+sO36Acy6td5v0lCJkyjMsLlr8DBiUzrQRuYGGF5hY7
ya8ES9Lz7YdRjN1Zmh30WuFgcaDQpUsIkmdDj81xddsHLefyKzRtNHDm8T8P/znEbfe8ql7zPCt3
/x46M6AFm0rf+p1EGjCO8x7fFvdye1SkCNDsHtv728OkhsUCPXU/OM3FZiDY7hsQENhhauyVUqlf
p565alKY8t2emVvHY9Z8lln+Cs1j+ENE87mjHv1pegtJVhGSYF/Oq9JBJrBSaOQXONoN0bfkIwwZ
JzQXuX2OTrxFp7yYy5W2xGFO16pVTLT09vbw3yfSTMnJQYZn2QN3X+MXpSdG3MCQ+uRYkXQ3TQXF
dxitZh8Z3eH26PbjtotY9rs9lIu6yBxC8LLWvo9HVdkXDrquHJU6XXqPiYKO+GodL0/f9qmVQPWy
DEy0FoJ9uK3+oaVXDn9fomuZV+uhuP7dme/popEsIWph3yMY4iD/vMff1w9BXnNm8R4NlILjWLXD
xmvhYT+EaV48BEvLEas1XJ1/tjlN165TIDCoO1jCoVzR72rVcU5ST+oTWpZXemLxpCKrwm/Muqsa
G0vZBD65zYl4uj0pcLVfwwOpdmoFT7DtjWpb2PBds9YIn+OgtP2qxxxBT0Z0VMg7Cc/pkbqNufU0
Z7Bs3DJUfjbM14KfoqckNepWPOUcy4cgm55GYUTrKskQEMEUeATN9EeOdWcIQzzOdQBwaut0mIjs
6M0xdTfMNlndnrUNJp1TawcnxvMYjMZxdqkaq77YMNYYodfxl7TzQ10k4qU2qv9j7MqWIseV6K90
9PP1jGzLi27MzEPtRS0UUMDQLw4aGO/yIsu2/PX3WMVQQHd03BeHU0qpXKaQ5cw853jAVISgAxny
+L40EEAYHbyPI5FLFQiq+9F31IucRrpYsaalEtYBuSVE3L0qO3YZEEog8IyvkiAAb5TZFEiRZN6y
U661SfCMQDlMLpHRToot1rdmqXLi7Snuz9xLU/uqyCB/FxPDO/YjZRH4eCdVRf2lkMGgJvmowSA9
Ze6Q6swQuATr1tjEUcG/K8fDya+paQFtC+N1hO5plIJCckcDSBAC3I4c9xwVifLatWV0U7rgrIhB
9DbXpj7AgXquvMbOfkQBgXjo7KDb4GBShAMRAenWAZMUyrRtuHF5Vu+6qMvnaZ41d1acPOk/tWn/
Eztd9Jzgt4pguoLQxTjGB1XRho5jMg8xhTqh4m6wx/RBF7xQfhrDWWZOLD9/HVO5qEtJM74BpIpt
zEaxDVKeyG91FhISVcLDRYpnQw01bHRx3fX5FJtge2bIeJH1VS4hUkCB44Oq7kTg24PlGTrqKgQJ
w8QhPo58bDgfmiyGADCqXo8DgLRz2UNxXcS9vS24lc5jJzHuAZK/7PArfHbi9kBFZ98Dt8CRFhc/
uAa5vNRbVxr1h5LFr66fZqUDgcZ6UaUIIz5aNbdvSVCXx7B9Z8Tto9m61qnHZO96Po8pWdktRR2g
CGWoWiiLC9LjGQvEPxKihM71aWqCECAeDyVLwDDpXxLwdm3qdHxf06ccHLQGNFU/tmobzPD1xWAj
ZM2UccGdcAPICF1mSBVfICtvXOh2AN8RPNWNZt774EUevZH0Y3yivaRrSmelHYRu1af6UPkOcmWe
TCYlmDNe/XWPMsNvktXRRmGdP4T411hlPQJzZl7xQ8BNftBn2IXeNUimXpzb+yA0V76NxL0e+tEX
1aavvg24eyfgOJCgHfbDnT44IPrE7yinc6/KwV3SSGC/9enZRyikOz776G6XOCBraSEsE6PMMDwa
IH/fcN4QxKfHU8tAxZc+0wcR4tmF8qRocm5rLV9Vu7OdukO6SHLwmOnBgDiCqenTPAhXIkkjhIvl
ykeO7N0c2Dh5U656gvqaElgt0PW1LD6AyIAfQhLxQ5UpDxjxwJ4xZeXvO1ZNCwK/c2tp294MmVZ7
pgfqA6iV+UGs6tFTN4gO9WEuthxL4DRyKM3cD0g37iCGUE20CShTsRQ2mJa0aVFARg1gNbfajN14
hgekdSyZZR3SnB51cxeDu7Wh0JBLFFf3wkSqF68Q3lr3Gg65hJLmcAWhbHoj+HCammVUbrpEluBT
wiBkPNQcvEJ4Hx0vy8zAJlg4hr3voKt0bwVQJvnxaul4tdiGRQtkkvr789XqKVNcbS5A0FwBpb/U
TOg5HheLpghRFz2SpZ/Y0Uc+9bNZiQhINIYSGt2rO4Y+w8qu7Yzwh8zM+EpbKq82WCoB8cnMOUuw
1wUsMI4P4HbrZwLx7HkvPIVSpiifBiAq2BfYCkE6KXCQfqhBn6W9TwM9O0LtdOWPuh7xwTFEfEC9
WYhXi+4qhf7FFgTyG2n0/j2x8PGK9UAdMXao2vRWjM2cAWdTp0inNzL17/vGTqYIxMdb3du4CTQx
VHoXmqiebigkdvrO8O9rgMYWvE76hR5lWR3CkTJJ9szI2N2QbPVH+kZLtmB6RQZw/KggSZDIrbmx
1KZK1cMA3VlwWInyKMJgrj+SNciNmQOUr2WbWXcUqLE09ndNZiPjQQjAxRCy2kEp29t1lYPcS2K6
AepC6Y1SGQXd0Ft3b6CG4TxkGAaFRRQU+w4erbYD1EnU3oSRbG8gtITQYYbi0CCECcobCMh06vHs
YcrgtkvsbKf9oXoilnYLoKU263HCMYs7zqXHdHXuTMEpwpbMdpaNVPVlz4G3xwYApfa1gf9WApJM
abvhc3Qlo7Z4hoZTjjrBcNQaoEDbDo0PoH+X3Dqu+M5sgz+ngYXyF7f627acat6AmXCLaKS7Kwez
ggYS874lRjXTrpWPPJ/VEf96yKANp0iMJ4lTd9dDydqJ/jwXIMWsdavHoESpolH12IwZqbMRAFXO
i9j171E4sNOuTWI9tD4BBtFyTVwUIjr6OxRBV009vEf9+x1SvEOdvkORY0+lv0MN1NBtzKvvKN9t
F0GV0kVG0mGF4oB8ZoHY41abbZ3ymRUR65Y24rV3YKH9ziSpVa2QNMoXQDsjT2IbyR2BTvqMKFLv
UQzfrSszFSvQJoNH1IizmQfevL+Vau9RAk3/8cVGZMbw0lRYJkBCngBQjtEDC+q9QDyzkCBc6Gz+
2OVVtARfVg76u6wrt4jMQTJqPPtkSpA8Q2aYNlO8B8C7qjoFdARkoIMmd/eZac+D3oi3SBv50wxx
17lur3wLtUAAOvOt7RTzoukgGRFKjLBZDOEX1vunCbq17VGoapmjvJ7nkS2lqAUdrSoJUcVT1OrU
2daROa/rFowEY4d20b2stYoNEghg0U+QoAIT2CKrQ2dHEd/cueNBm1HWuZsB4pLa0u3aw8yRP0LS
xwMzNU8AfR/HdgU0jiInX0RQvZlqAnYgXW9LEP3fxCEKJoWJOgtNhO4N4tZlfnqDdHp0ai8zbypN
S3wD2wbQ5u0z2MbxDEP5y1VY0mAVgjpo6UcZv0k7JDkag7TPdkemIICWjwSsTTPQOJp7UKdCAU1m
8aKvDHFXE/M2rNMOlDoQylKc3TsJNFQS00u3sqw6aIDYCqz9KjzgHQNgbB5eAVbebW2rca+c8UAt
1C06xZVKYndkFJM7lGBugP9DrWVN03ptDdhWnP2lEPGCNHhl0216WBuhCl/FMl9qU3eQuH4Bbb1z
cXbzUEnliSK/BHjTvcqqQFz6rTE9O4BZBluzRD2dpxG2Vy2bAaA+PUh3SBn3szSLAkAuMJFuMxve
Q+w6ztfabIvAXfC4RDUEgTYOC517H690m46hCECbQqloDqYastKmlxa3DdJdB4Cpghsg1Beikc59
qUIA2Ni12Sd0h9QFKPhD8g/KsMgyqUu80ug2fYhjLrbAXAG2DF8yFPYiGOpy3bT8AbXAgJ6zwJqZ
xE+uO8WdA7W+S8QWAJyBXMUaNGaAvI6dRV2k14TGZEaQHZrrtlNHUD7YyjI32gKVonNg/Lt21y2x
Y5I1Nq3v50mygqAqojHmtde2AJI24iEEhuo0B14uUK5dDQ8Av/jTmiEznSD1b44LUAy+15uzFQQn
S69VPVguzn3tB+ttnF7k3jz1OOScuhurQ656XADfPE+fN/aNhDs/Gcf6ENWPYbcOO5XugGxMd04a
XMtctSvQsaS7c7s+O7VVPRJmHSob4H5u5jVW+om2xdA+ZSEK86HPsAtyp9jpM30QlQKnipVJCIj9
2xGYJO7f2dSLVwUJ84ukgw7laZrzDK0w1NxMRu6+cX590HNhU9BOvn75/a8/nvr/hi/FochUWPAv
QCseCvBpiT+/uubXL+Wpef3851cP1Y3MZdS3bEIAInVMF/1Pj9cxD+Ft/oeTJgqSvmRPJLEc91sf
9MArjK9e7ayuGnLroK77VgGAhnP9soa4GOsvLTcFUhylFw/BuGWOxm10Pm6oATM7MoT+LlK91+ZW
2+IBg/Ja7aIPfl75U16j3reaGHHHsFGBSEC2CJOU7uvBsU+HfDD3FEvrBXLDuNdgS6J7VOWXS8MM
5eTspzuQc4OAZhGDMrmMERR1+KrifrdzeN7v9Jn9djZ6gDmFYxuHutMIrya7wDLXTSyLqzJGKW1A
1TuLcbJ2IqYWv77zDvt85z1quy71mWP7nmX7/sc7HzsKdXxh7D3XkHHduVZe7DtJsj3ULcZzoLcF
8htjSzV3FJTJULbRgzpkPLw2JzUDbWAlgp2B5OYsp8QB4U0vrljs1aBQQFsfuA7KSUkbAdX3r13K
+qnKagn1meiuQrn+ZYxs+B2x7rK0kbc2QFPXKWq5dasvm2RnBoAYajMzkVTpbQPk+eMYB9iDeZiJ
GuB96dyh1iKbDh7PNrqXF+m7+fvy3fyGTdadrAG0DEyongZBA7IO0e4Qff71jWb2DzfaNQl+5x71
TUC+KP14o6XPfWxYQ/6CiEgHvhjcP32Hw5zhpjqgsgCwD2x5+h6fu7sCtKiC84uTXyQkkMLgEb2I
6FBvEdYBHjbFDy53lYRo5tjY+mP9sD4NAjqeetarV+m4L22FfVcVlmwNzip73vrN8Ng0EyUQDx8g
ELMguSXXMqf+0QnMg+7P8ZaDiLlVAskZuPsa9MZT0frDYyDSY48Y8xFrwKcJM5QfXBNmo9Bw2mfg
LR2c/tB6XrSVXbnTFkgC1eG1vT1A5xkMfG3Jg0lrg/kRZS72LKBnFwxtKD8NtQxazwbsT1ZFgiqP
CNQhoLCP+2sSVEfVmyYE3lrEkvxm/C6h8bfnzZV0yAMB+/8KxULuyXRVvOfAsN7YPkSC4sLJIZiK
0T+bdRxe2+BC0D+N3z8sf0Ivh09Fqeo4jJpP5l/7xxbCXH+MY958Po74a/lS7B/zF/FLp93N4vjZ
4cOk+ODXC5s9No8fjDlv4kZdyZdaXb8ImTW/7j19BSzw40R6ZT8WP0zxfzn9+6T4+URfXvR1HVX5
8ufXp0Iix4rrA+kL//raNT5DrPEf6u2Z8zaT/ja/miF7xJeWz5jaZr9R5jCTUgchDd8heEjhlxu+
dhvM/435jPmWSygDpI157//Mb5/4k5vw4T7+4k7pP1T28lj/9T8AAAD//w==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85C93-A449-476D-9D86-DF5DBF2094EF}" type="doc">
      <dgm:prSet loTypeId="urn:microsoft.com/office/officeart/2008/layout/VerticalCurved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B79E547-E9D0-4345-B936-ABE20BB1A74B}">
      <dgm:prSet phldrT="[Text]"/>
      <dgm:spPr/>
      <dgm:t>
        <a:bodyPr/>
        <a:lstStyle/>
        <a:p>
          <a:r>
            <a:rPr lang="en-US" dirty="0"/>
            <a:t>Single-Tenant Infrastructure</a:t>
          </a:r>
        </a:p>
      </dgm:t>
    </dgm:pt>
    <dgm:pt modelId="{43A59BAC-01AC-4D02-9FC0-D77EBEF6E144}" type="parTrans" cxnId="{A714DA30-C7D9-436A-BC5D-859A4BAEE4B6}">
      <dgm:prSet/>
      <dgm:spPr/>
      <dgm:t>
        <a:bodyPr/>
        <a:lstStyle/>
        <a:p>
          <a:endParaRPr lang="en-US"/>
        </a:p>
      </dgm:t>
    </dgm:pt>
    <dgm:pt modelId="{BC37FFE8-D515-4809-BB5F-1A89682586F9}" type="sibTrans" cxnId="{A714DA30-C7D9-436A-BC5D-859A4BAEE4B6}">
      <dgm:prSet/>
      <dgm:spPr/>
      <dgm:t>
        <a:bodyPr/>
        <a:lstStyle/>
        <a:p>
          <a:endParaRPr lang="en-US"/>
        </a:p>
      </dgm:t>
    </dgm:pt>
    <dgm:pt modelId="{D82E9B3C-AA82-4BA6-849D-D599EC94219E}">
      <dgm:prSet phldrT="[Text]"/>
      <dgm:spPr/>
      <dgm:t>
        <a:bodyPr/>
        <a:lstStyle/>
        <a:p>
          <a:r>
            <a:rPr lang="en-US" dirty="0"/>
            <a:t>100% Uptime Guarantee</a:t>
          </a:r>
        </a:p>
      </dgm:t>
    </dgm:pt>
    <dgm:pt modelId="{BDCB0BCC-1B44-40DC-8098-69628FE1DC06}" type="parTrans" cxnId="{65B82ED9-3E8F-45C4-9435-AD253C05392D}">
      <dgm:prSet/>
      <dgm:spPr/>
      <dgm:t>
        <a:bodyPr/>
        <a:lstStyle/>
        <a:p>
          <a:endParaRPr lang="en-US"/>
        </a:p>
      </dgm:t>
    </dgm:pt>
    <dgm:pt modelId="{91A26934-C7E9-4720-B993-DA6A678B20F5}" type="sibTrans" cxnId="{65B82ED9-3E8F-45C4-9435-AD253C05392D}">
      <dgm:prSet/>
      <dgm:spPr/>
      <dgm:t>
        <a:bodyPr/>
        <a:lstStyle/>
        <a:p>
          <a:endParaRPr lang="en-US"/>
        </a:p>
      </dgm:t>
    </dgm:pt>
    <dgm:pt modelId="{ED64AC8F-2798-4681-B3DF-F498D378168B}">
      <dgm:prSet phldrT="[Text]"/>
      <dgm:spPr/>
      <dgm:t>
        <a:bodyPr/>
        <a:lstStyle/>
        <a:p>
          <a:r>
            <a:rPr lang="en-US" dirty="0"/>
            <a:t>Performance &amp; Availability Monitoring</a:t>
          </a:r>
        </a:p>
      </dgm:t>
    </dgm:pt>
    <dgm:pt modelId="{D3BD871A-8B38-405B-A8EA-2985DEA13E6A}" type="parTrans" cxnId="{73EDA409-986A-45C3-BCAE-F44B2B54CBC2}">
      <dgm:prSet/>
      <dgm:spPr/>
      <dgm:t>
        <a:bodyPr/>
        <a:lstStyle/>
        <a:p>
          <a:endParaRPr lang="en-US"/>
        </a:p>
      </dgm:t>
    </dgm:pt>
    <dgm:pt modelId="{D4186D35-20B4-48D5-A35E-F44F9B68D2C7}" type="sibTrans" cxnId="{73EDA409-986A-45C3-BCAE-F44B2B54CBC2}">
      <dgm:prSet/>
      <dgm:spPr/>
      <dgm:t>
        <a:bodyPr/>
        <a:lstStyle/>
        <a:p>
          <a:endParaRPr lang="en-US"/>
        </a:p>
      </dgm:t>
    </dgm:pt>
    <dgm:pt modelId="{6CAC46C2-3183-48F1-A374-0962EF6D4B92}">
      <dgm:prSet phldrT="[Text]"/>
      <dgm:spPr/>
      <dgm:t>
        <a:bodyPr/>
        <a:lstStyle/>
        <a:p>
          <a:r>
            <a:rPr lang="en-US" dirty="0"/>
            <a:t>24/7 Engineering Support</a:t>
          </a:r>
        </a:p>
      </dgm:t>
    </dgm:pt>
    <dgm:pt modelId="{B0188089-D06D-4952-976A-466EE8BC5D7F}" type="parTrans" cxnId="{A0284DF5-ED27-44D7-A448-4994D5B65C47}">
      <dgm:prSet/>
      <dgm:spPr/>
      <dgm:t>
        <a:bodyPr/>
        <a:lstStyle/>
        <a:p>
          <a:endParaRPr lang="en-US"/>
        </a:p>
      </dgm:t>
    </dgm:pt>
    <dgm:pt modelId="{6ACA7962-2837-44CA-BB0F-3752371A9C82}" type="sibTrans" cxnId="{A0284DF5-ED27-44D7-A448-4994D5B65C47}">
      <dgm:prSet/>
      <dgm:spPr/>
      <dgm:t>
        <a:bodyPr/>
        <a:lstStyle/>
        <a:p>
          <a:endParaRPr lang="en-US"/>
        </a:p>
      </dgm:t>
    </dgm:pt>
    <dgm:pt modelId="{EFCCA3C1-A79C-416F-BC9F-6EA0125AE574}" type="pres">
      <dgm:prSet presAssocID="{2E885C93-A449-476D-9D86-DF5DBF2094EF}" presName="Name0" presStyleCnt="0">
        <dgm:presLayoutVars>
          <dgm:chMax val="7"/>
          <dgm:chPref val="7"/>
          <dgm:dir/>
        </dgm:presLayoutVars>
      </dgm:prSet>
      <dgm:spPr/>
    </dgm:pt>
    <dgm:pt modelId="{4FD986BA-E316-448E-A34A-32D9E9937F1B}" type="pres">
      <dgm:prSet presAssocID="{2E885C93-A449-476D-9D86-DF5DBF2094EF}" presName="Name1" presStyleCnt="0"/>
      <dgm:spPr/>
    </dgm:pt>
    <dgm:pt modelId="{08E4CC7B-B4A5-47C3-B695-33E94CC929C1}" type="pres">
      <dgm:prSet presAssocID="{2E885C93-A449-476D-9D86-DF5DBF2094EF}" presName="cycle" presStyleCnt="0"/>
      <dgm:spPr/>
    </dgm:pt>
    <dgm:pt modelId="{E16540E1-7530-438A-9913-0797CEE13053}" type="pres">
      <dgm:prSet presAssocID="{2E885C93-A449-476D-9D86-DF5DBF2094EF}" presName="srcNode" presStyleLbl="node1" presStyleIdx="0" presStyleCnt="4"/>
      <dgm:spPr/>
    </dgm:pt>
    <dgm:pt modelId="{BE849B7B-5D00-4FFF-9838-2E4343D806BF}" type="pres">
      <dgm:prSet presAssocID="{2E885C93-A449-476D-9D86-DF5DBF2094EF}" presName="conn" presStyleLbl="parChTrans1D2" presStyleIdx="0" presStyleCnt="1"/>
      <dgm:spPr/>
    </dgm:pt>
    <dgm:pt modelId="{63DDD919-180E-488F-8D6A-2E276F43114B}" type="pres">
      <dgm:prSet presAssocID="{2E885C93-A449-476D-9D86-DF5DBF2094EF}" presName="extraNode" presStyleLbl="node1" presStyleIdx="0" presStyleCnt="4"/>
      <dgm:spPr/>
    </dgm:pt>
    <dgm:pt modelId="{29BDBAD1-823A-4A13-A2F8-3493337955F1}" type="pres">
      <dgm:prSet presAssocID="{2E885C93-A449-476D-9D86-DF5DBF2094EF}" presName="dstNode" presStyleLbl="node1" presStyleIdx="0" presStyleCnt="4"/>
      <dgm:spPr/>
    </dgm:pt>
    <dgm:pt modelId="{4CE4AA2E-DCE5-462B-948F-A87BF970A0B2}" type="pres">
      <dgm:prSet presAssocID="{8B79E547-E9D0-4345-B936-ABE20BB1A74B}" presName="text_1" presStyleLbl="node1" presStyleIdx="0" presStyleCnt="4">
        <dgm:presLayoutVars>
          <dgm:bulletEnabled val="1"/>
        </dgm:presLayoutVars>
      </dgm:prSet>
      <dgm:spPr/>
    </dgm:pt>
    <dgm:pt modelId="{6462287C-E650-4347-90A1-4561E7CC9B7A}" type="pres">
      <dgm:prSet presAssocID="{8B79E547-E9D0-4345-B936-ABE20BB1A74B}" presName="accent_1" presStyleCnt="0"/>
      <dgm:spPr/>
    </dgm:pt>
    <dgm:pt modelId="{894EFE40-55B9-4360-AB5E-B5CC38988030}" type="pres">
      <dgm:prSet presAssocID="{8B79E547-E9D0-4345-B936-ABE20BB1A74B}" presName="accentRepeatNode" presStyleLbl="solidFgAcc1" presStyleIdx="0" presStyleCnt="4"/>
      <dgm:spPr>
        <a:solidFill>
          <a:srgbClr val="82CCEB"/>
        </a:solidFill>
        <a:ln>
          <a:solidFill>
            <a:schemeClr val="bg1"/>
          </a:solidFill>
        </a:ln>
        <a:effectLst>
          <a:outerShdw blurRad="50800" dist="50800" dir="5400000" algn="ctr" rotWithShape="0">
            <a:srgbClr val="000000">
              <a:alpha val="50000"/>
            </a:srgbClr>
          </a:outerShdw>
        </a:effectLst>
      </dgm:spPr>
    </dgm:pt>
    <dgm:pt modelId="{5DF57A5C-0CB1-417F-BCC4-9A00415A7C1B}" type="pres">
      <dgm:prSet presAssocID="{D82E9B3C-AA82-4BA6-849D-D599EC94219E}" presName="text_2" presStyleLbl="node1" presStyleIdx="1" presStyleCnt="4">
        <dgm:presLayoutVars>
          <dgm:bulletEnabled val="1"/>
        </dgm:presLayoutVars>
      </dgm:prSet>
      <dgm:spPr/>
    </dgm:pt>
    <dgm:pt modelId="{6630EA46-04FE-4623-A313-9844934C576A}" type="pres">
      <dgm:prSet presAssocID="{D82E9B3C-AA82-4BA6-849D-D599EC94219E}" presName="accent_2" presStyleCnt="0"/>
      <dgm:spPr/>
    </dgm:pt>
    <dgm:pt modelId="{37C11652-F085-4A32-99D8-A119058C82FE}" type="pres">
      <dgm:prSet presAssocID="{D82E9B3C-AA82-4BA6-849D-D599EC94219E}" presName="accentRepeatNode" presStyleLbl="solidFgAcc1" presStyleIdx="1" presStyleCnt="4"/>
      <dgm:spPr>
        <a:solidFill>
          <a:srgbClr val="82CCEB"/>
        </a:solidFill>
        <a:effectLst>
          <a:outerShdw blurRad="50800" dist="50800" dir="5400000" algn="ctr" rotWithShape="0">
            <a:srgbClr val="000000">
              <a:alpha val="50000"/>
            </a:srgbClr>
          </a:outerShdw>
        </a:effectLst>
      </dgm:spPr>
    </dgm:pt>
    <dgm:pt modelId="{C920A991-CE9B-483F-9F5A-28E20D0EA934}" type="pres">
      <dgm:prSet presAssocID="{6CAC46C2-3183-48F1-A374-0962EF6D4B92}" presName="text_3" presStyleLbl="node1" presStyleIdx="2" presStyleCnt="4">
        <dgm:presLayoutVars>
          <dgm:bulletEnabled val="1"/>
        </dgm:presLayoutVars>
      </dgm:prSet>
      <dgm:spPr/>
    </dgm:pt>
    <dgm:pt modelId="{0A1F2088-B90C-467D-8A29-DE1867FBF33F}" type="pres">
      <dgm:prSet presAssocID="{6CAC46C2-3183-48F1-A374-0962EF6D4B92}" presName="accent_3" presStyleCnt="0"/>
      <dgm:spPr/>
    </dgm:pt>
    <dgm:pt modelId="{8FE27AE3-FA2E-4E03-B5FA-9C57582F5D76}" type="pres">
      <dgm:prSet presAssocID="{6CAC46C2-3183-48F1-A374-0962EF6D4B92}" presName="accentRepeatNode" presStyleLbl="solidFgAcc1" presStyleIdx="2" presStyleCnt="4"/>
      <dgm:spPr>
        <a:solidFill>
          <a:srgbClr val="82CCEB"/>
        </a:solidFill>
        <a:effectLst>
          <a:outerShdw blurRad="50800" dist="50800" dir="5400000" algn="ctr" rotWithShape="0">
            <a:srgbClr val="000000">
              <a:alpha val="50000"/>
            </a:srgbClr>
          </a:outerShdw>
        </a:effectLst>
      </dgm:spPr>
    </dgm:pt>
    <dgm:pt modelId="{529C1D9D-767F-4D73-956A-C287D6544F9F}" type="pres">
      <dgm:prSet presAssocID="{ED64AC8F-2798-4681-B3DF-F498D378168B}" presName="text_4" presStyleLbl="node1" presStyleIdx="3" presStyleCnt="4">
        <dgm:presLayoutVars>
          <dgm:bulletEnabled val="1"/>
        </dgm:presLayoutVars>
      </dgm:prSet>
      <dgm:spPr/>
    </dgm:pt>
    <dgm:pt modelId="{A6E41C8E-B84E-4A45-AAC7-310656E137A3}" type="pres">
      <dgm:prSet presAssocID="{ED64AC8F-2798-4681-B3DF-F498D378168B}" presName="accent_4" presStyleCnt="0"/>
      <dgm:spPr/>
    </dgm:pt>
    <dgm:pt modelId="{0CC5483F-0B62-4CE4-8E39-8C38A3788B10}" type="pres">
      <dgm:prSet presAssocID="{ED64AC8F-2798-4681-B3DF-F498D378168B}" presName="accentRepeatNode" presStyleLbl="solidFgAcc1" presStyleIdx="3" presStyleCnt="4"/>
      <dgm:spPr>
        <a:solidFill>
          <a:srgbClr val="82CCEB"/>
        </a:solidFill>
        <a:effectLst>
          <a:outerShdw blurRad="50800" dist="50800" dir="5400000" algn="ctr" rotWithShape="0">
            <a:srgbClr val="000000">
              <a:alpha val="50000"/>
            </a:srgbClr>
          </a:outerShdw>
        </a:effectLst>
      </dgm:spPr>
    </dgm:pt>
  </dgm:ptLst>
  <dgm:cxnLst>
    <dgm:cxn modelId="{73EDA409-986A-45C3-BCAE-F44B2B54CBC2}" srcId="{2E885C93-A449-476D-9D86-DF5DBF2094EF}" destId="{ED64AC8F-2798-4681-B3DF-F498D378168B}" srcOrd="3" destOrd="0" parTransId="{D3BD871A-8B38-405B-A8EA-2985DEA13E6A}" sibTransId="{D4186D35-20B4-48D5-A35E-F44F9B68D2C7}"/>
    <dgm:cxn modelId="{A714DA30-C7D9-436A-BC5D-859A4BAEE4B6}" srcId="{2E885C93-A449-476D-9D86-DF5DBF2094EF}" destId="{8B79E547-E9D0-4345-B936-ABE20BB1A74B}" srcOrd="0" destOrd="0" parTransId="{43A59BAC-01AC-4D02-9FC0-D77EBEF6E144}" sibTransId="{BC37FFE8-D515-4809-BB5F-1A89682586F9}"/>
    <dgm:cxn modelId="{21651A4B-BDAA-478E-8CAE-AC66A0365511}" type="presOf" srcId="{6CAC46C2-3183-48F1-A374-0962EF6D4B92}" destId="{C920A991-CE9B-483F-9F5A-28E20D0EA934}" srcOrd="0" destOrd="0" presId="urn:microsoft.com/office/officeart/2008/layout/VerticalCurvedList"/>
    <dgm:cxn modelId="{55093063-E789-4C97-B80E-9E873FCB11B4}" type="presOf" srcId="{D82E9B3C-AA82-4BA6-849D-D599EC94219E}" destId="{5DF57A5C-0CB1-417F-BCC4-9A00415A7C1B}" srcOrd="0" destOrd="0" presId="urn:microsoft.com/office/officeart/2008/layout/VerticalCurvedList"/>
    <dgm:cxn modelId="{F4D1E8A4-35C6-48E0-ABA0-5B20E83AF661}" type="presOf" srcId="{2E885C93-A449-476D-9D86-DF5DBF2094EF}" destId="{EFCCA3C1-A79C-416F-BC9F-6EA0125AE574}" srcOrd="0" destOrd="0" presId="urn:microsoft.com/office/officeart/2008/layout/VerticalCurvedList"/>
    <dgm:cxn modelId="{24AA3BC6-06DD-47B0-A7E6-BC3D7A8C7672}" type="presOf" srcId="{8B79E547-E9D0-4345-B936-ABE20BB1A74B}" destId="{4CE4AA2E-DCE5-462B-948F-A87BF970A0B2}" srcOrd="0" destOrd="0" presId="urn:microsoft.com/office/officeart/2008/layout/VerticalCurvedList"/>
    <dgm:cxn modelId="{65B82ED9-3E8F-45C4-9435-AD253C05392D}" srcId="{2E885C93-A449-476D-9D86-DF5DBF2094EF}" destId="{D82E9B3C-AA82-4BA6-849D-D599EC94219E}" srcOrd="1" destOrd="0" parTransId="{BDCB0BCC-1B44-40DC-8098-69628FE1DC06}" sibTransId="{91A26934-C7E9-4720-B993-DA6A678B20F5}"/>
    <dgm:cxn modelId="{A37187DF-FA9C-489B-B895-2E80939BF7B2}" type="presOf" srcId="{ED64AC8F-2798-4681-B3DF-F498D378168B}" destId="{529C1D9D-767F-4D73-956A-C287D6544F9F}" srcOrd="0" destOrd="0" presId="urn:microsoft.com/office/officeart/2008/layout/VerticalCurvedList"/>
    <dgm:cxn modelId="{C58631F1-8F62-49B7-96EA-BAC7242F6518}" type="presOf" srcId="{BC37FFE8-D515-4809-BB5F-1A89682586F9}" destId="{BE849B7B-5D00-4FFF-9838-2E4343D806BF}" srcOrd="0" destOrd="0" presId="urn:microsoft.com/office/officeart/2008/layout/VerticalCurvedList"/>
    <dgm:cxn modelId="{A0284DF5-ED27-44D7-A448-4994D5B65C47}" srcId="{2E885C93-A449-476D-9D86-DF5DBF2094EF}" destId="{6CAC46C2-3183-48F1-A374-0962EF6D4B92}" srcOrd="2" destOrd="0" parTransId="{B0188089-D06D-4952-976A-466EE8BC5D7F}" sibTransId="{6ACA7962-2837-44CA-BB0F-3752371A9C82}"/>
    <dgm:cxn modelId="{CFB9D3E7-54E4-49AF-85B2-A9A9F02DC808}" type="presParOf" srcId="{EFCCA3C1-A79C-416F-BC9F-6EA0125AE574}" destId="{4FD986BA-E316-448E-A34A-32D9E9937F1B}" srcOrd="0" destOrd="0" presId="urn:microsoft.com/office/officeart/2008/layout/VerticalCurvedList"/>
    <dgm:cxn modelId="{91C7E761-A2E7-43A5-8159-7AFAE2C53F91}" type="presParOf" srcId="{4FD986BA-E316-448E-A34A-32D9E9937F1B}" destId="{08E4CC7B-B4A5-47C3-B695-33E94CC929C1}" srcOrd="0" destOrd="0" presId="urn:microsoft.com/office/officeart/2008/layout/VerticalCurvedList"/>
    <dgm:cxn modelId="{892462CF-41A7-4363-BF2F-1333FA5B5638}" type="presParOf" srcId="{08E4CC7B-B4A5-47C3-B695-33E94CC929C1}" destId="{E16540E1-7530-438A-9913-0797CEE13053}" srcOrd="0" destOrd="0" presId="urn:microsoft.com/office/officeart/2008/layout/VerticalCurvedList"/>
    <dgm:cxn modelId="{AE011CC0-12E8-46C7-BE62-440036C0C7F2}" type="presParOf" srcId="{08E4CC7B-B4A5-47C3-B695-33E94CC929C1}" destId="{BE849B7B-5D00-4FFF-9838-2E4343D806BF}" srcOrd="1" destOrd="0" presId="urn:microsoft.com/office/officeart/2008/layout/VerticalCurvedList"/>
    <dgm:cxn modelId="{3CF92DE5-FB8C-484F-9941-DC909A5C294F}" type="presParOf" srcId="{08E4CC7B-B4A5-47C3-B695-33E94CC929C1}" destId="{63DDD919-180E-488F-8D6A-2E276F43114B}" srcOrd="2" destOrd="0" presId="urn:microsoft.com/office/officeart/2008/layout/VerticalCurvedList"/>
    <dgm:cxn modelId="{8FA4088C-9626-4B95-A275-67F064FD6FD2}" type="presParOf" srcId="{08E4CC7B-B4A5-47C3-B695-33E94CC929C1}" destId="{29BDBAD1-823A-4A13-A2F8-3493337955F1}" srcOrd="3" destOrd="0" presId="urn:microsoft.com/office/officeart/2008/layout/VerticalCurvedList"/>
    <dgm:cxn modelId="{E62D59BC-C6AF-49DE-85C4-E9A10A6A7A2D}" type="presParOf" srcId="{4FD986BA-E316-448E-A34A-32D9E9937F1B}" destId="{4CE4AA2E-DCE5-462B-948F-A87BF970A0B2}" srcOrd="1" destOrd="0" presId="urn:microsoft.com/office/officeart/2008/layout/VerticalCurvedList"/>
    <dgm:cxn modelId="{07FDC4B3-DC94-4C01-8C7A-E1FB564213C5}" type="presParOf" srcId="{4FD986BA-E316-448E-A34A-32D9E9937F1B}" destId="{6462287C-E650-4347-90A1-4561E7CC9B7A}" srcOrd="2" destOrd="0" presId="urn:microsoft.com/office/officeart/2008/layout/VerticalCurvedList"/>
    <dgm:cxn modelId="{3B7D206B-7BD1-4F97-B366-95BDFA03E2DA}" type="presParOf" srcId="{6462287C-E650-4347-90A1-4561E7CC9B7A}" destId="{894EFE40-55B9-4360-AB5E-B5CC38988030}" srcOrd="0" destOrd="0" presId="urn:microsoft.com/office/officeart/2008/layout/VerticalCurvedList"/>
    <dgm:cxn modelId="{22CF0E3E-E363-4A16-8963-533CA43ECF92}" type="presParOf" srcId="{4FD986BA-E316-448E-A34A-32D9E9937F1B}" destId="{5DF57A5C-0CB1-417F-BCC4-9A00415A7C1B}" srcOrd="3" destOrd="0" presId="urn:microsoft.com/office/officeart/2008/layout/VerticalCurvedList"/>
    <dgm:cxn modelId="{3CF89D5F-76E1-4686-A407-50BC911934CF}" type="presParOf" srcId="{4FD986BA-E316-448E-A34A-32D9E9937F1B}" destId="{6630EA46-04FE-4623-A313-9844934C576A}" srcOrd="4" destOrd="0" presId="urn:microsoft.com/office/officeart/2008/layout/VerticalCurvedList"/>
    <dgm:cxn modelId="{77A04235-0D1C-4DEA-BA45-6BEA054D3FCA}" type="presParOf" srcId="{6630EA46-04FE-4623-A313-9844934C576A}" destId="{37C11652-F085-4A32-99D8-A119058C82FE}" srcOrd="0" destOrd="0" presId="urn:microsoft.com/office/officeart/2008/layout/VerticalCurvedList"/>
    <dgm:cxn modelId="{520F3DDF-B538-4075-B457-227F85E02FE3}" type="presParOf" srcId="{4FD986BA-E316-448E-A34A-32D9E9937F1B}" destId="{C920A991-CE9B-483F-9F5A-28E20D0EA934}" srcOrd="5" destOrd="0" presId="urn:microsoft.com/office/officeart/2008/layout/VerticalCurvedList"/>
    <dgm:cxn modelId="{642C72F0-5E87-476F-A0CA-83F2845561C5}" type="presParOf" srcId="{4FD986BA-E316-448E-A34A-32D9E9937F1B}" destId="{0A1F2088-B90C-467D-8A29-DE1867FBF33F}" srcOrd="6" destOrd="0" presId="urn:microsoft.com/office/officeart/2008/layout/VerticalCurvedList"/>
    <dgm:cxn modelId="{12B1D3BD-B3E8-43CD-957E-F69E3DC3A14F}" type="presParOf" srcId="{0A1F2088-B90C-467D-8A29-DE1867FBF33F}" destId="{8FE27AE3-FA2E-4E03-B5FA-9C57582F5D76}" srcOrd="0" destOrd="0" presId="urn:microsoft.com/office/officeart/2008/layout/VerticalCurvedList"/>
    <dgm:cxn modelId="{F0E1290D-544C-437F-B603-DB614AA0C6DF}" type="presParOf" srcId="{4FD986BA-E316-448E-A34A-32D9E9937F1B}" destId="{529C1D9D-767F-4D73-956A-C287D6544F9F}" srcOrd="7" destOrd="0" presId="urn:microsoft.com/office/officeart/2008/layout/VerticalCurvedList"/>
    <dgm:cxn modelId="{A3A81C1F-721F-4603-90D6-E36AE42B87E3}" type="presParOf" srcId="{4FD986BA-E316-448E-A34A-32D9E9937F1B}" destId="{A6E41C8E-B84E-4A45-AAC7-310656E137A3}" srcOrd="8" destOrd="0" presId="urn:microsoft.com/office/officeart/2008/layout/VerticalCurvedList"/>
    <dgm:cxn modelId="{DDECDC2A-F680-45C0-B542-565EE1354E2A}" type="presParOf" srcId="{A6E41C8E-B84E-4A45-AAC7-310656E137A3}" destId="{0CC5483F-0B62-4CE4-8E39-8C38A3788B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49B7B-5D00-4FFF-9838-2E4343D806BF}">
      <dsp:nvSpPr>
        <dsp:cNvPr id="0" name=""/>
        <dsp:cNvSpPr/>
      </dsp:nvSpPr>
      <dsp:spPr>
        <a:xfrm>
          <a:off x="-2551103" y="-393782"/>
          <a:ext cx="3045603" cy="3045603"/>
        </a:xfrm>
        <a:prstGeom prst="blockArc">
          <a:avLst>
            <a:gd name="adj1" fmla="val 18900000"/>
            <a:gd name="adj2" fmla="val 2700000"/>
            <a:gd name="adj3" fmla="val 709"/>
          </a:avLst>
        </a:pr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4AA2E-DCE5-462B-948F-A87BF970A0B2}">
      <dsp:nvSpPr>
        <dsp:cNvPr id="0" name=""/>
        <dsp:cNvSpPr/>
      </dsp:nvSpPr>
      <dsp:spPr>
        <a:xfrm>
          <a:off x="259655" y="173597"/>
          <a:ext cx="4015252" cy="347376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7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Single-Tenant Infrastructure</a:t>
          </a:r>
        </a:p>
      </dsp:txBody>
      <dsp:txXfrm>
        <a:off x="259655" y="173597"/>
        <a:ext cx="4015252" cy="347376"/>
      </dsp:txXfrm>
    </dsp:sp>
    <dsp:sp modelId="{894EFE40-55B9-4360-AB5E-B5CC38988030}">
      <dsp:nvSpPr>
        <dsp:cNvPr id="0" name=""/>
        <dsp:cNvSpPr/>
      </dsp:nvSpPr>
      <dsp:spPr>
        <a:xfrm>
          <a:off x="42545" y="130175"/>
          <a:ext cx="434220" cy="434220"/>
        </a:xfrm>
        <a:prstGeom prst="ellipse">
          <a:avLst/>
        </a:prstGeom>
        <a:solidFill>
          <a:srgbClr val="82CCEB"/>
        </a:solidFill>
        <a:ln w="6350" cap="flat" cmpd="sng" algn="ctr">
          <a:solidFill>
            <a:schemeClr val="bg1"/>
          </a:solidFill>
          <a:prstDash val="solid"/>
          <a:miter lim="800000"/>
        </a:ln>
        <a:effectLst>
          <a:outerShdw blurRad="50800" dist="508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57A5C-0CB1-417F-BCC4-9A00415A7C1B}">
      <dsp:nvSpPr>
        <dsp:cNvPr id="0" name=""/>
        <dsp:cNvSpPr/>
      </dsp:nvSpPr>
      <dsp:spPr>
        <a:xfrm>
          <a:off x="458814" y="694753"/>
          <a:ext cx="3816093" cy="347376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16637"/>
                <a:satOff val="-1768"/>
                <a:lumOff val="246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637"/>
                <a:satOff val="-1768"/>
                <a:lumOff val="246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637"/>
                <a:satOff val="-1768"/>
                <a:lumOff val="246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7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100% Uptime Guarantee</a:t>
          </a:r>
        </a:p>
      </dsp:txBody>
      <dsp:txXfrm>
        <a:off x="458814" y="694753"/>
        <a:ext cx="3816093" cy="347376"/>
      </dsp:txXfrm>
    </dsp:sp>
    <dsp:sp modelId="{37C11652-F085-4A32-99D8-A119058C82FE}">
      <dsp:nvSpPr>
        <dsp:cNvPr id="0" name=""/>
        <dsp:cNvSpPr/>
      </dsp:nvSpPr>
      <dsp:spPr>
        <a:xfrm>
          <a:off x="241704" y="651331"/>
          <a:ext cx="434220" cy="434220"/>
        </a:xfrm>
        <a:prstGeom prst="ellipse">
          <a:avLst/>
        </a:prstGeom>
        <a:solidFill>
          <a:srgbClr val="82CCEB"/>
        </a:solidFill>
        <a:ln w="6350" cap="flat" cmpd="sng" algn="ctr">
          <a:solidFill>
            <a:schemeClr val="accent5">
              <a:shade val="50000"/>
              <a:hueOff val="16637"/>
              <a:satOff val="-1768"/>
              <a:lumOff val="24656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0A991-CE9B-483F-9F5A-28E20D0EA934}">
      <dsp:nvSpPr>
        <dsp:cNvPr id="0" name=""/>
        <dsp:cNvSpPr/>
      </dsp:nvSpPr>
      <dsp:spPr>
        <a:xfrm>
          <a:off x="458814" y="1215908"/>
          <a:ext cx="3816093" cy="347376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33275"/>
                <a:satOff val="-3537"/>
                <a:lumOff val="49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275"/>
                <a:satOff val="-3537"/>
                <a:lumOff val="49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275"/>
                <a:satOff val="-3537"/>
                <a:lumOff val="49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7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24/7 Engineering Support</a:t>
          </a:r>
        </a:p>
      </dsp:txBody>
      <dsp:txXfrm>
        <a:off x="458814" y="1215908"/>
        <a:ext cx="3816093" cy="347376"/>
      </dsp:txXfrm>
    </dsp:sp>
    <dsp:sp modelId="{8FE27AE3-FA2E-4E03-B5FA-9C57582F5D76}">
      <dsp:nvSpPr>
        <dsp:cNvPr id="0" name=""/>
        <dsp:cNvSpPr/>
      </dsp:nvSpPr>
      <dsp:spPr>
        <a:xfrm>
          <a:off x="241704" y="1172486"/>
          <a:ext cx="434220" cy="434220"/>
        </a:xfrm>
        <a:prstGeom prst="ellipse">
          <a:avLst/>
        </a:prstGeom>
        <a:solidFill>
          <a:srgbClr val="82CCEB"/>
        </a:solidFill>
        <a:ln w="6350" cap="flat" cmpd="sng" algn="ctr">
          <a:solidFill>
            <a:schemeClr val="accent5">
              <a:shade val="50000"/>
              <a:hueOff val="33275"/>
              <a:satOff val="-3537"/>
              <a:lumOff val="49311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C1D9D-767F-4D73-956A-C287D6544F9F}">
      <dsp:nvSpPr>
        <dsp:cNvPr id="0" name=""/>
        <dsp:cNvSpPr/>
      </dsp:nvSpPr>
      <dsp:spPr>
        <a:xfrm>
          <a:off x="259655" y="1737063"/>
          <a:ext cx="4015252" cy="347376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16637"/>
                <a:satOff val="-1768"/>
                <a:lumOff val="246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637"/>
                <a:satOff val="-1768"/>
                <a:lumOff val="246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637"/>
                <a:satOff val="-1768"/>
                <a:lumOff val="246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7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Performance &amp; Availability Monitoring</a:t>
          </a:r>
        </a:p>
      </dsp:txBody>
      <dsp:txXfrm>
        <a:off x="259655" y="1737063"/>
        <a:ext cx="4015252" cy="347376"/>
      </dsp:txXfrm>
    </dsp:sp>
    <dsp:sp modelId="{0CC5483F-0B62-4CE4-8E39-8C38A3788B10}">
      <dsp:nvSpPr>
        <dsp:cNvPr id="0" name=""/>
        <dsp:cNvSpPr/>
      </dsp:nvSpPr>
      <dsp:spPr>
        <a:xfrm>
          <a:off x="42545" y="1693641"/>
          <a:ext cx="434220" cy="434220"/>
        </a:xfrm>
        <a:prstGeom prst="ellipse">
          <a:avLst/>
        </a:prstGeom>
        <a:solidFill>
          <a:srgbClr val="82CCEB"/>
        </a:solidFill>
        <a:ln w="6350" cap="flat" cmpd="sng" algn="ctr">
          <a:solidFill>
            <a:schemeClr val="accent5">
              <a:shade val="50000"/>
              <a:hueOff val="16637"/>
              <a:satOff val="-1768"/>
              <a:lumOff val="24656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9763-D1F8-C348-9C06-C2EA1051CB0C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D429-08E6-7D4B-BF7A-5488549E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6D429-08E6-7D4B-BF7A-5488549E16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680602"/>
            <a:ext cx="11506200" cy="1920097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815" y="6510127"/>
            <a:ext cx="1294638" cy="365125"/>
          </a:xfrm>
        </p:spPr>
        <p:txBody>
          <a:bodyPr/>
          <a:lstStyle/>
          <a:p>
            <a:fld id="{6ED04B0D-6926-274C-8055-D1B4E90B9F1C}" type="datetime1">
              <a:rPr lang="en-US" smtClean="0"/>
              <a:t>9/6/18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7925" y="685800"/>
            <a:ext cx="4918794" cy="49149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866900"/>
            <a:ext cx="11506200" cy="161385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0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8AF-2B22-A749-BC4E-A7D00EA62628}" type="datetime1">
              <a:rPr lang="en-US" smtClean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3CF-6F80-D54B-A9FF-257887DD599D}" type="datetime1">
              <a:rPr lang="en-US" smtClean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11525" y="1333500"/>
            <a:ext cx="8537575" cy="4610100"/>
          </a:xfrm>
        </p:spPr>
        <p:txBody>
          <a:bodyPr>
            <a:normAutofit/>
          </a:bodyPr>
          <a:lstStyle>
            <a:lvl1pPr marL="177800" indent="-177800">
              <a:buClr>
                <a:srgbClr val="6CC4E8"/>
              </a:buClr>
              <a:buFont typeface=".AppleSystemUIFont" charset="-120"/>
              <a:buChar char="+"/>
              <a:defRPr sz="1800">
                <a:solidFill>
                  <a:srgbClr val="54565B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342900" y="1333500"/>
            <a:ext cx="2613025" cy="4610100"/>
          </a:xfrm>
        </p:spPr>
        <p:txBody>
          <a:bodyPr lIns="0" tIns="0" rIns="0" bIns="0"/>
          <a:lstStyle>
            <a:lvl1pPr marL="177800" indent="-177800">
              <a:buClr>
                <a:schemeClr val="accent1"/>
              </a:buClr>
              <a:buFont typeface=".AppleSystemUIFont" charset="-120"/>
              <a:buChar char="+"/>
              <a:defRPr sz="1600"/>
            </a:lvl1pPr>
            <a:lvl2pPr marL="347663" indent="-169863">
              <a:buClr>
                <a:schemeClr val="accent1"/>
              </a:buClr>
              <a:buFont typeface=".AppleSystemUIFont" charset="-120"/>
              <a:buChar char="+"/>
              <a:defRPr sz="1400"/>
            </a:lvl2pPr>
            <a:lvl3pPr marL="517525" indent="-169863">
              <a:buClr>
                <a:schemeClr val="accent1"/>
              </a:buClr>
              <a:buFont typeface=".AppleSystemUIFont" charset="-120"/>
              <a:buChar char="+"/>
              <a:defRPr sz="1400"/>
            </a:lvl3pPr>
            <a:lvl4pPr marL="687388" indent="-169863">
              <a:buClr>
                <a:schemeClr val="accent1"/>
              </a:buClr>
              <a:buFont typeface=".AppleSystemUIFont" charset="-120"/>
              <a:buChar char="+"/>
              <a:defRPr sz="1200"/>
            </a:lvl4pPr>
            <a:lvl5pPr marL="857250" indent="-169863">
              <a:buClr>
                <a:schemeClr val="accent1"/>
              </a:buClr>
              <a:buFont typeface=".AppleSystemUIFont" charset="-120"/>
              <a:buChar char="+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6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0" tIns="0" rIns="0" bIns="0">
            <a:noAutofit/>
          </a:bodyPr>
          <a:lstStyle>
            <a:lvl1pPr marL="233363" indent="-233363">
              <a:buClr>
                <a:srgbClr val="6CC4E8"/>
              </a:buClr>
              <a:buFont typeface=".AppleSystemUIFont" charset="-120"/>
              <a:buChar char="+"/>
              <a:tabLst/>
              <a:defRPr/>
            </a:lvl1pPr>
            <a:lvl2pPr marL="457200" indent="-223838">
              <a:buClr>
                <a:srgbClr val="6CC4E8"/>
              </a:buClr>
              <a:buFont typeface=".AppleSystemUIFont" charset="-120"/>
              <a:buChar char="+"/>
              <a:tabLst/>
              <a:defRPr/>
            </a:lvl2pPr>
            <a:lvl3pPr marL="690563" indent="-233363">
              <a:buClr>
                <a:srgbClr val="6CC4E8"/>
              </a:buClr>
              <a:buFont typeface=".AppleSystemUIFont" charset="-120"/>
              <a:buChar char="+"/>
              <a:tabLst/>
              <a:defRPr/>
            </a:lvl3pPr>
            <a:lvl4pPr marL="914400" indent="-223838">
              <a:buClr>
                <a:srgbClr val="6CC4E8"/>
              </a:buClr>
              <a:buFont typeface=".AppleSystemUIFont" charset="-120"/>
              <a:buChar char="+"/>
              <a:tabLst/>
              <a:defRPr/>
            </a:lvl4pPr>
            <a:lvl5pPr marL="1147763" indent="-233363">
              <a:buClr>
                <a:srgbClr val="6CC4E8"/>
              </a:buClr>
              <a:buFont typeface=".AppleSystemUIFont" charset="-120"/>
              <a:buChar char="+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65B-9AFD-3842-8F45-6C8163B1774F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9" y="5209563"/>
            <a:ext cx="11502355" cy="112412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5B36-5FAA-2143-A9E5-04A87F46E547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7925" y="685800"/>
            <a:ext cx="3469847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61556"/>
            <a:ext cx="11506200" cy="1219200"/>
          </a:xfrm>
        </p:spPr>
        <p:txBody>
          <a:bodyPr anchor="b" anchorCtr="0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333501"/>
            <a:ext cx="5588117" cy="4610100"/>
          </a:xfrm>
        </p:spPr>
        <p:txBody>
          <a:bodyPr/>
          <a:lstStyle>
            <a:lvl1pPr marL="233363" indent="-233363">
              <a:buClr>
                <a:srgbClr val="6CC4E8"/>
              </a:buClr>
              <a:buFont typeface=".AppleSystemUIFont" charset="-120"/>
              <a:buChar char="+"/>
              <a:tabLst/>
              <a:defRPr>
                <a:solidFill>
                  <a:srgbClr val="54565B"/>
                </a:solidFill>
              </a:defRPr>
            </a:lvl1pPr>
            <a:lvl2pPr marL="457200" indent="-223838">
              <a:buClr>
                <a:srgbClr val="6CC4E8"/>
              </a:buClr>
              <a:buFont typeface=".AppleSystemUIFont" charset="-120"/>
              <a:buChar char="+"/>
              <a:tabLst/>
              <a:defRPr>
                <a:solidFill>
                  <a:srgbClr val="54565B"/>
                </a:solidFill>
              </a:defRPr>
            </a:lvl2pPr>
            <a:lvl3pPr marL="690563" indent="-233363">
              <a:buClr>
                <a:srgbClr val="6CC4E8"/>
              </a:buClr>
              <a:buFont typeface=".AppleSystemUIFont" charset="-120"/>
              <a:buChar char="+"/>
              <a:tabLst/>
              <a:defRPr>
                <a:solidFill>
                  <a:srgbClr val="54565B"/>
                </a:solidFill>
              </a:defRPr>
            </a:lvl3pPr>
            <a:lvl4pPr marL="914400" indent="-223838">
              <a:buClr>
                <a:srgbClr val="6CC4E8"/>
              </a:buClr>
              <a:buFont typeface=".AppleSystemUIFont" charset="-120"/>
              <a:buChar char="+"/>
              <a:tabLst/>
              <a:defRPr>
                <a:solidFill>
                  <a:srgbClr val="54565B"/>
                </a:solidFill>
              </a:defRPr>
            </a:lvl4pPr>
            <a:lvl5pPr marL="1203325" indent="-288925">
              <a:buClr>
                <a:srgbClr val="6CC4E8"/>
              </a:buClr>
              <a:buFont typeface=".AppleSystemUIFont" charset="-120"/>
              <a:buChar char="+"/>
              <a:tabLst/>
              <a:defRPr>
                <a:solidFill>
                  <a:srgbClr val="54565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7924" y="1333501"/>
            <a:ext cx="5591176" cy="4610100"/>
          </a:xfrm>
        </p:spPr>
        <p:txBody>
          <a:bodyPr/>
          <a:lstStyle>
            <a:lvl1pPr marL="233363" indent="-233363">
              <a:buClr>
                <a:srgbClr val="6CC4E8"/>
              </a:buClr>
              <a:buFont typeface=".AppleSystemUIFont" charset="-120"/>
              <a:buChar char="+"/>
              <a:tabLst/>
              <a:defRPr/>
            </a:lvl1pPr>
            <a:lvl2pPr marL="522288" indent="-233363">
              <a:buClr>
                <a:srgbClr val="6CC4E8"/>
              </a:buClr>
              <a:buFont typeface=".AppleSystemUIFont" charset="-120"/>
              <a:buChar char="+"/>
              <a:tabLst/>
              <a:defRPr/>
            </a:lvl2pPr>
            <a:lvl3pPr marL="746125" indent="-223838">
              <a:buClr>
                <a:srgbClr val="6CC4E8"/>
              </a:buClr>
              <a:buFont typeface=".AppleSystemUIFont" charset="-120"/>
              <a:buChar char="+"/>
              <a:tabLst/>
              <a:defRPr/>
            </a:lvl3pPr>
            <a:lvl4pPr marL="979488" indent="-233363">
              <a:buClr>
                <a:srgbClr val="6CC4E8"/>
              </a:buClr>
              <a:buFont typeface=".AppleSystemUIFont" charset="-120"/>
              <a:buChar char="+"/>
              <a:tabLst/>
              <a:defRPr/>
            </a:lvl4pPr>
            <a:lvl5pPr marL="1203325" indent="-223838">
              <a:buClr>
                <a:srgbClr val="6CC4E8"/>
              </a:buClr>
              <a:buFont typeface=".AppleSystemUIFont" charset="-120"/>
              <a:buChar char="+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BBC0-D400-D44E-9065-11F42D723985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95922"/>
            <a:ext cx="9525000" cy="63861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333501"/>
            <a:ext cx="5654675" cy="876300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800" b="0">
                <a:solidFill>
                  <a:srgbClr val="6CC4E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209801"/>
            <a:ext cx="5654675" cy="3979862"/>
          </a:xfrm>
        </p:spPr>
        <p:txBody>
          <a:bodyPr/>
          <a:lstStyle>
            <a:lvl1pPr marL="233363" indent="-233363">
              <a:buClr>
                <a:srgbClr val="6CC4E8"/>
              </a:buClr>
              <a:buFont typeface=".AppleSystemUIFont" charset="-120"/>
              <a:buChar char="+"/>
              <a:tabLst/>
              <a:defRPr sz="1800"/>
            </a:lvl1pPr>
            <a:lvl2pPr marL="457200" indent="-223838">
              <a:buClr>
                <a:srgbClr val="6CC4E8"/>
              </a:buClr>
              <a:buFont typeface=".AppleSystemUIFont" charset="-120"/>
              <a:buChar char="+"/>
              <a:tabLst/>
              <a:defRPr sz="1600"/>
            </a:lvl2pPr>
            <a:lvl3pPr marL="690563" indent="-233363">
              <a:buClr>
                <a:srgbClr val="6CC4E8"/>
              </a:buClr>
              <a:buFont typeface=".AppleSystemUIFont" charset="-120"/>
              <a:buChar char="+"/>
              <a:tabLst/>
              <a:defRPr sz="1400"/>
            </a:lvl3pPr>
            <a:lvl4pPr marL="914400" indent="-223838">
              <a:buClr>
                <a:srgbClr val="6CC4E8"/>
              </a:buClr>
              <a:buFont typeface=".AppleSystemUIFont" charset="-120"/>
              <a:buChar char="+"/>
              <a:tabLst/>
              <a:defRPr sz="1200"/>
            </a:lvl4pPr>
            <a:lvl5pPr marL="1147763" indent="-233363">
              <a:buClr>
                <a:srgbClr val="6CC4E8"/>
              </a:buClr>
              <a:buFont typeface=".AppleSystemUIFont" charset="-120"/>
              <a:buChar char="+"/>
              <a:tabLst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924" y="1333501"/>
            <a:ext cx="5591176" cy="87630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>
                <a:solidFill>
                  <a:srgbClr val="6CC4E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924" y="2209800"/>
            <a:ext cx="5097463" cy="3979863"/>
          </a:xfrm>
        </p:spPr>
        <p:txBody>
          <a:bodyPr/>
          <a:lstStyle>
            <a:lvl1pPr marL="233363" indent="-233363">
              <a:buClr>
                <a:srgbClr val="6CC4E8"/>
              </a:buClr>
              <a:buFont typeface=".AppleSystemUIFont" charset="-120"/>
              <a:buChar char="+"/>
              <a:tabLst/>
              <a:defRPr sz="1800"/>
            </a:lvl1pPr>
            <a:lvl2pPr marL="457200" indent="-223838">
              <a:buClr>
                <a:srgbClr val="6CC4E8"/>
              </a:buClr>
              <a:buFont typeface=".AppleSystemUIFont" charset="-120"/>
              <a:buChar char="+"/>
              <a:tabLst/>
              <a:defRPr sz="1600"/>
            </a:lvl2pPr>
            <a:lvl3pPr marL="690563" indent="-233363">
              <a:buClr>
                <a:srgbClr val="6CC4E8"/>
              </a:buClr>
              <a:buFont typeface=".AppleSystemUIFont" charset="-120"/>
              <a:buChar char="+"/>
              <a:tabLst/>
              <a:defRPr sz="1600"/>
            </a:lvl3pPr>
            <a:lvl4pPr marL="914400" indent="-223838">
              <a:buClr>
                <a:srgbClr val="6CC4E8"/>
              </a:buClr>
              <a:buFont typeface=".AppleSystemUIFont" charset="-120"/>
              <a:buChar char="+"/>
              <a:tabLst/>
              <a:defRPr sz="1200"/>
            </a:lvl4pPr>
            <a:lvl5pPr marL="1147763" indent="-233363">
              <a:buClr>
                <a:srgbClr val="6CC4E8"/>
              </a:buClr>
              <a:buFont typeface=".AppleSystemUIFont" charset="-120"/>
              <a:buChar char="+"/>
              <a:tabLst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B0EC-9DDA-2940-A4D5-2B6269110B59}" type="datetime1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9525000" cy="628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E5DC-E933-2E46-93D3-69AA945F2FB0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197C-6FB5-DC4F-8691-166CBEBBF9B1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333500"/>
            <a:ext cx="3584575" cy="876300"/>
          </a:xfrm>
        </p:spPr>
        <p:txBody>
          <a:bodyPr anchor="t" anchorCtr="0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188" y="1333500"/>
            <a:ext cx="7554912" cy="4610100"/>
          </a:xfrm>
        </p:spPr>
        <p:txBody>
          <a:bodyPr/>
          <a:lstStyle>
            <a:lvl1pPr marL="233363" indent="-233363">
              <a:buClr>
                <a:srgbClr val="6CC4E8"/>
              </a:buClr>
              <a:buFont typeface=".AppleSystemUIFont" charset="-120"/>
              <a:buChar char="+"/>
              <a:tabLst/>
              <a:defRPr sz="1800">
                <a:solidFill>
                  <a:srgbClr val="54565B"/>
                </a:solidFill>
              </a:defRPr>
            </a:lvl1pPr>
            <a:lvl2pPr marL="457200" indent="-223838">
              <a:buClr>
                <a:srgbClr val="6CC4E8"/>
              </a:buClr>
              <a:buFont typeface=".AppleSystemUIFont" charset="-120"/>
              <a:buChar char="+"/>
              <a:tabLst/>
              <a:defRPr sz="1600">
                <a:solidFill>
                  <a:srgbClr val="54565B"/>
                </a:solidFill>
              </a:defRPr>
            </a:lvl2pPr>
            <a:lvl3pPr marL="690563" indent="-233363">
              <a:buClr>
                <a:srgbClr val="6CC4E8"/>
              </a:buClr>
              <a:buFont typeface=".AppleSystemUIFont" charset="-120"/>
              <a:buChar char="+"/>
              <a:tabLst/>
              <a:defRPr sz="1400">
                <a:solidFill>
                  <a:srgbClr val="54565B"/>
                </a:solidFill>
              </a:defRPr>
            </a:lvl3pPr>
            <a:lvl4pPr marL="914400" indent="-223838">
              <a:buClr>
                <a:srgbClr val="6CC4E8"/>
              </a:buClr>
              <a:buFont typeface=".AppleSystemUIFont" charset="-120"/>
              <a:buChar char="+"/>
              <a:tabLst/>
              <a:defRPr sz="1200">
                <a:solidFill>
                  <a:srgbClr val="54565B"/>
                </a:solidFill>
              </a:defRPr>
            </a:lvl4pPr>
            <a:lvl5pPr marL="1147763" indent="-233363">
              <a:buClr>
                <a:srgbClr val="6CC4E8"/>
              </a:buClr>
              <a:buFont typeface=".AppleSystemUIFont" charset="-120"/>
              <a:buChar char="+"/>
              <a:tabLst/>
              <a:defRPr sz="1200">
                <a:solidFill>
                  <a:srgbClr val="54565B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209800"/>
            <a:ext cx="3584575" cy="37338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80B-5C39-F64D-927E-7D94ADB27A4F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333500"/>
            <a:ext cx="5588000" cy="876300"/>
          </a:xfrm>
        </p:spPr>
        <p:txBody>
          <a:bodyPr anchor="t" anchorCtr="0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57924" y="1333500"/>
            <a:ext cx="5591176" cy="46101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209800"/>
            <a:ext cx="5588000" cy="37338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3A1-C440-A244-A601-07AAC6560B1C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3567"/>
            <a:ext cx="9525000" cy="6287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343770"/>
            <a:ext cx="11506200" cy="4651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815" y="6492875"/>
            <a:ext cx="1294638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rgbClr val="54565B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1511F3CF-6F80-D54B-A9FF-257887DD599D}" type="datetime1">
              <a:rPr lang="en-US" smtClean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4575" y="6505315"/>
            <a:ext cx="75533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700">
                <a:solidFill>
                  <a:srgbClr val="54565B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6100" y="6505315"/>
            <a:ext cx="1143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="1">
                <a:solidFill>
                  <a:srgbClr val="6CC4E8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9DBF8501-D88D-124A-B0B5-090D609CB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9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baseline="0">
          <a:solidFill>
            <a:srgbClr val="6CC4E8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6CC4E8"/>
        </a:buClr>
        <a:buFont typeface=".AppleSystemUIFont" charset="-120"/>
        <a:buChar char="+"/>
        <a:tabLst/>
        <a:defRPr sz="1800" kern="1200">
          <a:solidFill>
            <a:srgbClr val="54565B"/>
          </a:solidFill>
          <a:latin typeface="Verdana" charset="0"/>
          <a:ea typeface="Verdana" charset="0"/>
          <a:cs typeface="Verdana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CC4E8"/>
        </a:buClr>
        <a:buFont typeface=".AppleSystemUIFont" charset="-120"/>
        <a:buChar char="+"/>
        <a:tabLst/>
        <a:defRPr sz="1600" kern="1200">
          <a:solidFill>
            <a:srgbClr val="54565B"/>
          </a:solidFill>
          <a:latin typeface="Verdana" charset="0"/>
          <a:ea typeface="Verdana" charset="0"/>
          <a:cs typeface="Verdana" charset="0"/>
        </a:defRPr>
      </a:lvl2pPr>
      <a:lvl3pPr marL="687388" indent="-230188" algn="l" defTabSz="914400" rtl="0" eaLnBrk="1" latinLnBrk="0" hangingPunct="1">
        <a:lnSpc>
          <a:spcPct val="90000"/>
        </a:lnSpc>
        <a:spcBef>
          <a:spcPts val="500"/>
        </a:spcBef>
        <a:buClr>
          <a:srgbClr val="6CC4E8"/>
        </a:buClr>
        <a:buFont typeface=".AppleSystemUIFont" charset="-120"/>
        <a:buChar char="+"/>
        <a:tabLst/>
        <a:defRPr sz="1400" kern="1200">
          <a:solidFill>
            <a:srgbClr val="54565B"/>
          </a:solidFill>
          <a:latin typeface="Verdana" charset="0"/>
          <a:ea typeface="Verdana" charset="0"/>
          <a:cs typeface="Verdana" charset="0"/>
        </a:defRPr>
      </a:lvl3pPr>
      <a:lvl4pPr marL="915988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CC4E8"/>
        </a:buClr>
        <a:buFont typeface=".AppleSystemUIFont" charset="-120"/>
        <a:buChar char="+"/>
        <a:tabLst/>
        <a:defRPr sz="1400" kern="1200">
          <a:solidFill>
            <a:srgbClr val="54565B"/>
          </a:solidFill>
          <a:latin typeface="Verdana" charset="0"/>
          <a:ea typeface="Verdana" charset="0"/>
          <a:cs typeface="Verdana" charset="0"/>
        </a:defRPr>
      </a:lvl4pPr>
      <a:lvl5pPr marL="1146175" indent="-230188" algn="l" defTabSz="914400" rtl="0" eaLnBrk="1" latinLnBrk="0" hangingPunct="1">
        <a:lnSpc>
          <a:spcPct val="90000"/>
        </a:lnSpc>
        <a:spcBef>
          <a:spcPts val="500"/>
        </a:spcBef>
        <a:buClr>
          <a:srgbClr val="6CC4E8"/>
        </a:buClr>
        <a:buFont typeface=".AppleSystemUIFont" charset="-120"/>
        <a:buChar char="+"/>
        <a:tabLst/>
        <a:defRPr sz="1400" kern="1200">
          <a:solidFill>
            <a:srgbClr val="54565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7464" userDrawn="1">
          <p15:clr>
            <a:srgbClr val="F26B43"/>
          </p15:clr>
        </p15:guide>
        <p15:guide id="5" orient="horz" pos="216" userDrawn="1">
          <p15:clr>
            <a:srgbClr val="F26B43"/>
          </p15:clr>
        </p15:guide>
        <p15:guide id="6" pos="6432" userDrawn="1">
          <p15:clr>
            <a:srgbClr val="F26B43"/>
          </p15:clr>
        </p15:guide>
        <p15:guide id="7" pos="6216" userDrawn="1">
          <p15:clr>
            <a:srgbClr val="F26B43"/>
          </p15:clr>
        </p15:guide>
        <p15:guide id="8" pos="5184" userDrawn="1">
          <p15:clr>
            <a:srgbClr val="F26B43"/>
          </p15:clr>
        </p15:guide>
        <p15:guide id="9" pos="4968" userDrawn="1">
          <p15:clr>
            <a:srgbClr val="F26B43"/>
          </p15:clr>
        </p15:guide>
        <p15:guide id="10" pos="3942" userDrawn="1">
          <p15:clr>
            <a:srgbClr val="F26B43"/>
          </p15:clr>
        </p15:guide>
        <p15:guide id="11" pos="2705" userDrawn="1">
          <p15:clr>
            <a:srgbClr val="F26B43"/>
          </p15:clr>
        </p15:guide>
        <p15:guide id="12" pos="2474" userDrawn="1">
          <p15:clr>
            <a:srgbClr val="F26B43"/>
          </p15:clr>
        </p15:guide>
        <p15:guide id="13" pos="1458" userDrawn="1">
          <p15:clr>
            <a:srgbClr val="F26B43"/>
          </p15:clr>
        </p15:guide>
        <p15:guide id="14" pos="1242" userDrawn="1">
          <p15:clr>
            <a:srgbClr val="F26B43"/>
          </p15:clr>
        </p15:guide>
        <p15:guide id="15" orient="horz" pos="4152" userDrawn="1">
          <p15:clr>
            <a:srgbClr val="F26B43"/>
          </p15:clr>
        </p15:guide>
        <p15:guide id="16" orient="horz" pos="1176" userDrawn="1">
          <p15:clr>
            <a:srgbClr val="F26B43"/>
          </p15:clr>
        </p15:guide>
        <p15:guide id="17" orient="horz" pos="1665" userDrawn="1">
          <p15:clr>
            <a:srgbClr val="F26B43"/>
          </p15:clr>
        </p15:guide>
        <p15:guide id="18" orient="horz" pos="3744" userDrawn="1">
          <p15:clr>
            <a:srgbClr val="F26B43"/>
          </p15:clr>
        </p15:guide>
        <p15:guide id="19" orient="horz" pos="432" userDrawn="1">
          <p15:clr>
            <a:srgbClr val="F26B43"/>
          </p15:clr>
        </p15:guide>
        <p15:guide id="20" orient="horz" pos="3528" userDrawn="1">
          <p15:clr>
            <a:srgbClr val="F26B43"/>
          </p15:clr>
        </p15:guide>
        <p15:guide id="21" orient="horz" pos="3288" userDrawn="1">
          <p15:clr>
            <a:srgbClr val="F26B43"/>
          </p15:clr>
        </p15:guide>
        <p15:guide id="22" orient="horz" pos="2832" userDrawn="1">
          <p15:clr>
            <a:srgbClr val="F26B43"/>
          </p15:clr>
        </p15:guide>
        <p15:guide id="23" orient="horz" pos="2616" userDrawn="1">
          <p15:clr>
            <a:srgbClr val="F26B43"/>
          </p15:clr>
        </p15:guide>
        <p15:guide id="24" orient="horz" pos="840" userDrawn="1">
          <p15:clr>
            <a:srgbClr val="F26B43"/>
          </p15:clr>
        </p15:guide>
        <p15:guide id="25" orient="horz" pos="1392" userDrawn="1">
          <p15:clr>
            <a:srgbClr val="F26B43"/>
          </p15:clr>
        </p15:guide>
        <p15:guide id="26" pos="3736" userDrawn="1">
          <p15:clr>
            <a:srgbClr val="F26B43"/>
          </p15:clr>
        </p15:guide>
        <p15:guide id="27" orient="horz" pos="2400" userDrawn="1">
          <p15:clr>
            <a:srgbClr val="F26B43"/>
          </p15:clr>
        </p15:guide>
        <p15:guide id="28" pos="1862" userDrawn="1">
          <p15:clr>
            <a:srgbClr val="F26B43"/>
          </p15:clr>
        </p15:guide>
        <p15:guide id="29" pos="2086" userDrawn="1">
          <p15:clr>
            <a:srgbClr val="F26B43"/>
          </p15:clr>
        </p15:guide>
        <p15:guide id="30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9.png"/><Relationship Id="rId3" Type="http://schemas.microsoft.com/office/2014/relationships/chartEx" Target="../charts/chartEx1.xml"/><Relationship Id="rId7" Type="http://schemas.openxmlformats.org/officeDocument/2006/relationships/diagramData" Target="../diagrams/data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17.svg"/><Relationship Id="rId3" Type="http://schemas.openxmlformats.org/officeDocument/2006/relationships/image" Target="../media/image37.pn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1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10" Type="http://schemas.openxmlformats.org/officeDocument/2006/relationships/image" Target="../media/image44.png"/><Relationship Id="rId19" Type="http://schemas.openxmlformats.org/officeDocument/2006/relationships/image" Target="../media/image20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0.png"/><Relationship Id="rId18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41.png"/><Relationship Id="rId17" Type="http://schemas.openxmlformats.org/officeDocument/2006/relationships/image" Target="../media/image8.png"/><Relationship Id="rId2" Type="http://schemas.openxmlformats.org/officeDocument/2006/relationships/image" Target="../media/image54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36.png"/><Relationship Id="rId5" Type="http://schemas.openxmlformats.org/officeDocument/2006/relationships/image" Target="../media/image57.png"/><Relationship Id="rId15" Type="http://schemas.openxmlformats.org/officeDocument/2006/relationships/image" Target="../media/image63.png"/><Relationship Id="rId10" Type="http://schemas.openxmlformats.org/officeDocument/2006/relationships/image" Target="../media/image61.png"/><Relationship Id="rId19" Type="http://schemas.openxmlformats.org/officeDocument/2006/relationships/image" Target="../media/image66.png"/><Relationship Id="rId4" Type="http://schemas.openxmlformats.org/officeDocument/2006/relationships/image" Target="../media/image56.png"/><Relationship Id="rId9" Type="http://schemas.openxmlformats.org/officeDocument/2006/relationships/image" Target="../media/image60.jpe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65B-9AFD-3842-8F45-6C8163B1774F}" type="datetime1">
              <a:rPr lang="en-US" smtClean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1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SpringboardAuto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79590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Development </a:t>
            </a:r>
            <a:br>
              <a:rPr lang="en-US" dirty="0"/>
            </a:br>
            <a:r>
              <a:rPr lang="en-US" dirty="0"/>
              <a:t>Product Management - Process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65B-9AFD-3842-8F45-6C8163B1774F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8AB3C3-5162-8040-9FE1-75B1CE22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50" y="976277"/>
            <a:ext cx="8788605" cy="54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8943-33CB-41E6-9D7E-252541D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5" y="342900"/>
            <a:ext cx="9525000" cy="62878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Slack Integrations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32500-55FE-4A28-BAE8-9D284C51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080" y="6492875"/>
            <a:ext cx="1294638" cy="365125"/>
          </a:xfrm>
        </p:spPr>
        <p:txBody>
          <a:bodyPr/>
          <a:lstStyle/>
          <a:p>
            <a:fld id="{A1E6E5DC-E933-2E46-93D3-69AA945F2FB0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71FB-EF0E-432C-AC12-621DA377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5840" y="6505315"/>
            <a:ext cx="7553325" cy="365125"/>
          </a:xfrm>
        </p:spPr>
        <p:txBody>
          <a:bodyPr/>
          <a:lstStyle/>
          <a:p>
            <a:r>
              <a:rPr lang="en-US" dirty="0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68CE-6B00-4F4F-8CDE-8D186F9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365" y="6505315"/>
            <a:ext cx="1143000" cy="365125"/>
          </a:xfrm>
        </p:spPr>
        <p:txBody>
          <a:bodyPr/>
          <a:lstStyle/>
          <a:p>
            <a:fld id="{9DBF8501-D88D-124A-B0B5-090D609CBAB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952B7D-CFDF-AC4B-92DC-B23DE216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78786"/>
              </p:ext>
            </p:extLst>
          </p:nvPr>
        </p:nvGraphicFramePr>
        <p:xfrm>
          <a:off x="557161" y="1516079"/>
          <a:ext cx="4064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224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Slack Integrations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9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Airbrake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6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6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Travis-CI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1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Node.js API 4XX and 5XX errors (Custom integration through)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Keymetrics.io</a:t>
                      </a:r>
                      <a:r>
                        <a:rPr lang="en-US" dirty="0"/>
                        <a:t>/pm2plus (Custom integration)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828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11BBF5-BD64-5540-BD82-FD0A97043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13630"/>
              </p:ext>
            </p:extLst>
          </p:nvPr>
        </p:nvGraphicFramePr>
        <p:xfrm>
          <a:off x="5694516" y="1516079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224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Integrations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9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Airbrake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6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6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Travis-CI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6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81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65B-9AFD-3842-8F45-6C8163B1774F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Management &amp; Information Technology</a:t>
            </a:r>
            <a:br>
              <a:rPr lang="en-US" dirty="0"/>
            </a:br>
            <a:r>
              <a:rPr lang="en-US" dirty="0"/>
              <a:t>Organization &amp; Platform Development Lifecycle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900" y="1339688"/>
            <a:ext cx="11506200" cy="48313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Architecture: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Infrastructure Footprint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Network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Server Set 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Operating Systems &amp; Package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Platform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Platform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Deployment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Sprint Lifecycle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Product Management – Tools &amp; Process</a:t>
            </a:r>
          </a:p>
          <a:p>
            <a:pPr marL="233362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Github</a:t>
            </a:r>
            <a:r>
              <a:rPr lang="en-US" dirty="0"/>
              <a:t> and Slack Integrations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65B-9AFD-3842-8F45-6C8163B1774F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9E25-DAFF-4ADF-BDF5-3386C897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Infrastructure Footprint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BA2BB-66F6-49C8-990B-279862A7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E5DC-E933-2E46-93D3-69AA945F2FB0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37D9E-9768-4DB3-B57A-001E9ED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BAE7B-FE60-4CDB-864A-3DF943E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2714A249-4BB0-408E-A8F6-9B3AE2A3E4D8}"/>
                  </a:ext>
                </a:extLst>
              </p:cNvPr>
              <p:cNvGraphicFramePr/>
              <p:nvPr>
                <p:extLst/>
              </p:nvPr>
            </p:nvGraphicFramePr>
            <p:xfrm>
              <a:off x="1422176" y="1616036"/>
              <a:ext cx="8732251" cy="37269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2714A249-4BB0-408E-A8F6-9B3AE2A3E4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2176" y="1616036"/>
                <a:ext cx="8732251" cy="3726939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44CC774-D952-4EE8-B803-78885C3DFEE2}"/>
              </a:ext>
            </a:extLst>
          </p:cNvPr>
          <p:cNvGrpSpPr/>
          <p:nvPr/>
        </p:nvGrpSpPr>
        <p:grpSpPr>
          <a:xfrm>
            <a:off x="3250633" y="2917073"/>
            <a:ext cx="759298" cy="762586"/>
            <a:chOff x="532310" y="3638240"/>
            <a:chExt cx="329357" cy="329357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60461F31-11FB-4A15-AEF9-B173839B32A8}"/>
                </a:ext>
              </a:extLst>
            </p:cNvPr>
            <p:cNvSpPr/>
            <p:nvPr/>
          </p:nvSpPr>
          <p:spPr>
            <a:xfrm rot="8100000">
              <a:off x="532310" y="3638240"/>
              <a:ext cx="329357" cy="329357"/>
            </a:xfrm>
            <a:prstGeom prst="teardrop">
              <a:avLst/>
            </a:prstGeom>
            <a:solidFill>
              <a:srgbClr val="5556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5206DB-2517-4169-86C7-FAA8F6D6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632" y="3656851"/>
              <a:ext cx="296366" cy="29636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5CC87-D47D-4985-8792-020EB9736939}"/>
              </a:ext>
            </a:extLst>
          </p:cNvPr>
          <p:cNvGrpSpPr/>
          <p:nvPr/>
        </p:nvGrpSpPr>
        <p:grpSpPr>
          <a:xfrm>
            <a:off x="7028934" y="2714027"/>
            <a:ext cx="329357" cy="329357"/>
            <a:chOff x="2355364" y="4489910"/>
            <a:chExt cx="329357" cy="329357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0F33CA3A-0CE4-4F78-84E2-EE852BBE3FD5}"/>
                </a:ext>
              </a:extLst>
            </p:cNvPr>
            <p:cNvSpPr/>
            <p:nvPr/>
          </p:nvSpPr>
          <p:spPr>
            <a:xfrm rot="8100000">
              <a:off x="2355364" y="4489910"/>
              <a:ext cx="329357" cy="329357"/>
            </a:xfrm>
            <a:prstGeom prst="teardrop">
              <a:avLst/>
            </a:prstGeom>
            <a:solidFill>
              <a:srgbClr val="55565B"/>
            </a:solidFill>
            <a:effectLst>
              <a:outerShdw blurRad="50800" dist="50800" dir="5400000" algn="ctr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C4AFFBA-668E-4465-8362-849B1BD9D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9906" y="4514848"/>
              <a:ext cx="263528" cy="26352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C51302-A00B-456D-B069-1995B00593E9}"/>
              </a:ext>
            </a:extLst>
          </p:cNvPr>
          <p:cNvGrpSpPr/>
          <p:nvPr/>
        </p:nvGrpSpPr>
        <p:grpSpPr>
          <a:xfrm>
            <a:off x="7774928" y="2946918"/>
            <a:ext cx="329357" cy="329357"/>
            <a:chOff x="2355364" y="4489910"/>
            <a:chExt cx="329357" cy="329357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96C734FA-0D9B-4BEF-8D97-4ED5F2DCEC15}"/>
                </a:ext>
              </a:extLst>
            </p:cNvPr>
            <p:cNvSpPr/>
            <p:nvPr/>
          </p:nvSpPr>
          <p:spPr>
            <a:xfrm rot="8100000">
              <a:off x="2355364" y="4489910"/>
              <a:ext cx="329357" cy="329357"/>
            </a:xfrm>
            <a:prstGeom prst="teardrop">
              <a:avLst/>
            </a:prstGeom>
            <a:solidFill>
              <a:srgbClr val="55565B"/>
            </a:solidFill>
            <a:effectLst>
              <a:outerShdw blurRad="50800" dist="50800" dir="5400000" algn="ctr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CE37B2E-1C5A-463E-B087-13D8469C5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9906" y="4514848"/>
              <a:ext cx="263528" cy="263528"/>
            </a:xfrm>
            <a:prstGeom prst="rect">
              <a:avLst/>
            </a:prstGeom>
          </p:spPr>
        </p:pic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7D9F18-669F-40F5-8E31-B3682170B89F}"/>
              </a:ext>
            </a:extLst>
          </p:cNvPr>
          <p:cNvCxnSpPr>
            <a:cxnSpLocks/>
          </p:cNvCxnSpPr>
          <p:nvPr/>
        </p:nvCxnSpPr>
        <p:spPr>
          <a:xfrm flipH="1" flipV="1">
            <a:off x="2724252" y="2463502"/>
            <a:ext cx="518942" cy="579016"/>
          </a:xfrm>
          <a:prstGeom prst="line">
            <a:avLst/>
          </a:prstGeom>
          <a:ln w="28575">
            <a:solidFill>
              <a:srgbClr val="54565B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E00801-6BF1-4C23-8B47-CEBE65AF8C09}"/>
              </a:ext>
            </a:extLst>
          </p:cNvPr>
          <p:cNvCxnSpPr>
            <a:cxnSpLocks/>
          </p:cNvCxnSpPr>
          <p:nvPr/>
        </p:nvCxnSpPr>
        <p:spPr>
          <a:xfrm flipH="1" flipV="1">
            <a:off x="1536406" y="2463501"/>
            <a:ext cx="1187847" cy="1"/>
          </a:xfrm>
          <a:prstGeom prst="line">
            <a:avLst/>
          </a:prstGeom>
          <a:ln w="28575">
            <a:solidFill>
              <a:srgbClr val="54565B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E586E65-40A5-4BC0-9453-F722CC28A85E}"/>
              </a:ext>
            </a:extLst>
          </p:cNvPr>
          <p:cNvSpPr txBox="1"/>
          <p:nvPr/>
        </p:nvSpPr>
        <p:spPr>
          <a:xfrm>
            <a:off x="1481435" y="1946513"/>
            <a:ext cx="1241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4565B"/>
                </a:solidFill>
              </a:rPr>
              <a:t>SBA Corporate</a:t>
            </a:r>
          </a:p>
          <a:p>
            <a:r>
              <a:rPr lang="en-US" sz="1400" dirty="0">
                <a:solidFill>
                  <a:srgbClr val="54565B"/>
                </a:solidFill>
              </a:rPr>
              <a:t>Irvine, CA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BDF990-4601-464F-94D9-CFD048AA62B1}"/>
              </a:ext>
            </a:extLst>
          </p:cNvPr>
          <p:cNvCxnSpPr>
            <a:cxnSpLocks/>
          </p:cNvCxnSpPr>
          <p:nvPr/>
        </p:nvCxnSpPr>
        <p:spPr>
          <a:xfrm flipH="1">
            <a:off x="8618219" y="1904292"/>
            <a:ext cx="676984" cy="518355"/>
          </a:xfrm>
          <a:prstGeom prst="line">
            <a:avLst/>
          </a:prstGeom>
          <a:ln w="28575">
            <a:solidFill>
              <a:srgbClr val="54565B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DDD33D-A59A-41D8-B316-365BC9D4E54D}"/>
              </a:ext>
            </a:extLst>
          </p:cNvPr>
          <p:cNvSpPr txBox="1"/>
          <p:nvPr/>
        </p:nvSpPr>
        <p:spPr>
          <a:xfrm>
            <a:off x="9216075" y="1378504"/>
            <a:ext cx="154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4565B"/>
                </a:solidFill>
              </a:rPr>
              <a:t>SBA Remote Office</a:t>
            </a:r>
          </a:p>
          <a:p>
            <a:r>
              <a:rPr lang="en-US" sz="1400" dirty="0">
                <a:solidFill>
                  <a:srgbClr val="54565B"/>
                </a:solidFill>
              </a:rPr>
              <a:t>New York, NY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F09780-CF51-440C-A3BE-CFA4B27239DE}"/>
              </a:ext>
            </a:extLst>
          </p:cNvPr>
          <p:cNvCxnSpPr>
            <a:cxnSpLocks/>
          </p:cNvCxnSpPr>
          <p:nvPr/>
        </p:nvCxnSpPr>
        <p:spPr>
          <a:xfrm flipH="1" flipV="1">
            <a:off x="9281501" y="1909705"/>
            <a:ext cx="1484485" cy="6392"/>
          </a:xfrm>
          <a:prstGeom prst="line">
            <a:avLst/>
          </a:prstGeom>
          <a:ln w="28575">
            <a:solidFill>
              <a:srgbClr val="54565B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5BB762FD-6C8A-4D1C-9E25-1C07026F0B6B}"/>
              </a:ext>
            </a:extLst>
          </p:cNvPr>
          <p:cNvSpPr/>
          <p:nvPr/>
        </p:nvSpPr>
        <p:spPr>
          <a:xfrm flipV="1">
            <a:off x="3701111" y="2599978"/>
            <a:ext cx="4126991" cy="1489020"/>
          </a:xfrm>
          <a:prstGeom prst="arc">
            <a:avLst>
              <a:gd name="adj1" fmla="val 11342205"/>
              <a:gd name="adj2" fmla="val 21401060"/>
            </a:avLst>
          </a:prstGeom>
          <a:noFill/>
          <a:ln w="117475" cap="rnd" cmpd="tri">
            <a:solidFill>
              <a:srgbClr val="54565B"/>
            </a:solidFill>
            <a:round/>
            <a:headEnd type="triangle"/>
            <a:tailEnd type="triangle"/>
          </a:ln>
          <a:effectLst>
            <a:outerShdw blurRad="50800" dist="50800" dir="5400000" sx="95000" sy="95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29EEF3-2005-4B12-BA24-4B5F33F7EDFA}"/>
              </a:ext>
            </a:extLst>
          </p:cNvPr>
          <p:cNvSpPr txBox="1"/>
          <p:nvPr/>
        </p:nvSpPr>
        <p:spPr>
          <a:xfrm>
            <a:off x="5014321" y="3486930"/>
            <a:ext cx="168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4565B"/>
                </a:solidFill>
              </a:rPr>
              <a:t>Dedicated Pipe</a:t>
            </a:r>
          </a:p>
          <a:p>
            <a:r>
              <a:rPr lang="en-US" sz="1400" dirty="0">
                <a:solidFill>
                  <a:srgbClr val="54565B"/>
                </a:solidFill>
              </a:rPr>
              <a:t>Secure Data Transfer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A3F02E18-0A81-4FDE-A073-5B576E600B80}"/>
              </a:ext>
            </a:extLst>
          </p:cNvPr>
          <p:cNvSpPr/>
          <p:nvPr/>
        </p:nvSpPr>
        <p:spPr>
          <a:xfrm rot="11522243" flipV="1">
            <a:off x="7181791" y="2198006"/>
            <a:ext cx="702796" cy="1284201"/>
          </a:xfrm>
          <a:prstGeom prst="arc">
            <a:avLst>
              <a:gd name="adj1" fmla="val 10668852"/>
              <a:gd name="adj2" fmla="val 21282093"/>
            </a:avLst>
          </a:prstGeom>
          <a:ln w="73025" cap="rnd" cmpd="tri">
            <a:solidFill>
              <a:srgbClr val="54565B"/>
            </a:solidFill>
            <a:prstDash val="sysDot"/>
            <a:round/>
            <a:headEnd type="triangle"/>
            <a:tailEnd type="triangle"/>
          </a:ln>
          <a:effectLst>
            <a:outerShdw blurRad="50800" dist="50800" dir="5400000" sx="109000" sy="109000" algn="ctr" rotWithShape="0">
              <a:srgbClr val="6CC4E8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9ECF04-9118-475E-B1AA-707540DB9843}"/>
              </a:ext>
            </a:extLst>
          </p:cNvPr>
          <p:cNvSpPr txBox="1"/>
          <p:nvPr/>
        </p:nvSpPr>
        <p:spPr>
          <a:xfrm>
            <a:off x="6960721" y="1695267"/>
            <a:ext cx="167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4565B"/>
                </a:solidFill>
              </a:rPr>
              <a:t>Site Replication /</a:t>
            </a:r>
          </a:p>
          <a:p>
            <a:r>
              <a:rPr lang="en-US" sz="1400" dirty="0">
                <a:solidFill>
                  <a:srgbClr val="54565B"/>
                </a:solidFill>
              </a:rPr>
              <a:t>Disaster Recovery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FCFB7A-1AC8-4C23-AF60-FF2AB2A1CD60}"/>
              </a:ext>
            </a:extLst>
          </p:cNvPr>
          <p:cNvSpPr txBox="1"/>
          <p:nvPr/>
        </p:nvSpPr>
        <p:spPr>
          <a:xfrm>
            <a:off x="9253020" y="1903442"/>
            <a:ext cx="1674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With secure corporate VPN</a:t>
            </a:r>
          </a:p>
        </p:txBody>
      </p:sp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4AF2BB03-4F52-41B7-A8A1-68096685C10B}"/>
              </a:ext>
            </a:extLst>
          </p:cNvPr>
          <p:cNvGraphicFramePr/>
          <p:nvPr>
            <p:extLst/>
          </p:nvPr>
        </p:nvGraphicFramePr>
        <p:xfrm>
          <a:off x="7920293" y="3303854"/>
          <a:ext cx="4301572" cy="2258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3" name="Group 82">
            <a:extLst>
              <a:ext uri="{FF2B5EF4-FFF2-40B4-BE49-F238E27FC236}">
                <a16:creationId xmlns:a16="http://schemas.microsoft.com/office/drawing/2014/main" id="{BAB9D7BE-3469-4455-97D7-E6352B137F87}"/>
              </a:ext>
            </a:extLst>
          </p:cNvPr>
          <p:cNvGrpSpPr/>
          <p:nvPr/>
        </p:nvGrpSpPr>
        <p:grpSpPr>
          <a:xfrm>
            <a:off x="8085883" y="2324185"/>
            <a:ext cx="461335" cy="463333"/>
            <a:chOff x="532310" y="3638240"/>
            <a:chExt cx="329357" cy="329357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205D828E-C58D-461E-999F-AC113CB57413}"/>
                </a:ext>
              </a:extLst>
            </p:cNvPr>
            <p:cNvSpPr/>
            <p:nvPr/>
          </p:nvSpPr>
          <p:spPr>
            <a:xfrm rot="8100000">
              <a:off x="532310" y="3638240"/>
              <a:ext cx="329357" cy="329357"/>
            </a:xfrm>
            <a:prstGeom prst="teardrop">
              <a:avLst/>
            </a:prstGeom>
            <a:solidFill>
              <a:srgbClr val="5556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53E3396-9BAC-471B-8B41-47041137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632" y="3656851"/>
              <a:ext cx="296366" cy="296366"/>
            </a:xfrm>
            <a:prstGeom prst="rect">
              <a:avLst/>
            </a:prstGeom>
          </p:spPr>
        </p:pic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8369D2F7-009C-4633-9C57-155D121605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6165" y="2910571"/>
            <a:ext cx="1761261" cy="51229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855DCF6-FC5B-4AA1-845D-B963E37D12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9326" y="3628080"/>
            <a:ext cx="3315065" cy="225661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4453C48-0135-4146-9E38-D2AD6DF6B9AB}"/>
              </a:ext>
            </a:extLst>
          </p:cNvPr>
          <p:cNvSpPr txBox="1"/>
          <p:nvPr/>
        </p:nvSpPr>
        <p:spPr>
          <a:xfrm>
            <a:off x="936067" y="5932368"/>
            <a:ext cx="129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4565B"/>
                </a:solidFill>
              </a:rPr>
              <a:t>Cloud Partners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3C4F8E-2B9F-4A13-9A0A-F6C963A4CDE0}"/>
              </a:ext>
            </a:extLst>
          </p:cNvPr>
          <p:cNvSpPr txBox="1"/>
          <p:nvPr/>
        </p:nvSpPr>
        <p:spPr>
          <a:xfrm>
            <a:off x="6711727" y="2910571"/>
            <a:ext cx="42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902940-D031-4E85-B32C-9C0C5F059397}"/>
              </a:ext>
            </a:extLst>
          </p:cNvPr>
          <p:cNvSpPr txBox="1"/>
          <p:nvPr/>
        </p:nvSpPr>
        <p:spPr>
          <a:xfrm>
            <a:off x="7502227" y="3164756"/>
            <a:ext cx="42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IAD</a:t>
            </a:r>
          </a:p>
        </p:txBody>
      </p:sp>
    </p:spTree>
    <p:extLst>
      <p:ext uri="{BB962C8B-B14F-4D97-AF65-F5344CB8AC3E}">
        <p14:creationId xmlns:p14="http://schemas.microsoft.com/office/powerpoint/2010/main" val="45893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lowchart: Internal Storage 190">
            <a:extLst>
              <a:ext uri="{FF2B5EF4-FFF2-40B4-BE49-F238E27FC236}">
                <a16:creationId xmlns:a16="http://schemas.microsoft.com/office/drawing/2014/main" id="{A5224E30-1757-4968-AA2E-8149E13AF96A}"/>
              </a:ext>
            </a:extLst>
          </p:cNvPr>
          <p:cNvSpPr/>
          <p:nvPr/>
        </p:nvSpPr>
        <p:spPr>
          <a:xfrm>
            <a:off x="5444003" y="1076423"/>
            <a:ext cx="2872704" cy="378960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0 w 12187"/>
              <a:gd name="connsiteY0" fmla="*/ 831 h 10000"/>
              <a:gd name="connsiteX1" fmla="*/ 3437 w 12187"/>
              <a:gd name="connsiteY1" fmla="*/ 10000 h 10000"/>
              <a:gd name="connsiteX2" fmla="*/ 2187 w 12187"/>
              <a:gd name="connsiteY2" fmla="*/ 1250 h 10000"/>
              <a:gd name="connsiteX3" fmla="*/ 12187 w 12187"/>
              <a:gd name="connsiteY3" fmla="*/ 125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0 w 12187"/>
              <a:gd name="connsiteY0" fmla="*/ 831 h 10000"/>
              <a:gd name="connsiteX1" fmla="*/ 3437 w 12187"/>
              <a:gd name="connsiteY1" fmla="*/ 10000 h 10000"/>
              <a:gd name="connsiteX2" fmla="*/ 2187 w 12187"/>
              <a:gd name="connsiteY2" fmla="*/ 1250 h 10000"/>
              <a:gd name="connsiteX3" fmla="*/ 12187 w 12187"/>
              <a:gd name="connsiteY3" fmla="*/ 125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5342 w 15342"/>
              <a:gd name="connsiteY0" fmla="*/ 0 h 10000"/>
              <a:gd name="connsiteX1" fmla="*/ 15342 w 15342"/>
              <a:gd name="connsiteY1" fmla="*/ 0 h 10000"/>
              <a:gd name="connsiteX2" fmla="*/ 15342 w 15342"/>
              <a:gd name="connsiteY2" fmla="*/ 10000 h 10000"/>
              <a:gd name="connsiteX3" fmla="*/ 5342 w 15342"/>
              <a:gd name="connsiteY3" fmla="*/ 10000 h 10000"/>
              <a:gd name="connsiteX4" fmla="*/ 5342 w 15342"/>
              <a:gd name="connsiteY4" fmla="*/ 0 h 10000"/>
              <a:gd name="connsiteX0" fmla="*/ 0 w 15342"/>
              <a:gd name="connsiteY0" fmla="*/ 2445 h 10000"/>
              <a:gd name="connsiteX1" fmla="*/ 6592 w 15342"/>
              <a:gd name="connsiteY1" fmla="*/ 10000 h 10000"/>
              <a:gd name="connsiteX2" fmla="*/ 5342 w 15342"/>
              <a:gd name="connsiteY2" fmla="*/ 1250 h 10000"/>
              <a:gd name="connsiteX3" fmla="*/ 15342 w 15342"/>
              <a:gd name="connsiteY3" fmla="*/ 1250 h 10000"/>
              <a:gd name="connsiteX0" fmla="*/ 5342 w 15342"/>
              <a:gd name="connsiteY0" fmla="*/ 0 h 10000"/>
              <a:gd name="connsiteX1" fmla="*/ 15342 w 15342"/>
              <a:gd name="connsiteY1" fmla="*/ 0 h 10000"/>
              <a:gd name="connsiteX2" fmla="*/ 15342 w 15342"/>
              <a:gd name="connsiteY2" fmla="*/ 10000 h 10000"/>
              <a:gd name="connsiteX3" fmla="*/ 5342 w 15342"/>
              <a:gd name="connsiteY3" fmla="*/ 10000 h 10000"/>
              <a:gd name="connsiteX4" fmla="*/ 5342 w 15342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250 h 10000"/>
              <a:gd name="connsiteX1" fmla="*/ 10000 w 10000"/>
              <a:gd name="connsiteY1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0" y="1250"/>
                </a:moveTo>
                <a:lnTo>
                  <a:pt x="10000" y="1250"/>
                </a:ln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D4E9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lowchart: Internal Storage 190">
            <a:extLst>
              <a:ext uri="{FF2B5EF4-FFF2-40B4-BE49-F238E27FC236}">
                <a16:creationId xmlns:a16="http://schemas.microsoft.com/office/drawing/2014/main" id="{051349DB-BDE9-4CD6-9D5C-663B066FA105}"/>
              </a:ext>
            </a:extLst>
          </p:cNvPr>
          <p:cNvSpPr/>
          <p:nvPr/>
        </p:nvSpPr>
        <p:spPr>
          <a:xfrm>
            <a:off x="8759030" y="1076192"/>
            <a:ext cx="2879336" cy="378960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0 w 12187"/>
              <a:gd name="connsiteY0" fmla="*/ 831 h 10000"/>
              <a:gd name="connsiteX1" fmla="*/ 3437 w 12187"/>
              <a:gd name="connsiteY1" fmla="*/ 10000 h 10000"/>
              <a:gd name="connsiteX2" fmla="*/ 2187 w 12187"/>
              <a:gd name="connsiteY2" fmla="*/ 1250 h 10000"/>
              <a:gd name="connsiteX3" fmla="*/ 12187 w 12187"/>
              <a:gd name="connsiteY3" fmla="*/ 125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0 w 12187"/>
              <a:gd name="connsiteY0" fmla="*/ 831 h 10000"/>
              <a:gd name="connsiteX1" fmla="*/ 3437 w 12187"/>
              <a:gd name="connsiteY1" fmla="*/ 10000 h 10000"/>
              <a:gd name="connsiteX2" fmla="*/ 2187 w 12187"/>
              <a:gd name="connsiteY2" fmla="*/ 1250 h 10000"/>
              <a:gd name="connsiteX3" fmla="*/ 12187 w 12187"/>
              <a:gd name="connsiteY3" fmla="*/ 125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5342 w 15342"/>
              <a:gd name="connsiteY0" fmla="*/ 0 h 10000"/>
              <a:gd name="connsiteX1" fmla="*/ 15342 w 15342"/>
              <a:gd name="connsiteY1" fmla="*/ 0 h 10000"/>
              <a:gd name="connsiteX2" fmla="*/ 15342 w 15342"/>
              <a:gd name="connsiteY2" fmla="*/ 10000 h 10000"/>
              <a:gd name="connsiteX3" fmla="*/ 5342 w 15342"/>
              <a:gd name="connsiteY3" fmla="*/ 10000 h 10000"/>
              <a:gd name="connsiteX4" fmla="*/ 5342 w 15342"/>
              <a:gd name="connsiteY4" fmla="*/ 0 h 10000"/>
              <a:gd name="connsiteX0" fmla="*/ 0 w 15342"/>
              <a:gd name="connsiteY0" fmla="*/ 2445 h 10000"/>
              <a:gd name="connsiteX1" fmla="*/ 6592 w 15342"/>
              <a:gd name="connsiteY1" fmla="*/ 10000 h 10000"/>
              <a:gd name="connsiteX2" fmla="*/ 5342 w 15342"/>
              <a:gd name="connsiteY2" fmla="*/ 1250 h 10000"/>
              <a:gd name="connsiteX3" fmla="*/ 15342 w 15342"/>
              <a:gd name="connsiteY3" fmla="*/ 1250 h 10000"/>
              <a:gd name="connsiteX0" fmla="*/ 5342 w 15342"/>
              <a:gd name="connsiteY0" fmla="*/ 0 h 10000"/>
              <a:gd name="connsiteX1" fmla="*/ 15342 w 15342"/>
              <a:gd name="connsiteY1" fmla="*/ 0 h 10000"/>
              <a:gd name="connsiteX2" fmla="*/ 15342 w 15342"/>
              <a:gd name="connsiteY2" fmla="*/ 10000 h 10000"/>
              <a:gd name="connsiteX3" fmla="*/ 5342 w 15342"/>
              <a:gd name="connsiteY3" fmla="*/ 10000 h 10000"/>
              <a:gd name="connsiteX4" fmla="*/ 5342 w 15342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250 h 10000"/>
              <a:gd name="connsiteX1" fmla="*/ 10000 w 10000"/>
              <a:gd name="connsiteY1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0" y="1250"/>
                </a:moveTo>
                <a:lnTo>
                  <a:pt x="10000" y="1250"/>
                </a:ln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Flowchart: Internal Storage 190">
            <a:extLst>
              <a:ext uri="{FF2B5EF4-FFF2-40B4-BE49-F238E27FC236}">
                <a16:creationId xmlns:a16="http://schemas.microsoft.com/office/drawing/2014/main" id="{E002AC52-614D-4122-BFDA-70F34C3A842A}"/>
              </a:ext>
            </a:extLst>
          </p:cNvPr>
          <p:cNvSpPr/>
          <p:nvPr/>
        </p:nvSpPr>
        <p:spPr>
          <a:xfrm>
            <a:off x="2501773" y="1104417"/>
            <a:ext cx="2593064" cy="376160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0 w 12187"/>
              <a:gd name="connsiteY0" fmla="*/ 831 h 10000"/>
              <a:gd name="connsiteX1" fmla="*/ 3437 w 12187"/>
              <a:gd name="connsiteY1" fmla="*/ 10000 h 10000"/>
              <a:gd name="connsiteX2" fmla="*/ 2187 w 12187"/>
              <a:gd name="connsiteY2" fmla="*/ 1250 h 10000"/>
              <a:gd name="connsiteX3" fmla="*/ 12187 w 12187"/>
              <a:gd name="connsiteY3" fmla="*/ 125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0 w 12187"/>
              <a:gd name="connsiteY0" fmla="*/ 831 h 10000"/>
              <a:gd name="connsiteX1" fmla="*/ 3437 w 12187"/>
              <a:gd name="connsiteY1" fmla="*/ 10000 h 10000"/>
              <a:gd name="connsiteX2" fmla="*/ 2187 w 12187"/>
              <a:gd name="connsiteY2" fmla="*/ 1250 h 10000"/>
              <a:gd name="connsiteX3" fmla="*/ 12187 w 12187"/>
              <a:gd name="connsiteY3" fmla="*/ 1250 h 10000"/>
              <a:gd name="connsiteX0" fmla="*/ 2187 w 12187"/>
              <a:gd name="connsiteY0" fmla="*/ 0 h 10000"/>
              <a:gd name="connsiteX1" fmla="*/ 12187 w 12187"/>
              <a:gd name="connsiteY1" fmla="*/ 0 h 10000"/>
              <a:gd name="connsiteX2" fmla="*/ 12187 w 12187"/>
              <a:gd name="connsiteY2" fmla="*/ 10000 h 10000"/>
              <a:gd name="connsiteX3" fmla="*/ 2187 w 12187"/>
              <a:gd name="connsiteY3" fmla="*/ 10000 h 10000"/>
              <a:gd name="connsiteX4" fmla="*/ 2187 w 12187"/>
              <a:gd name="connsiteY4" fmla="*/ 0 h 10000"/>
              <a:gd name="connsiteX0" fmla="*/ 5342 w 15342"/>
              <a:gd name="connsiteY0" fmla="*/ 0 h 10000"/>
              <a:gd name="connsiteX1" fmla="*/ 15342 w 15342"/>
              <a:gd name="connsiteY1" fmla="*/ 0 h 10000"/>
              <a:gd name="connsiteX2" fmla="*/ 15342 w 15342"/>
              <a:gd name="connsiteY2" fmla="*/ 10000 h 10000"/>
              <a:gd name="connsiteX3" fmla="*/ 5342 w 15342"/>
              <a:gd name="connsiteY3" fmla="*/ 10000 h 10000"/>
              <a:gd name="connsiteX4" fmla="*/ 5342 w 15342"/>
              <a:gd name="connsiteY4" fmla="*/ 0 h 10000"/>
              <a:gd name="connsiteX0" fmla="*/ 0 w 15342"/>
              <a:gd name="connsiteY0" fmla="*/ 2445 h 10000"/>
              <a:gd name="connsiteX1" fmla="*/ 6592 w 15342"/>
              <a:gd name="connsiteY1" fmla="*/ 10000 h 10000"/>
              <a:gd name="connsiteX2" fmla="*/ 5342 w 15342"/>
              <a:gd name="connsiteY2" fmla="*/ 1250 h 10000"/>
              <a:gd name="connsiteX3" fmla="*/ 15342 w 15342"/>
              <a:gd name="connsiteY3" fmla="*/ 1250 h 10000"/>
              <a:gd name="connsiteX0" fmla="*/ 5342 w 15342"/>
              <a:gd name="connsiteY0" fmla="*/ 0 h 10000"/>
              <a:gd name="connsiteX1" fmla="*/ 15342 w 15342"/>
              <a:gd name="connsiteY1" fmla="*/ 0 h 10000"/>
              <a:gd name="connsiteX2" fmla="*/ 15342 w 15342"/>
              <a:gd name="connsiteY2" fmla="*/ 10000 h 10000"/>
              <a:gd name="connsiteX3" fmla="*/ 5342 w 15342"/>
              <a:gd name="connsiteY3" fmla="*/ 10000 h 10000"/>
              <a:gd name="connsiteX4" fmla="*/ 5342 w 15342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250 h 10000"/>
              <a:gd name="connsiteX1" fmla="*/ 10000 w 10000"/>
              <a:gd name="connsiteY1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0" y="1250"/>
                </a:moveTo>
                <a:lnTo>
                  <a:pt x="10000" y="1250"/>
                </a:ln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91A4CF-4A24-4E70-A74B-F7DC7E90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9525000" cy="628788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Network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8336A45A-5E3A-426C-8C0B-9E4540A5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815" y="6492875"/>
            <a:ext cx="1294638" cy="365125"/>
          </a:xfrm>
        </p:spPr>
        <p:txBody>
          <a:bodyPr/>
          <a:lstStyle/>
          <a:p>
            <a:fld id="{A1E6E5DC-E933-2E46-93D3-69AA945F2FB0}" type="datetime1">
              <a:rPr lang="en-US" smtClean="0"/>
              <a:t>9/6/18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AA06235-55DA-4398-9A30-84354999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4575" y="6505315"/>
            <a:ext cx="7553325" cy="365125"/>
          </a:xfrm>
        </p:spPr>
        <p:txBody>
          <a:bodyPr/>
          <a:lstStyle/>
          <a:p>
            <a:r>
              <a:rPr lang="en-US" dirty="0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7B9877B4-A5A2-4E69-9B6A-634ABB1E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6100" y="6505315"/>
            <a:ext cx="1143000" cy="365125"/>
          </a:xfrm>
        </p:spPr>
        <p:txBody>
          <a:bodyPr/>
          <a:lstStyle/>
          <a:p>
            <a:fld id="{9DBF8501-D88D-124A-B0B5-090D609CBABA}" type="slidenum">
              <a:rPr lang="en-US" smtClean="0"/>
              <a:t>4</a:t>
            </a:fld>
            <a:endParaRPr lang="en-US"/>
          </a:p>
        </p:txBody>
      </p:sp>
      <p:pic>
        <p:nvPicPr>
          <p:cNvPr id="19" name="Picture 17" descr="C:\Users\ecoffey\AppData\Local\Temp\Rar$DRa0.079\30058_Device_PBX_switch_minor_64.png">
            <a:extLst>
              <a:ext uri="{FF2B5EF4-FFF2-40B4-BE49-F238E27FC236}">
                <a16:creationId xmlns:a16="http://schemas.microsoft.com/office/drawing/2014/main" id="{A4B2F2E8-A7E4-4CDA-BA75-F7FC386D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507" y="53295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C:\Users\ecoffey\AppData\Local\Temp\Rar$DRa0.742\30104_Device_www_server_unmanaged_64.png">
            <a:extLst>
              <a:ext uri="{FF2B5EF4-FFF2-40B4-BE49-F238E27FC236}">
                <a16:creationId xmlns:a16="http://schemas.microsoft.com/office/drawing/2014/main" id="{EC9B3A18-90BD-4E36-B31C-4061062A4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17" y="16707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3" descr="C:\Users\ecoffey\AppData\Local\Temp\Rar$DRa0.742\30104_Device_www_server_unmanaged_64.png">
            <a:extLst>
              <a:ext uri="{FF2B5EF4-FFF2-40B4-BE49-F238E27FC236}">
                <a16:creationId xmlns:a16="http://schemas.microsoft.com/office/drawing/2014/main" id="{4E6EDCB2-07E6-4AC5-BCA7-22BCE845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49" y="227682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038C8758-B5CD-4268-AF6A-C04E72D3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9" y="2356382"/>
            <a:ext cx="1152275" cy="115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8710414-ADF1-43EF-AC83-DD384F7342F7}"/>
              </a:ext>
            </a:extLst>
          </p:cNvPr>
          <p:cNvSpPr txBox="1"/>
          <p:nvPr/>
        </p:nvSpPr>
        <p:spPr>
          <a:xfrm>
            <a:off x="3331525" y="10926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4565B"/>
                </a:solidFill>
              </a:rPr>
              <a:t>DMZ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DCEABFC-73BD-4637-94F9-9D20008B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521" y="5307246"/>
            <a:ext cx="1923385" cy="893772"/>
          </a:xfrm>
          <a:prstGeom prst="rect">
            <a:avLst/>
          </a:prstGeom>
        </p:spPr>
      </p:pic>
      <p:pic>
        <p:nvPicPr>
          <p:cNvPr id="61" name="Graphic 60" descr="Tablet">
            <a:extLst>
              <a:ext uri="{FF2B5EF4-FFF2-40B4-BE49-F238E27FC236}">
                <a16:creationId xmlns:a16="http://schemas.microsoft.com/office/drawing/2014/main" id="{2EDA175B-0239-4993-B4DD-7CAE8D99A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107" y="4441231"/>
            <a:ext cx="540129" cy="540129"/>
          </a:xfrm>
          <a:prstGeom prst="rect">
            <a:avLst/>
          </a:prstGeom>
        </p:spPr>
      </p:pic>
      <p:pic>
        <p:nvPicPr>
          <p:cNvPr id="62" name="Graphic 61" descr="Smart Phone">
            <a:extLst>
              <a:ext uri="{FF2B5EF4-FFF2-40B4-BE49-F238E27FC236}">
                <a16:creationId xmlns:a16="http://schemas.microsoft.com/office/drawing/2014/main" id="{B69D2E45-8295-446F-8EA0-42A6894B8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124" y="3774088"/>
            <a:ext cx="540129" cy="546527"/>
          </a:xfrm>
          <a:prstGeom prst="rect">
            <a:avLst/>
          </a:prstGeom>
        </p:spPr>
      </p:pic>
      <p:pic>
        <p:nvPicPr>
          <p:cNvPr id="63" name="Graphic 62" descr="Monitor">
            <a:extLst>
              <a:ext uri="{FF2B5EF4-FFF2-40B4-BE49-F238E27FC236}">
                <a16:creationId xmlns:a16="http://schemas.microsoft.com/office/drawing/2014/main" id="{E2A0F994-CAA4-4E5B-9BBF-6AEFD055B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2016" y="4216772"/>
            <a:ext cx="540129" cy="540129"/>
          </a:xfrm>
          <a:prstGeom prst="rect">
            <a:avLst/>
          </a:prstGeom>
        </p:spPr>
      </p:pic>
      <p:pic>
        <p:nvPicPr>
          <p:cNvPr id="64" name="Graphic 63" descr="Laptop">
            <a:extLst>
              <a:ext uri="{FF2B5EF4-FFF2-40B4-BE49-F238E27FC236}">
                <a16:creationId xmlns:a16="http://schemas.microsoft.com/office/drawing/2014/main" id="{231FC357-1E53-44CF-BAD4-A849EB78E0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397" y="4238278"/>
            <a:ext cx="540129" cy="540129"/>
          </a:xfrm>
          <a:prstGeom prst="rect">
            <a:avLst/>
          </a:prstGeom>
        </p:spPr>
      </p:pic>
      <p:pic>
        <p:nvPicPr>
          <p:cNvPr id="71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8365D6F1-5D7A-4046-AC0F-A7D64C41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19" y="325152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614D0BA4-5626-4C1A-97E5-38B03FF5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19" y="394393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E7E0FDF-7807-4A36-A69C-28D2AD04CB16}"/>
              </a:ext>
            </a:extLst>
          </p:cNvPr>
          <p:cNvSpPr txBox="1"/>
          <p:nvPr/>
        </p:nvSpPr>
        <p:spPr>
          <a:xfrm>
            <a:off x="7806050" y="5646677"/>
            <a:ext cx="241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4565B"/>
                </a:solidFill>
              </a:rPr>
              <a:t>HP DL380 Octet</a:t>
            </a:r>
          </a:p>
          <a:p>
            <a:r>
              <a:rPr lang="en-US" sz="1400" dirty="0" err="1">
                <a:solidFill>
                  <a:srgbClr val="54565B"/>
                </a:solidFill>
              </a:rPr>
              <a:t>Vmware</a:t>
            </a:r>
            <a:r>
              <a:rPr lang="en-US" sz="1400" dirty="0">
                <a:solidFill>
                  <a:srgbClr val="54565B"/>
                </a:solidFill>
              </a:rPr>
              <a:t> </a:t>
            </a:r>
            <a:r>
              <a:rPr lang="en-US" sz="1400" dirty="0" err="1">
                <a:solidFill>
                  <a:srgbClr val="54565B"/>
                </a:solidFill>
              </a:rPr>
              <a:t>ESXi</a:t>
            </a:r>
            <a:r>
              <a:rPr lang="en-US" sz="1400" dirty="0">
                <a:solidFill>
                  <a:srgbClr val="54565B"/>
                </a:solidFill>
              </a:rPr>
              <a:t> - NetApp NVME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6849A0-94FB-4B3C-806D-4C8742DEA1EC}"/>
              </a:ext>
            </a:extLst>
          </p:cNvPr>
          <p:cNvGrpSpPr/>
          <p:nvPr/>
        </p:nvGrpSpPr>
        <p:grpSpPr>
          <a:xfrm>
            <a:off x="3011817" y="1943833"/>
            <a:ext cx="739836" cy="957365"/>
            <a:chOff x="4682240" y="1470572"/>
            <a:chExt cx="739836" cy="957365"/>
          </a:xfrm>
        </p:grpSpPr>
        <p:pic>
          <p:nvPicPr>
            <p:cNvPr id="67" name="Picture 2" descr="Image result for load balancer">
              <a:extLst>
                <a:ext uri="{FF2B5EF4-FFF2-40B4-BE49-F238E27FC236}">
                  <a16:creationId xmlns:a16="http://schemas.microsoft.com/office/drawing/2014/main" id="{0A9E3E92-FA3B-4A54-BDDA-7A069CC32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240" y="1470572"/>
              <a:ext cx="739836" cy="73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CE29C7-BFAE-4DAB-82C1-6D57B572411D}"/>
                </a:ext>
              </a:extLst>
            </p:cNvPr>
            <p:cNvSpPr txBox="1"/>
            <p:nvPr/>
          </p:nvSpPr>
          <p:spPr>
            <a:xfrm>
              <a:off x="4793914" y="215093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F5 LB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34854C6-3675-47B2-A438-C883B20CB650}"/>
              </a:ext>
            </a:extLst>
          </p:cNvPr>
          <p:cNvGrpSpPr/>
          <p:nvPr/>
        </p:nvGrpSpPr>
        <p:grpSpPr>
          <a:xfrm>
            <a:off x="3011817" y="3465538"/>
            <a:ext cx="739836" cy="957365"/>
            <a:chOff x="4682240" y="1470572"/>
            <a:chExt cx="739836" cy="957365"/>
          </a:xfrm>
        </p:grpSpPr>
        <p:pic>
          <p:nvPicPr>
            <p:cNvPr id="78" name="Picture 2" descr="Image result for load balancer">
              <a:extLst>
                <a:ext uri="{FF2B5EF4-FFF2-40B4-BE49-F238E27FC236}">
                  <a16:creationId xmlns:a16="http://schemas.microsoft.com/office/drawing/2014/main" id="{E8922CFF-68F7-4440-9904-488EA3A5A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240" y="1470572"/>
              <a:ext cx="739836" cy="73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499684-8338-4137-AFC7-69A329E4533D}"/>
                </a:ext>
              </a:extLst>
            </p:cNvPr>
            <p:cNvSpPr txBox="1"/>
            <p:nvPr/>
          </p:nvSpPr>
          <p:spPr>
            <a:xfrm>
              <a:off x="4793914" y="215093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F5 LB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D99088-4766-4474-B352-01621FAA2431}"/>
              </a:ext>
            </a:extLst>
          </p:cNvPr>
          <p:cNvCxnSpPr>
            <a:cxnSpLocks/>
            <a:stCxn id="200" idx="3"/>
            <a:endCxn id="67" idx="1"/>
          </p:cNvCxnSpPr>
          <p:nvPr/>
        </p:nvCxnSpPr>
        <p:spPr>
          <a:xfrm flipV="1">
            <a:off x="2768379" y="2313751"/>
            <a:ext cx="243438" cy="6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F32005A-B3AB-47BB-AD60-8DDCEA1DA2BE}"/>
              </a:ext>
            </a:extLst>
          </p:cNvPr>
          <p:cNvCxnSpPr>
            <a:cxnSpLocks/>
            <a:stCxn id="200" idx="3"/>
            <a:endCxn id="78" idx="1"/>
          </p:cNvCxnSpPr>
          <p:nvPr/>
        </p:nvCxnSpPr>
        <p:spPr>
          <a:xfrm>
            <a:off x="2768379" y="2925495"/>
            <a:ext cx="243438" cy="90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8D06FF4-813D-491D-8A49-0EBE89904118}"/>
              </a:ext>
            </a:extLst>
          </p:cNvPr>
          <p:cNvSpPr txBox="1"/>
          <p:nvPr/>
        </p:nvSpPr>
        <p:spPr>
          <a:xfrm>
            <a:off x="3922986" y="2746084"/>
            <a:ext cx="907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Assets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70FF8BB-42EF-4A41-942C-10973D02D5A1}"/>
              </a:ext>
            </a:extLst>
          </p:cNvPr>
          <p:cNvCxnSpPr>
            <a:cxnSpLocks/>
            <a:stCxn id="67" idx="3"/>
            <a:endCxn id="24" idx="1"/>
          </p:cNvCxnSpPr>
          <p:nvPr/>
        </p:nvCxnSpPr>
        <p:spPr>
          <a:xfrm flipV="1">
            <a:off x="3751653" y="1914604"/>
            <a:ext cx="349264" cy="3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D99250-2AAB-4154-A081-BE41D7D45A0D}"/>
              </a:ext>
            </a:extLst>
          </p:cNvPr>
          <p:cNvCxnSpPr>
            <a:cxnSpLocks/>
            <a:stCxn id="67" idx="3"/>
            <a:endCxn id="47" idx="1"/>
          </p:cNvCxnSpPr>
          <p:nvPr/>
        </p:nvCxnSpPr>
        <p:spPr>
          <a:xfrm>
            <a:off x="3751653" y="2313751"/>
            <a:ext cx="345096" cy="2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56F59AC-519D-4E45-8B9A-B1C2B5EF0DC4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 flipV="1">
            <a:off x="3751653" y="3495365"/>
            <a:ext cx="342666" cy="3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9C8487D-7B40-40A5-8ACD-1D662C8AAFF7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>
            <a:off x="3751653" y="3835456"/>
            <a:ext cx="342666" cy="35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EE0C666-99BA-4665-A458-1ADF447618E6}"/>
              </a:ext>
            </a:extLst>
          </p:cNvPr>
          <p:cNvSpPr txBox="1"/>
          <p:nvPr/>
        </p:nvSpPr>
        <p:spPr>
          <a:xfrm>
            <a:off x="3759994" y="4441231"/>
            <a:ext cx="1247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Security Bastions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38718FD-314F-4963-B61B-89F37BA37729}"/>
              </a:ext>
            </a:extLst>
          </p:cNvPr>
          <p:cNvCxnSpPr>
            <a:cxnSpLocks/>
            <a:stCxn id="24" idx="3"/>
            <a:endCxn id="220" idx="1"/>
          </p:cNvCxnSpPr>
          <p:nvPr/>
        </p:nvCxnSpPr>
        <p:spPr>
          <a:xfrm>
            <a:off x="4588597" y="1914604"/>
            <a:ext cx="635514" cy="98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E8DED5E-46AB-4301-AF79-9BB6929026FB}"/>
              </a:ext>
            </a:extLst>
          </p:cNvPr>
          <p:cNvCxnSpPr>
            <a:cxnSpLocks/>
            <a:stCxn id="47" idx="3"/>
            <a:endCxn id="220" idx="1"/>
          </p:cNvCxnSpPr>
          <p:nvPr/>
        </p:nvCxnSpPr>
        <p:spPr>
          <a:xfrm>
            <a:off x="4584429" y="2520662"/>
            <a:ext cx="639682" cy="37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4C76721-944D-461A-8798-66598BE5B5C1}"/>
              </a:ext>
            </a:extLst>
          </p:cNvPr>
          <p:cNvCxnSpPr>
            <a:cxnSpLocks/>
            <a:stCxn id="71" idx="3"/>
            <a:endCxn id="220" idx="1"/>
          </p:cNvCxnSpPr>
          <p:nvPr/>
        </p:nvCxnSpPr>
        <p:spPr>
          <a:xfrm flipV="1">
            <a:off x="4581999" y="2895937"/>
            <a:ext cx="642112" cy="59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4E1D450-BD43-49CD-96BE-4E330BF570B4}"/>
              </a:ext>
            </a:extLst>
          </p:cNvPr>
          <p:cNvCxnSpPr>
            <a:cxnSpLocks/>
            <a:stCxn id="72" idx="3"/>
            <a:endCxn id="220" idx="1"/>
          </p:cNvCxnSpPr>
          <p:nvPr/>
        </p:nvCxnSpPr>
        <p:spPr>
          <a:xfrm flipV="1">
            <a:off x="4581999" y="2895937"/>
            <a:ext cx="642112" cy="129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0F3947A1-2498-4A7E-ADA3-A0B68A5E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4" y="23477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8B3CD594-8751-4BB6-8DE3-67122903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14" y="31110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97E4301-E3B8-43E2-80E4-9E7ADBE7245A}"/>
              </a:ext>
            </a:extLst>
          </p:cNvPr>
          <p:cNvGrpSpPr/>
          <p:nvPr/>
        </p:nvGrpSpPr>
        <p:grpSpPr>
          <a:xfrm>
            <a:off x="6104687" y="2520662"/>
            <a:ext cx="739836" cy="957365"/>
            <a:chOff x="4682240" y="1470572"/>
            <a:chExt cx="739836" cy="957365"/>
          </a:xfrm>
        </p:grpSpPr>
        <p:pic>
          <p:nvPicPr>
            <p:cNvPr id="126" name="Picture 2" descr="Image result for load balancer">
              <a:extLst>
                <a:ext uri="{FF2B5EF4-FFF2-40B4-BE49-F238E27FC236}">
                  <a16:creationId xmlns:a16="http://schemas.microsoft.com/office/drawing/2014/main" id="{6497620B-41C3-47B3-B412-47C481545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240" y="1470572"/>
              <a:ext cx="739836" cy="73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4D0CB2F-1922-4C6E-9E2A-B8149361850F}"/>
                </a:ext>
              </a:extLst>
            </p:cNvPr>
            <p:cNvSpPr txBox="1"/>
            <p:nvPr/>
          </p:nvSpPr>
          <p:spPr>
            <a:xfrm>
              <a:off x="4793914" y="215093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F5 LB</a:t>
              </a:r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88A55FF-CB9F-4E97-B553-7226329C0652}"/>
              </a:ext>
            </a:extLst>
          </p:cNvPr>
          <p:cNvCxnSpPr>
            <a:cxnSpLocks/>
            <a:stCxn id="126" idx="3"/>
            <a:endCxn id="123" idx="1"/>
          </p:cNvCxnSpPr>
          <p:nvPr/>
        </p:nvCxnSpPr>
        <p:spPr>
          <a:xfrm flipV="1">
            <a:off x="6844523" y="2591604"/>
            <a:ext cx="533171" cy="29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316C868-7A11-46D8-9F21-CCBEB77F467F}"/>
              </a:ext>
            </a:extLst>
          </p:cNvPr>
          <p:cNvCxnSpPr>
            <a:cxnSpLocks/>
            <a:stCxn id="126" idx="3"/>
            <a:endCxn id="124" idx="1"/>
          </p:cNvCxnSpPr>
          <p:nvPr/>
        </p:nvCxnSpPr>
        <p:spPr>
          <a:xfrm>
            <a:off x="6844523" y="2890580"/>
            <a:ext cx="548391" cy="46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D6EBB30-3B25-4A0B-A49E-40DF09C4A267}"/>
              </a:ext>
            </a:extLst>
          </p:cNvPr>
          <p:cNvSpPr txBox="1"/>
          <p:nvPr/>
        </p:nvSpPr>
        <p:spPr>
          <a:xfrm>
            <a:off x="6945186" y="3592006"/>
            <a:ext cx="1383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Servers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DBBC918-C386-4ECE-A358-748E32A0B524}"/>
              </a:ext>
            </a:extLst>
          </p:cNvPr>
          <p:cNvCxnSpPr>
            <a:cxnSpLocks/>
            <a:stCxn id="123" idx="3"/>
            <a:endCxn id="221" idx="1"/>
          </p:cNvCxnSpPr>
          <p:nvPr/>
        </p:nvCxnSpPr>
        <p:spPr>
          <a:xfrm>
            <a:off x="7865374" y="2591604"/>
            <a:ext cx="680952" cy="28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C4FDA13-CCC8-421D-A9D0-7ABB9A443F13}"/>
              </a:ext>
            </a:extLst>
          </p:cNvPr>
          <p:cNvCxnSpPr>
            <a:cxnSpLocks/>
            <a:stCxn id="124" idx="3"/>
            <a:endCxn id="221" idx="1"/>
          </p:cNvCxnSpPr>
          <p:nvPr/>
        </p:nvCxnSpPr>
        <p:spPr>
          <a:xfrm flipV="1">
            <a:off x="7880594" y="2880825"/>
            <a:ext cx="665732" cy="4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9548E87-2A31-4CB7-8732-D6FCCACBD2D5}"/>
              </a:ext>
            </a:extLst>
          </p:cNvPr>
          <p:cNvGrpSpPr/>
          <p:nvPr/>
        </p:nvGrpSpPr>
        <p:grpSpPr>
          <a:xfrm>
            <a:off x="9951776" y="1943194"/>
            <a:ext cx="1194318" cy="1220870"/>
            <a:chOff x="9946433" y="2318533"/>
            <a:chExt cx="1194318" cy="122087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25AB4AB-7E02-4F77-8A76-F07DC7828D30}"/>
                </a:ext>
              </a:extLst>
            </p:cNvPr>
            <p:cNvGrpSpPr/>
            <p:nvPr/>
          </p:nvGrpSpPr>
          <p:grpSpPr>
            <a:xfrm>
              <a:off x="9946433" y="2318533"/>
              <a:ext cx="1194318" cy="799560"/>
              <a:chOff x="9946433" y="2318533"/>
              <a:chExt cx="1194318" cy="799560"/>
            </a:xfrm>
          </p:grpSpPr>
          <p:sp>
            <p:nvSpPr>
              <p:cNvPr id="153" name="Rectangle: Top Corners Snipped 152">
                <a:extLst>
                  <a:ext uri="{FF2B5EF4-FFF2-40B4-BE49-F238E27FC236}">
                    <a16:creationId xmlns:a16="http://schemas.microsoft.com/office/drawing/2014/main" id="{28F78F01-E615-4467-9AD7-80C82F6C3D92}"/>
                  </a:ext>
                </a:extLst>
              </p:cNvPr>
              <p:cNvSpPr/>
              <p:nvPr/>
            </p:nvSpPr>
            <p:spPr>
              <a:xfrm>
                <a:off x="9946433" y="2318533"/>
                <a:ext cx="1194318" cy="799560"/>
              </a:xfrm>
              <a:prstGeom prst="snip2SameRect">
                <a:avLst/>
              </a:prstGeom>
              <a:solidFill>
                <a:srgbClr val="419DCE">
                  <a:alpha val="71000"/>
                </a:srgbClr>
              </a:solidFill>
              <a:ln>
                <a:solidFill>
                  <a:schemeClr val="accent1">
                    <a:shade val="50000"/>
                    <a:alpha val="87000"/>
                  </a:schemeClr>
                </a:solidFill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  <a:scene3d>
                <a:camera prst="isometricOffAxis2Left">
                  <a:rot lat="1200000" lon="1200000" rev="0"/>
                </a:camera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11" descr="C:\Users\ecoffey\AppData\Local\Temp\Rar$DRa0.173\30019_Device_database_default_64.png">
                <a:extLst>
                  <a:ext uri="{FF2B5EF4-FFF2-40B4-BE49-F238E27FC236}">
                    <a16:creationId xmlns:a16="http://schemas.microsoft.com/office/drawing/2014/main" id="{5AD2467D-35B8-497B-925C-B16439417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8390" y="244740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1" descr="C:\Users\ecoffey\AppData\Local\Temp\Rar$DRa0.173\30019_Device_database_default_64.png">
                <a:extLst>
                  <a:ext uri="{FF2B5EF4-FFF2-40B4-BE49-F238E27FC236}">
                    <a16:creationId xmlns:a16="http://schemas.microsoft.com/office/drawing/2014/main" id="{41B3C72D-6F25-446E-993C-7F924C193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10458" y="2470688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11" descr="C:\Users\ecoffey\AppData\Local\Temp\Rar$DRa0.173\30019_Device_database_default_64.png">
                <a:extLst>
                  <a:ext uri="{FF2B5EF4-FFF2-40B4-BE49-F238E27FC236}">
                    <a16:creationId xmlns:a16="http://schemas.microsoft.com/office/drawing/2014/main" id="{7BDBA873-CFE4-4B63-9E48-12CCC91D9F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10116" y="253449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11" descr="C:\Users\ecoffey\AppData\Local\Temp\Rar$DRa0.173\30019_Device_database_default_64.png">
                <a:extLst>
                  <a:ext uri="{FF2B5EF4-FFF2-40B4-BE49-F238E27FC236}">
                    <a16:creationId xmlns:a16="http://schemas.microsoft.com/office/drawing/2014/main" id="{6CE39EE2-9634-47EC-BEC7-A3175260B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3859" y="2553151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4ED49AE-E9A4-42AE-B7C8-A9D41E524630}"/>
                </a:ext>
              </a:extLst>
            </p:cNvPr>
            <p:cNvSpPr txBox="1"/>
            <p:nvPr/>
          </p:nvSpPr>
          <p:spPr>
            <a:xfrm>
              <a:off x="10064809" y="3077738"/>
              <a:ext cx="1054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Active DB </a:t>
              </a:r>
            </a:p>
            <a:p>
              <a:r>
                <a:rPr lang="en-US" sz="1200" dirty="0"/>
                <a:t>Server Cluster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736D453-2C57-488F-A183-862DE272ACE9}"/>
              </a:ext>
            </a:extLst>
          </p:cNvPr>
          <p:cNvGrpSpPr/>
          <p:nvPr/>
        </p:nvGrpSpPr>
        <p:grpSpPr>
          <a:xfrm>
            <a:off x="10000413" y="3237952"/>
            <a:ext cx="1194318" cy="1220870"/>
            <a:chOff x="9946433" y="2318533"/>
            <a:chExt cx="1194318" cy="122087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BC90DFA-9AF1-4E25-B876-DFF3E954B46C}"/>
                </a:ext>
              </a:extLst>
            </p:cNvPr>
            <p:cNvGrpSpPr/>
            <p:nvPr/>
          </p:nvGrpSpPr>
          <p:grpSpPr>
            <a:xfrm>
              <a:off x="9946433" y="2318533"/>
              <a:ext cx="1194318" cy="799560"/>
              <a:chOff x="9946433" y="2318533"/>
              <a:chExt cx="1194318" cy="799560"/>
            </a:xfrm>
          </p:grpSpPr>
          <p:sp>
            <p:nvSpPr>
              <p:cNvPr id="168" name="Rectangle: Top Corners Snipped 167">
                <a:extLst>
                  <a:ext uri="{FF2B5EF4-FFF2-40B4-BE49-F238E27FC236}">
                    <a16:creationId xmlns:a16="http://schemas.microsoft.com/office/drawing/2014/main" id="{55DA15DD-FA68-4F1E-82AF-1BEC1EA9A2EF}"/>
                  </a:ext>
                </a:extLst>
              </p:cNvPr>
              <p:cNvSpPr/>
              <p:nvPr/>
            </p:nvSpPr>
            <p:spPr>
              <a:xfrm>
                <a:off x="9946433" y="2318533"/>
                <a:ext cx="1194318" cy="799560"/>
              </a:xfrm>
              <a:prstGeom prst="snip2SameRect">
                <a:avLst/>
              </a:prstGeom>
              <a:solidFill>
                <a:schemeClr val="accent1">
                  <a:lumMod val="40000"/>
                  <a:lumOff val="60000"/>
                  <a:alpha val="34000"/>
                </a:schemeClr>
              </a:solidFill>
              <a:ln>
                <a:solidFill>
                  <a:schemeClr val="accent1">
                    <a:shade val="50000"/>
                    <a:alpha val="87000"/>
                  </a:schemeClr>
                </a:solidFill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  <a:scene3d>
                <a:camera prst="isometricOffAxis2Left">
                  <a:rot lat="1200000" lon="1200000" rev="0"/>
                </a:camera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9" name="Picture 11" descr="C:\Users\ecoffey\AppData\Local\Temp\Rar$DRa0.173\30019_Device_database_default_64.png">
                <a:extLst>
                  <a:ext uri="{FF2B5EF4-FFF2-40B4-BE49-F238E27FC236}">
                    <a16:creationId xmlns:a16="http://schemas.microsoft.com/office/drawing/2014/main" id="{5AB234CA-70F6-4CBB-AD2D-428EE5E5B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8390" y="244740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11" descr="C:\Users\ecoffey\AppData\Local\Temp\Rar$DRa0.173\30019_Device_database_default_64.png">
                <a:extLst>
                  <a:ext uri="{FF2B5EF4-FFF2-40B4-BE49-F238E27FC236}">
                    <a16:creationId xmlns:a16="http://schemas.microsoft.com/office/drawing/2014/main" id="{77B3FB48-E1D3-41A0-978A-1C3DA3D09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10458" y="2470688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11" descr="C:\Users\ecoffey\AppData\Local\Temp\Rar$DRa0.173\30019_Device_database_default_64.png">
                <a:extLst>
                  <a:ext uri="{FF2B5EF4-FFF2-40B4-BE49-F238E27FC236}">
                    <a16:creationId xmlns:a16="http://schemas.microsoft.com/office/drawing/2014/main" id="{D968CC3E-6ABD-4655-AD71-C40479DC57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10116" y="253449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2" name="Picture 11" descr="C:\Users\ecoffey\AppData\Local\Temp\Rar$DRa0.173\30019_Device_database_default_64.png">
                <a:extLst>
                  <a:ext uri="{FF2B5EF4-FFF2-40B4-BE49-F238E27FC236}">
                    <a16:creationId xmlns:a16="http://schemas.microsoft.com/office/drawing/2014/main" id="{F9E58A3E-C337-40A8-9B6D-FD1392EE8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3859" y="2553151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B35F7B-88EF-4E20-B873-8B4877985F1F}"/>
                </a:ext>
              </a:extLst>
            </p:cNvPr>
            <p:cNvSpPr txBox="1"/>
            <p:nvPr/>
          </p:nvSpPr>
          <p:spPr>
            <a:xfrm>
              <a:off x="10064809" y="3077738"/>
              <a:ext cx="1054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Passive DB </a:t>
              </a:r>
            </a:p>
            <a:p>
              <a:r>
                <a:rPr lang="en-US" sz="1200" dirty="0"/>
                <a:t>Server Cluster</a:t>
              </a:r>
            </a:p>
          </p:txBody>
        </p:sp>
      </p:grp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389043C-575F-4BB8-9310-E9006F2D8AA7}"/>
              </a:ext>
            </a:extLst>
          </p:cNvPr>
          <p:cNvCxnSpPr>
            <a:cxnSpLocks/>
            <a:stCxn id="221" idx="3"/>
            <a:endCxn id="168" idx="2"/>
          </p:cNvCxnSpPr>
          <p:nvPr/>
        </p:nvCxnSpPr>
        <p:spPr>
          <a:xfrm>
            <a:off x="9009918" y="2880825"/>
            <a:ext cx="990495" cy="75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4B205DD-F5AF-4F09-9B78-05D47452A6BB}"/>
              </a:ext>
            </a:extLst>
          </p:cNvPr>
          <p:cNvCxnSpPr>
            <a:cxnSpLocks/>
            <a:stCxn id="221" idx="3"/>
            <a:endCxn id="153" idx="2"/>
          </p:cNvCxnSpPr>
          <p:nvPr/>
        </p:nvCxnSpPr>
        <p:spPr>
          <a:xfrm flipV="1">
            <a:off x="9009918" y="2342974"/>
            <a:ext cx="941858" cy="53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75E027-2E29-434D-91F9-F1DFFFAB20B9}"/>
              </a:ext>
            </a:extLst>
          </p:cNvPr>
          <p:cNvCxnSpPr>
            <a:cxnSpLocks/>
            <a:stCxn id="220" idx="3"/>
            <a:endCxn id="126" idx="1"/>
          </p:cNvCxnSpPr>
          <p:nvPr/>
        </p:nvCxnSpPr>
        <p:spPr>
          <a:xfrm flipV="1">
            <a:off x="5687703" y="2890580"/>
            <a:ext cx="416984" cy="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>
            <a:extLst>
              <a:ext uri="{FF2B5EF4-FFF2-40B4-BE49-F238E27FC236}">
                <a16:creationId xmlns:a16="http://schemas.microsoft.com/office/drawing/2014/main" id="{05AD3CE9-1B65-4C27-96BD-36BAD25EE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4787" y="2562373"/>
            <a:ext cx="463592" cy="726243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8B6E9D1-9DBB-452D-8274-360F495092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23022" y="5397169"/>
            <a:ext cx="463592" cy="726243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37B4671D-3A1C-426C-850A-4AB7299E8917}"/>
              </a:ext>
            </a:extLst>
          </p:cNvPr>
          <p:cNvSpPr txBox="1"/>
          <p:nvPr/>
        </p:nvSpPr>
        <p:spPr>
          <a:xfrm>
            <a:off x="2463770" y="4634414"/>
            <a:ext cx="1040798" cy="27699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IP CIDR | Port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EDD79D8-42E9-40AD-BDC9-4F6B734BE3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24111" y="2532815"/>
            <a:ext cx="463592" cy="726243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5181C555-61AC-4F54-9687-3BA5796D12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6326" y="2517703"/>
            <a:ext cx="463592" cy="726243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CCACE8B9-86AC-476B-998B-DAFAB9A71B3A}"/>
              </a:ext>
            </a:extLst>
          </p:cNvPr>
          <p:cNvSpPr txBox="1"/>
          <p:nvPr/>
        </p:nvSpPr>
        <p:spPr>
          <a:xfrm>
            <a:off x="5770904" y="1041586"/>
            <a:ext cx="1892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4565B"/>
                </a:solidFill>
              </a:rPr>
              <a:t>Inside Zone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168740A-B961-48F9-A087-9E27F18D6BA9}"/>
              </a:ext>
            </a:extLst>
          </p:cNvPr>
          <p:cNvSpPr txBox="1"/>
          <p:nvPr/>
        </p:nvSpPr>
        <p:spPr>
          <a:xfrm>
            <a:off x="8821437" y="1022309"/>
            <a:ext cx="1998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4565B"/>
                </a:solidFill>
              </a:rPr>
              <a:t>Secure Zone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D2B47CA-7841-4507-B367-273990492318}"/>
              </a:ext>
            </a:extLst>
          </p:cNvPr>
          <p:cNvSpPr txBox="1"/>
          <p:nvPr/>
        </p:nvSpPr>
        <p:spPr>
          <a:xfrm>
            <a:off x="2869125" y="5720234"/>
            <a:ext cx="1269065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1200" dirty="0"/>
              <a:t>Cisco ASA 5500-X</a:t>
            </a:r>
          </a:p>
          <a:p>
            <a:r>
              <a:rPr lang="en-US" sz="1200" dirty="0"/>
              <a:t>Firewall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5D8E03A-747B-42C9-BD2D-1F91596E9671}"/>
              </a:ext>
            </a:extLst>
          </p:cNvPr>
          <p:cNvSpPr txBox="1"/>
          <p:nvPr/>
        </p:nvSpPr>
        <p:spPr>
          <a:xfrm>
            <a:off x="5398507" y="4635453"/>
            <a:ext cx="1040798" cy="27699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IP CIDR | Port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05F5F87-9E0A-4855-9874-A15A3C77C433}"/>
              </a:ext>
            </a:extLst>
          </p:cNvPr>
          <p:cNvSpPr txBox="1"/>
          <p:nvPr/>
        </p:nvSpPr>
        <p:spPr>
          <a:xfrm>
            <a:off x="8703561" y="4631859"/>
            <a:ext cx="1040798" cy="27699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IP CIDR | Port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A98947C1-4B38-42A4-97E4-22F10D18C96C}"/>
              </a:ext>
            </a:extLst>
          </p:cNvPr>
          <p:cNvCxnSpPr>
            <a:cxnSpLocks/>
            <a:stCxn id="50" idx="3"/>
            <a:endCxn id="200" idx="1"/>
          </p:cNvCxnSpPr>
          <p:nvPr/>
        </p:nvCxnSpPr>
        <p:spPr>
          <a:xfrm flipV="1">
            <a:off x="1594914" y="2925495"/>
            <a:ext cx="709873" cy="7025"/>
          </a:xfrm>
          <a:prstGeom prst="straightConnector1">
            <a:avLst/>
          </a:prstGeom>
          <a:ln w="44450" cmpd="tri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BD33F37-608D-45B3-93D0-73C3EB851984}"/>
              </a:ext>
            </a:extLst>
          </p:cNvPr>
          <p:cNvCxnSpPr>
            <a:cxnSpLocks/>
            <a:stCxn id="62" idx="0"/>
            <a:endCxn id="50" idx="2"/>
          </p:cNvCxnSpPr>
          <p:nvPr/>
        </p:nvCxnSpPr>
        <p:spPr>
          <a:xfrm flipH="1" flipV="1">
            <a:off x="1018777" y="3508657"/>
            <a:ext cx="3412" cy="26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23AC984-BACE-4ECD-B4F6-15BFEA8A315B}"/>
              </a:ext>
            </a:extLst>
          </p:cNvPr>
          <p:cNvCxnSpPr>
            <a:cxnSpLocks/>
            <a:stCxn id="63" idx="0"/>
            <a:endCxn id="50" idx="2"/>
          </p:cNvCxnSpPr>
          <p:nvPr/>
        </p:nvCxnSpPr>
        <p:spPr>
          <a:xfrm flipH="1" flipV="1">
            <a:off x="1018777" y="3508657"/>
            <a:ext cx="703304" cy="70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F6CF8660-9A63-4460-B87F-51C55EF8C184}"/>
              </a:ext>
            </a:extLst>
          </p:cNvPr>
          <p:cNvCxnSpPr>
            <a:cxnSpLocks/>
            <a:stCxn id="64" idx="0"/>
            <a:endCxn id="50" idx="2"/>
          </p:cNvCxnSpPr>
          <p:nvPr/>
        </p:nvCxnSpPr>
        <p:spPr>
          <a:xfrm flipV="1">
            <a:off x="391462" y="3508657"/>
            <a:ext cx="627315" cy="72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2C1ADF-60A3-46C6-8101-C7254438EE41}"/>
              </a:ext>
            </a:extLst>
          </p:cNvPr>
          <p:cNvCxnSpPr>
            <a:cxnSpLocks/>
          </p:cNvCxnSpPr>
          <p:nvPr/>
        </p:nvCxnSpPr>
        <p:spPr>
          <a:xfrm flipH="1">
            <a:off x="2329393" y="4986626"/>
            <a:ext cx="9510182" cy="26420"/>
          </a:xfrm>
          <a:prstGeom prst="line">
            <a:avLst/>
          </a:prstGeom>
          <a:ln w="28575">
            <a:solidFill>
              <a:srgbClr val="54565B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A67FF76-16DF-4A50-98E4-DA2AA42E745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917214" y="5088290"/>
            <a:ext cx="0" cy="218956"/>
          </a:xfrm>
          <a:prstGeom prst="line">
            <a:avLst/>
          </a:prstGeom>
          <a:ln w="28575">
            <a:solidFill>
              <a:srgbClr val="54565B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3CAC874-42EA-42AF-A860-B1223544E0D8}"/>
              </a:ext>
            </a:extLst>
          </p:cNvPr>
          <p:cNvCxnSpPr>
            <a:cxnSpLocks/>
          </p:cNvCxnSpPr>
          <p:nvPr/>
        </p:nvCxnSpPr>
        <p:spPr>
          <a:xfrm>
            <a:off x="11825816" y="4581171"/>
            <a:ext cx="0" cy="391133"/>
          </a:xfrm>
          <a:prstGeom prst="line">
            <a:avLst/>
          </a:prstGeom>
          <a:ln w="28575">
            <a:solidFill>
              <a:srgbClr val="54565B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886676C-6015-45E8-B224-DB5AAA8923E9}"/>
              </a:ext>
            </a:extLst>
          </p:cNvPr>
          <p:cNvCxnSpPr>
            <a:cxnSpLocks/>
          </p:cNvCxnSpPr>
          <p:nvPr/>
        </p:nvCxnSpPr>
        <p:spPr>
          <a:xfrm>
            <a:off x="2343067" y="4608356"/>
            <a:ext cx="0" cy="391133"/>
          </a:xfrm>
          <a:prstGeom prst="line">
            <a:avLst/>
          </a:prstGeom>
          <a:ln w="28575">
            <a:solidFill>
              <a:srgbClr val="54565B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D51AE6B-2793-47C1-8F57-31E1D8FAC36C}"/>
              </a:ext>
            </a:extLst>
          </p:cNvPr>
          <p:cNvCxnSpPr>
            <a:cxnSpLocks/>
            <a:stCxn id="221" idx="3"/>
            <a:endCxn id="19" idx="0"/>
          </p:cNvCxnSpPr>
          <p:nvPr/>
        </p:nvCxnSpPr>
        <p:spPr>
          <a:xfrm>
            <a:off x="9009918" y="2880825"/>
            <a:ext cx="1633429" cy="244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2F8BF143-ED05-4704-BC63-3C9ABA51A598}"/>
              </a:ext>
            </a:extLst>
          </p:cNvPr>
          <p:cNvSpPr txBox="1"/>
          <p:nvPr/>
        </p:nvSpPr>
        <p:spPr>
          <a:xfrm>
            <a:off x="10393783" y="581116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HSM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C3EE10B4-39F0-4DC5-B88C-CC6C88BD2DCE}"/>
              </a:ext>
            </a:extLst>
          </p:cNvPr>
          <p:cNvCxnSpPr>
            <a:cxnSpLocks/>
            <a:stCxn id="167" idx="2"/>
            <a:endCxn id="19" idx="0"/>
          </p:cNvCxnSpPr>
          <p:nvPr/>
        </p:nvCxnSpPr>
        <p:spPr>
          <a:xfrm flipH="1">
            <a:off x="10643347" y="4458822"/>
            <a:ext cx="2863" cy="87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0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Single Corner Rounded 13">
            <a:extLst>
              <a:ext uri="{FF2B5EF4-FFF2-40B4-BE49-F238E27FC236}">
                <a16:creationId xmlns:a16="http://schemas.microsoft.com/office/drawing/2014/main" id="{3288FDA5-E2E6-664C-B2AA-D1A4443FB776}"/>
              </a:ext>
            </a:extLst>
          </p:cNvPr>
          <p:cNvSpPr/>
          <p:nvPr/>
        </p:nvSpPr>
        <p:spPr>
          <a:xfrm>
            <a:off x="7416" y="1006866"/>
            <a:ext cx="12126802" cy="1477333"/>
          </a:xfrm>
          <a:prstGeom prst="round1Rect">
            <a:avLst>
              <a:gd name="adj" fmla="val 50000"/>
            </a:avLst>
          </a:prstGeom>
          <a:solidFill>
            <a:schemeClr val="accent1">
              <a:alpha val="12000"/>
            </a:schemeClr>
          </a:solidFill>
          <a:ln>
            <a:solidFill>
              <a:srgbClr val="6CC4E8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CC01F9D0-8888-446B-8FB3-0C8B76BD933D}"/>
              </a:ext>
            </a:extLst>
          </p:cNvPr>
          <p:cNvSpPr/>
          <p:nvPr/>
        </p:nvSpPr>
        <p:spPr>
          <a:xfrm>
            <a:off x="0" y="2902962"/>
            <a:ext cx="12163714" cy="827467"/>
          </a:xfrm>
          <a:prstGeom prst="round1Rect">
            <a:avLst>
              <a:gd name="adj" fmla="val 50000"/>
            </a:avLst>
          </a:prstGeom>
          <a:solidFill>
            <a:schemeClr val="accent1">
              <a:alpha val="12000"/>
            </a:schemeClr>
          </a:solidFill>
          <a:ln>
            <a:solidFill>
              <a:srgbClr val="6CC4E8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8943-33CB-41E6-9D7E-252541D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5" y="342900"/>
            <a:ext cx="9525000" cy="628788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Server Set 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32500-55FE-4A28-BAE8-9D284C51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080" y="6492875"/>
            <a:ext cx="1294638" cy="365125"/>
          </a:xfrm>
        </p:spPr>
        <p:txBody>
          <a:bodyPr/>
          <a:lstStyle/>
          <a:p>
            <a:fld id="{A1E6E5DC-E933-2E46-93D3-69AA945F2FB0}" type="datetime1">
              <a:rPr lang="en-US" smtClean="0"/>
              <a:t>9/6/18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71FB-EF0E-432C-AC12-621DA377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5840" y="6505315"/>
            <a:ext cx="7553325" cy="365125"/>
          </a:xfrm>
        </p:spPr>
        <p:txBody>
          <a:bodyPr/>
          <a:lstStyle/>
          <a:p>
            <a:r>
              <a:rPr lang="en-US" dirty="0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68CE-6B00-4F4F-8CDE-8D186F9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365" y="6505315"/>
            <a:ext cx="1143000" cy="365125"/>
          </a:xfrm>
        </p:spPr>
        <p:txBody>
          <a:bodyPr/>
          <a:lstStyle/>
          <a:p>
            <a:fld id="{9DBF8501-D88D-124A-B0B5-090D609CBABA}" type="slidenum">
              <a:rPr lang="en-US" smtClean="0"/>
              <a:t>5</a:t>
            </a:fld>
            <a:endParaRPr lang="en-US"/>
          </a:p>
        </p:txBody>
      </p:sp>
      <p:pic>
        <p:nvPicPr>
          <p:cNvPr id="5158" name="Picture 38" descr="Image result for uat icon">
            <a:extLst>
              <a:ext uri="{FF2B5EF4-FFF2-40B4-BE49-F238E27FC236}">
                <a16:creationId xmlns:a16="http://schemas.microsoft.com/office/drawing/2014/main" id="{56A6082E-DA52-436B-8793-83DE9DFC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31" y="1210208"/>
            <a:ext cx="996342" cy="10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4924160E-B6E6-414A-AF05-4FBBF825A200}"/>
              </a:ext>
            </a:extLst>
          </p:cNvPr>
          <p:cNvSpPr/>
          <p:nvPr/>
        </p:nvSpPr>
        <p:spPr>
          <a:xfrm>
            <a:off x="5149904" y="2194727"/>
            <a:ext cx="710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Agents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744C28-1E06-074A-B460-FFA1514A78B9}"/>
              </a:ext>
            </a:extLst>
          </p:cNvPr>
          <p:cNvSpPr/>
          <p:nvPr/>
        </p:nvSpPr>
        <p:spPr>
          <a:xfrm>
            <a:off x="7223166" y="2216659"/>
            <a:ext cx="1032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Customers</a:t>
            </a:r>
          </a:p>
        </p:txBody>
      </p:sp>
      <p:pic>
        <p:nvPicPr>
          <p:cNvPr id="61" name="Picture 38" descr="Image result for uat icon">
            <a:extLst>
              <a:ext uri="{FF2B5EF4-FFF2-40B4-BE49-F238E27FC236}">
                <a16:creationId xmlns:a16="http://schemas.microsoft.com/office/drawing/2014/main" id="{CF87E0BD-8F99-2A42-A459-45B7BE888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81" y="1226173"/>
            <a:ext cx="996342" cy="10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AE5A8C8-93A3-0249-A929-0978D6261F5B}"/>
              </a:ext>
            </a:extLst>
          </p:cNvPr>
          <p:cNvSpPr/>
          <p:nvPr/>
        </p:nvSpPr>
        <p:spPr>
          <a:xfrm>
            <a:off x="3184536" y="2245043"/>
            <a:ext cx="15128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Third Party Vendors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962195-E7EC-5946-989B-9D527C00FFD4}"/>
              </a:ext>
            </a:extLst>
          </p:cNvPr>
          <p:cNvSpPr/>
          <p:nvPr/>
        </p:nvSpPr>
        <p:spPr>
          <a:xfrm>
            <a:off x="-42989" y="916431"/>
            <a:ext cx="2311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 Internet Zone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F604CD-6767-DE49-8C24-BD003F364626}"/>
              </a:ext>
            </a:extLst>
          </p:cNvPr>
          <p:cNvGrpSpPr/>
          <p:nvPr/>
        </p:nvGrpSpPr>
        <p:grpSpPr>
          <a:xfrm>
            <a:off x="1417706" y="1052290"/>
            <a:ext cx="2750834" cy="1421819"/>
            <a:chOff x="8085581" y="1030270"/>
            <a:chExt cx="2750834" cy="1421819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2BB92D09-44CE-2A40-BAEC-CA76F37F11C0}"/>
                </a:ext>
              </a:extLst>
            </p:cNvPr>
            <p:cNvSpPr/>
            <p:nvPr/>
          </p:nvSpPr>
          <p:spPr>
            <a:xfrm>
              <a:off x="8085581" y="1030270"/>
              <a:ext cx="2750834" cy="142181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531159-C7B2-4D46-8A5F-45E86CC0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6880" y="1520118"/>
              <a:ext cx="939152" cy="22979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17A0A7-4E1C-F842-BCE2-C430E851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8829" y="1211882"/>
              <a:ext cx="774700" cy="279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2059E4-5EDC-7F4C-BAC3-E52E54993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6382" y="1852724"/>
              <a:ext cx="836644" cy="25099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B44F4D-5232-454B-BC07-638FB6DF0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77484" y="1237348"/>
              <a:ext cx="586792" cy="5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164F75-EC94-4B4B-B01A-A8A51846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67924" y="1733673"/>
              <a:ext cx="763589" cy="340775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1E8DB1-B2FE-A443-803C-2C1B02EF0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56456" y="1333800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BBF98A-FA3A-0B4D-9B3F-338B9112DE42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335" y="2074448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8CB6F1-EF43-C24F-8AC7-D5297A3EA188}"/>
                </a:ext>
              </a:extLst>
            </p:cNvPr>
            <p:cNvCxnSpPr>
              <a:cxnSpLocks/>
            </p:cNvCxnSpPr>
            <p:nvPr/>
          </p:nvCxnSpPr>
          <p:spPr>
            <a:xfrm>
              <a:off x="9399937" y="2246513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C43529-28E1-9D49-A0AD-65D38A752932}"/>
                </a:ext>
              </a:extLst>
            </p:cNvPr>
            <p:cNvCxnSpPr>
              <a:cxnSpLocks/>
            </p:cNvCxnSpPr>
            <p:nvPr/>
          </p:nvCxnSpPr>
          <p:spPr>
            <a:xfrm>
              <a:off x="8677265" y="2241596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2718CA8-99E7-5C4B-9B46-EE7B08E95C29}"/>
                </a:ext>
              </a:extLst>
            </p:cNvPr>
            <p:cNvCxnSpPr>
              <a:cxnSpLocks/>
            </p:cNvCxnSpPr>
            <p:nvPr/>
          </p:nvCxnSpPr>
          <p:spPr>
            <a:xfrm>
              <a:off x="8190569" y="1705738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165AEE-9EE9-AC4A-BF57-8E9222C59026}"/>
                </a:ext>
              </a:extLst>
            </p:cNvPr>
            <p:cNvCxnSpPr>
              <a:cxnSpLocks/>
            </p:cNvCxnSpPr>
            <p:nvPr/>
          </p:nvCxnSpPr>
          <p:spPr>
            <a:xfrm>
              <a:off x="8372465" y="1464847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0B255C-6D99-3342-A73C-5EBCDAF2391F}"/>
                </a:ext>
              </a:extLst>
            </p:cNvPr>
            <p:cNvCxnSpPr>
              <a:cxnSpLocks/>
            </p:cNvCxnSpPr>
            <p:nvPr/>
          </p:nvCxnSpPr>
          <p:spPr>
            <a:xfrm>
              <a:off x="9301613" y="1617247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2A7870-21D5-844B-8CFC-B76061C4986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907" y="1828639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C06A79-81F0-234C-A29D-0AB563CA1393}"/>
              </a:ext>
            </a:extLst>
          </p:cNvPr>
          <p:cNvSpPr/>
          <p:nvPr/>
        </p:nvSpPr>
        <p:spPr>
          <a:xfrm>
            <a:off x="10739310" y="2232090"/>
            <a:ext cx="1032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Partners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0498A1-9DE7-004F-A37F-258A05EA9C0E}"/>
              </a:ext>
            </a:extLst>
          </p:cNvPr>
          <p:cNvGrpSpPr/>
          <p:nvPr/>
        </p:nvGrpSpPr>
        <p:grpSpPr>
          <a:xfrm>
            <a:off x="9119901" y="1032677"/>
            <a:ext cx="2564123" cy="1398888"/>
            <a:chOff x="4987311" y="1824572"/>
            <a:chExt cx="2172962" cy="1096204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9AFABFB9-83CF-484B-B86F-BE2ED5EB9E7F}"/>
                </a:ext>
              </a:extLst>
            </p:cNvPr>
            <p:cNvSpPr/>
            <p:nvPr/>
          </p:nvSpPr>
          <p:spPr>
            <a:xfrm>
              <a:off x="4987311" y="1824572"/>
              <a:ext cx="2172962" cy="109620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9ABE2E-E48E-B646-9D39-EF37793C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87511" y="2199969"/>
              <a:ext cx="994415" cy="2061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F67C4D6-33A7-D74C-8697-E2CF33570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39541" y="1933031"/>
              <a:ext cx="938823" cy="20019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880E8D2-37E7-AC44-BCD1-A2E979C4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01484" y="2419837"/>
              <a:ext cx="904269" cy="278816"/>
            </a:xfrm>
            <a:prstGeom prst="rect">
              <a:avLst/>
            </a:prstGeom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53CD09-A821-6442-8DC3-89F152FD69A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739" y="2303048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891E394-4E8B-2244-9D3F-29AAC4F27B4D}"/>
                </a:ext>
              </a:extLst>
            </p:cNvPr>
            <p:cNvCxnSpPr>
              <a:cxnSpLocks/>
            </p:cNvCxnSpPr>
            <p:nvPr/>
          </p:nvCxnSpPr>
          <p:spPr>
            <a:xfrm>
              <a:off x="6476541" y="2583265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A5CAEED-F64A-1E4C-A61B-6B82117BF1B0}"/>
                </a:ext>
              </a:extLst>
            </p:cNvPr>
            <p:cNvCxnSpPr>
              <a:cxnSpLocks/>
            </p:cNvCxnSpPr>
            <p:nvPr/>
          </p:nvCxnSpPr>
          <p:spPr>
            <a:xfrm>
              <a:off x="6540451" y="2037573"/>
              <a:ext cx="276242" cy="0"/>
            </a:xfrm>
            <a:prstGeom prst="line">
              <a:avLst/>
            </a:prstGeom>
            <a:ln w="34925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B70B3BA5-F073-B241-A3B5-D86790D421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1415" y="2514782"/>
            <a:ext cx="360613" cy="350337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85413DF-672C-1B41-9B2F-31312E16E224}"/>
              </a:ext>
            </a:extLst>
          </p:cNvPr>
          <p:cNvSpPr/>
          <p:nvPr/>
        </p:nvSpPr>
        <p:spPr>
          <a:xfrm>
            <a:off x="5112430" y="3316894"/>
            <a:ext cx="469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ATK</a:t>
            </a:r>
          </a:p>
        </p:txBody>
      </p:sp>
      <p:pic>
        <p:nvPicPr>
          <p:cNvPr id="118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9868F9C8-132D-7541-A834-E11643EB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54" y="317823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877F613C-C498-FF45-B845-B0F56328C3AD}"/>
              </a:ext>
            </a:extLst>
          </p:cNvPr>
          <p:cNvSpPr/>
          <p:nvPr/>
        </p:nvSpPr>
        <p:spPr>
          <a:xfrm>
            <a:off x="7133820" y="3294263"/>
            <a:ext cx="575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Client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FD6430-3AA7-364C-8A4F-F4E31E6A1CA7}"/>
              </a:ext>
            </a:extLst>
          </p:cNvPr>
          <p:cNvSpPr/>
          <p:nvPr/>
        </p:nvSpPr>
        <p:spPr>
          <a:xfrm>
            <a:off x="60782" y="2887617"/>
            <a:ext cx="722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DMZ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318C6E-79E5-4F44-9A5E-C9895863C564}"/>
              </a:ext>
            </a:extLst>
          </p:cNvPr>
          <p:cNvCxnSpPr>
            <a:stCxn id="5158" idx="2"/>
            <a:endCxn id="116" idx="0"/>
          </p:cNvCxnSpPr>
          <p:nvPr/>
        </p:nvCxnSpPr>
        <p:spPr>
          <a:xfrm flipH="1">
            <a:off x="4955058" y="2282741"/>
            <a:ext cx="1744" cy="900221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70DBC63-0F5D-C244-BA76-AAB3278A4DD9}"/>
              </a:ext>
            </a:extLst>
          </p:cNvPr>
          <p:cNvCxnSpPr>
            <a:cxnSpLocks/>
            <a:stCxn id="61" idx="2"/>
            <a:endCxn id="118" idx="0"/>
          </p:cNvCxnSpPr>
          <p:nvPr/>
        </p:nvCxnSpPr>
        <p:spPr>
          <a:xfrm>
            <a:off x="6976352" y="2298706"/>
            <a:ext cx="5942" cy="879526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E0E3A05C-4791-7241-AC6E-8B948422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2" y="3178232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</p:pic>
      <p:pic>
        <p:nvPicPr>
          <p:cNvPr id="116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D05942AB-F0ED-CF48-B928-472FCD58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18" y="31829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1C1D0D1E-19E9-F64D-9C87-007CC4BDB5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32569" y="3767825"/>
            <a:ext cx="360613" cy="350337"/>
          </a:xfrm>
          <a:prstGeom prst="rect">
            <a:avLst/>
          </a:prstGeom>
        </p:spPr>
      </p:pic>
      <p:sp>
        <p:nvSpPr>
          <p:cNvPr id="129" name="Rectangle: Single Corner Rounded 13">
            <a:extLst>
              <a:ext uri="{FF2B5EF4-FFF2-40B4-BE49-F238E27FC236}">
                <a16:creationId xmlns:a16="http://schemas.microsoft.com/office/drawing/2014/main" id="{63C2CA49-006E-3E43-B248-253B1FAA06A1}"/>
              </a:ext>
            </a:extLst>
          </p:cNvPr>
          <p:cNvSpPr/>
          <p:nvPr/>
        </p:nvSpPr>
        <p:spPr>
          <a:xfrm>
            <a:off x="-6200" y="4136615"/>
            <a:ext cx="12163714" cy="827467"/>
          </a:xfrm>
          <a:prstGeom prst="round1Rect">
            <a:avLst>
              <a:gd name="adj" fmla="val 50000"/>
            </a:avLst>
          </a:prstGeom>
          <a:solidFill>
            <a:schemeClr val="accent1">
              <a:alpha val="12000"/>
            </a:schemeClr>
          </a:solidFill>
          <a:ln>
            <a:solidFill>
              <a:srgbClr val="6CC4E8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131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FF3E3C8E-8579-4A41-8153-6C75ED10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61" y="434306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03A0284B-A14B-B948-B3B9-D96B899B8FFA}"/>
              </a:ext>
            </a:extLst>
          </p:cNvPr>
          <p:cNvSpPr/>
          <p:nvPr/>
        </p:nvSpPr>
        <p:spPr>
          <a:xfrm>
            <a:off x="6159302" y="4554836"/>
            <a:ext cx="450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API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EDBB405-9BD0-1E4E-9F9C-D537532E5D83}"/>
              </a:ext>
            </a:extLst>
          </p:cNvPr>
          <p:cNvSpPr/>
          <p:nvPr/>
        </p:nvSpPr>
        <p:spPr>
          <a:xfrm>
            <a:off x="54582" y="4121270"/>
            <a:ext cx="149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Inside Zone</a:t>
            </a:r>
          </a:p>
        </p:txBody>
      </p:sp>
      <p:pic>
        <p:nvPicPr>
          <p:cNvPr id="136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2A900EF4-48A6-5240-BD51-7D76E7D3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91" y="4350153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</p:pic>
      <p:pic>
        <p:nvPicPr>
          <p:cNvPr id="138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406780E0-F9F5-D74F-B26D-2FC2B71B6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74" y="3188638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737841C-5DF1-7242-B9EB-0C271BBEEE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1416" y="5050331"/>
            <a:ext cx="360613" cy="350337"/>
          </a:xfrm>
          <a:prstGeom prst="rect">
            <a:avLst/>
          </a:prstGeom>
        </p:spPr>
      </p:pic>
      <p:pic>
        <p:nvPicPr>
          <p:cNvPr id="149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9047E60B-4ED2-494E-A921-FBBFA9D8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66" y="43549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B6AD3CF6-4EE1-7B4C-83A9-AACFA6C2126A}"/>
              </a:ext>
            </a:extLst>
          </p:cNvPr>
          <p:cNvSpPr/>
          <p:nvPr/>
        </p:nvSpPr>
        <p:spPr>
          <a:xfrm>
            <a:off x="2953041" y="4323632"/>
            <a:ext cx="817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WEB API</a:t>
            </a:r>
          </a:p>
        </p:txBody>
      </p:sp>
      <p:sp>
        <p:nvSpPr>
          <p:cNvPr id="154" name="Rectangle: Single Corner Rounded 13">
            <a:extLst>
              <a:ext uri="{FF2B5EF4-FFF2-40B4-BE49-F238E27FC236}">
                <a16:creationId xmlns:a16="http://schemas.microsoft.com/office/drawing/2014/main" id="{0FF9B69F-9E32-294A-955A-80CE2756D230}"/>
              </a:ext>
            </a:extLst>
          </p:cNvPr>
          <p:cNvSpPr/>
          <p:nvPr/>
        </p:nvSpPr>
        <p:spPr>
          <a:xfrm>
            <a:off x="0" y="5458817"/>
            <a:ext cx="12163714" cy="827467"/>
          </a:xfrm>
          <a:prstGeom prst="round1Rect">
            <a:avLst>
              <a:gd name="adj" fmla="val 50000"/>
            </a:avLst>
          </a:prstGeom>
          <a:solidFill>
            <a:schemeClr val="accent1">
              <a:alpha val="12000"/>
            </a:schemeClr>
          </a:solidFill>
          <a:ln>
            <a:solidFill>
              <a:srgbClr val="6CC4E8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155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BACC362D-99FA-2643-91B2-1F5F10C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91" y="559643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BE2ABAE2-F9F0-9740-BEEE-49A2EBCF8CB5}"/>
              </a:ext>
            </a:extLst>
          </p:cNvPr>
          <p:cNvSpPr/>
          <p:nvPr/>
        </p:nvSpPr>
        <p:spPr>
          <a:xfrm>
            <a:off x="5595232" y="5808214"/>
            <a:ext cx="910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PostgreSQL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05D5FBE-91D9-3846-93B3-07A3CF849716}"/>
              </a:ext>
            </a:extLst>
          </p:cNvPr>
          <p:cNvSpPr/>
          <p:nvPr/>
        </p:nvSpPr>
        <p:spPr>
          <a:xfrm>
            <a:off x="60782" y="5443472"/>
            <a:ext cx="149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Secured Zone</a:t>
            </a:r>
          </a:p>
        </p:txBody>
      </p:sp>
      <p:pic>
        <p:nvPicPr>
          <p:cNvPr id="159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56260A60-714A-9E4F-BFA6-66788FAD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21" y="5603531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</p:pic>
      <p:pic>
        <p:nvPicPr>
          <p:cNvPr id="160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65ED07B8-AB68-284A-9925-8CAB905D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00" y="560834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9D47700B-CC60-C742-9665-366D0587F6AB}"/>
              </a:ext>
            </a:extLst>
          </p:cNvPr>
          <p:cNvSpPr/>
          <p:nvPr/>
        </p:nvSpPr>
        <p:spPr>
          <a:xfrm>
            <a:off x="3912409" y="5734050"/>
            <a:ext cx="6989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SQL DB</a:t>
            </a:r>
          </a:p>
        </p:txBody>
      </p:sp>
      <p:pic>
        <p:nvPicPr>
          <p:cNvPr id="163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EFF6B9F5-FD57-034C-ACB8-55DF4799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99" y="5596439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</p:pic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2821C27B-6BFB-6449-AB5E-2B088FC54382}"/>
              </a:ext>
            </a:extLst>
          </p:cNvPr>
          <p:cNvCxnSpPr>
            <a:cxnSpLocks/>
            <a:stCxn id="33" idx="1"/>
            <a:endCxn id="118" idx="0"/>
          </p:cNvCxnSpPr>
          <p:nvPr/>
        </p:nvCxnSpPr>
        <p:spPr>
          <a:xfrm rot="5400000">
            <a:off x="8318051" y="1094319"/>
            <a:ext cx="748157" cy="341966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543EED65-306E-294D-B69B-100E19F8D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28" y="559643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5A50FD1-E155-8B49-84A8-8795934B80A1}"/>
              </a:ext>
            </a:extLst>
          </p:cNvPr>
          <p:cNvSpPr/>
          <p:nvPr/>
        </p:nvSpPr>
        <p:spPr>
          <a:xfrm>
            <a:off x="8155169" y="5808214"/>
            <a:ext cx="5482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Redis</a:t>
            </a:r>
          </a:p>
        </p:txBody>
      </p:sp>
      <p:pic>
        <p:nvPicPr>
          <p:cNvPr id="171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0FB6CFA0-23F5-A34B-9172-1213B5D41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58" y="5603531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</p:pic>
      <p:pic>
        <p:nvPicPr>
          <p:cNvPr id="172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F7D7F01B-180D-AC4D-A141-9A99164F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639" y="560353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D7DF2D2D-1D71-8C42-A2E2-12736EBEAD45}"/>
              </a:ext>
            </a:extLst>
          </p:cNvPr>
          <p:cNvSpPr/>
          <p:nvPr/>
        </p:nvSpPr>
        <p:spPr>
          <a:xfrm>
            <a:off x="10282580" y="5815306"/>
            <a:ext cx="914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Mongo DB</a:t>
            </a:r>
          </a:p>
        </p:txBody>
      </p:sp>
      <p:pic>
        <p:nvPicPr>
          <p:cNvPr id="174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A101DFE0-31B7-1A49-9EFF-24D49DD89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169" y="5610623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</p:pic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1F4BEA3A-FF5C-9743-8CF0-6EA4E2BC0C2F}"/>
              </a:ext>
            </a:extLst>
          </p:cNvPr>
          <p:cNvCxnSpPr>
            <a:cxnSpLocks/>
            <a:stCxn id="131" idx="2"/>
            <a:endCxn id="149" idx="3"/>
          </p:cNvCxnSpPr>
          <p:nvPr/>
        </p:nvCxnSpPr>
        <p:spPr>
          <a:xfrm rot="5400000" flipH="1">
            <a:off x="4421709" y="3236249"/>
            <a:ext cx="231930" cy="2957055"/>
          </a:xfrm>
          <a:prstGeom prst="bentConnector4">
            <a:avLst>
              <a:gd name="adj1" fmla="val -39213"/>
              <a:gd name="adj2" fmla="val 54123"/>
            </a:avLst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855C1ED2-D05B-634E-8A45-4B973D163C6E}"/>
              </a:ext>
            </a:extLst>
          </p:cNvPr>
          <p:cNvCxnSpPr>
            <a:cxnSpLocks/>
            <a:stCxn id="118" idx="2"/>
            <a:endCxn id="131" idx="0"/>
          </p:cNvCxnSpPr>
          <p:nvPr/>
        </p:nvCxnSpPr>
        <p:spPr>
          <a:xfrm rot="5400000">
            <a:off x="6160674" y="3521440"/>
            <a:ext cx="677149" cy="966093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8B5AE69F-61C1-B244-904D-E44CF1AA66BF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5149420" y="3476279"/>
            <a:ext cx="672419" cy="1061143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6D3D47CD-6BB1-0944-AF95-FFC879B54EE4}"/>
              </a:ext>
            </a:extLst>
          </p:cNvPr>
          <p:cNvCxnSpPr>
            <a:cxnSpLocks/>
            <a:stCxn id="149" idx="2"/>
            <a:endCxn id="160" idx="0"/>
          </p:cNvCxnSpPr>
          <p:nvPr/>
        </p:nvCxnSpPr>
        <p:spPr>
          <a:xfrm rot="16200000" flipH="1">
            <a:off x="2897674" y="4760283"/>
            <a:ext cx="765698" cy="93043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33AAFA93-D73C-2F46-BFAE-9979A3AC23E3}"/>
              </a:ext>
            </a:extLst>
          </p:cNvPr>
          <p:cNvCxnSpPr>
            <a:cxnSpLocks/>
            <a:stCxn id="129" idx="2"/>
            <a:endCxn id="155" idx="0"/>
          </p:cNvCxnSpPr>
          <p:nvPr/>
        </p:nvCxnSpPr>
        <p:spPr>
          <a:xfrm rot="5400000">
            <a:off x="5447716" y="4968497"/>
            <a:ext cx="632357" cy="62352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81FEB109-250F-204C-9658-541B42717D2B}"/>
              </a:ext>
            </a:extLst>
          </p:cNvPr>
          <p:cNvCxnSpPr>
            <a:cxnSpLocks/>
            <a:stCxn id="129" idx="2"/>
            <a:endCxn id="172" idx="0"/>
          </p:cNvCxnSpPr>
          <p:nvPr/>
        </p:nvCxnSpPr>
        <p:spPr>
          <a:xfrm rot="16200000" flipH="1">
            <a:off x="7787844" y="3251895"/>
            <a:ext cx="639449" cy="4063822"/>
          </a:xfrm>
          <a:prstGeom prst="bentConnector3">
            <a:avLst>
              <a:gd name="adj1" fmla="val 46925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2A15DB1-A433-AF4E-B07B-B8CFCF277CEF}"/>
              </a:ext>
            </a:extLst>
          </p:cNvPr>
          <p:cNvCxnSpPr>
            <a:cxnSpLocks/>
            <a:stCxn id="129" idx="2"/>
            <a:endCxn id="169" idx="0"/>
          </p:cNvCxnSpPr>
          <p:nvPr/>
        </p:nvCxnSpPr>
        <p:spPr>
          <a:xfrm rot="16200000" flipH="1">
            <a:off x="6727684" y="4312054"/>
            <a:ext cx="632357" cy="1936411"/>
          </a:xfrm>
          <a:prstGeom prst="bentConnector3">
            <a:avLst>
              <a:gd name="adj1" fmla="val 46890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93016656-F544-A746-A6FB-682FD0DBB66F}"/>
              </a:ext>
            </a:extLst>
          </p:cNvPr>
          <p:cNvCxnSpPr>
            <a:cxnSpLocks/>
            <a:stCxn id="131" idx="0"/>
            <a:endCxn id="13" idx="1"/>
          </p:cNvCxnSpPr>
          <p:nvPr/>
        </p:nvCxnSpPr>
        <p:spPr>
          <a:xfrm rot="16200000" flipV="1">
            <a:off x="3469429" y="1796289"/>
            <a:ext cx="1870466" cy="3223078"/>
          </a:xfrm>
          <a:prstGeom prst="bentConnector3">
            <a:avLst>
              <a:gd name="adj1" fmla="val 8473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5677336F-6E96-7C4D-92A2-C4A12E846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98" y="560720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B3181206-BA21-3E43-B44C-9C151875B761}"/>
              </a:ext>
            </a:extLst>
          </p:cNvPr>
          <p:cNvSpPr/>
          <p:nvPr/>
        </p:nvSpPr>
        <p:spPr>
          <a:xfrm>
            <a:off x="2363843" y="5555923"/>
            <a:ext cx="6989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EDW</a:t>
            </a:r>
          </a:p>
        </p:txBody>
      </p:sp>
      <p:pic>
        <p:nvPicPr>
          <p:cNvPr id="228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1214F688-DFA3-E749-93A6-1BD9472B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97" y="5595294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</p:pic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CA289ED-1BB0-8F41-BB72-823E9C0C5D45}"/>
              </a:ext>
            </a:extLst>
          </p:cNvPr>
          <p:cNvCxnSpPr>
            <a:cxnSpLocks/>
            <a:stCxn id="160" idx="1"/>
            <a:endCxn id="226" idx="3"/>
          </p:cNvCxnSpPr>
          <p:nvPr/>
        </p:nvCxnSpPr>
        <p:spPr>
          <a:xfrm rot="10800000">
            <a:off x="2460678" y="5851045"/>
            <a:ext cx="1041222" cy="114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5" name="Picture 5144">
            <a:extLst>
              <a:ext uri="{FF2B5EF4-FFF2-40B4-BE49-F238E27FC236}">
                <a16:creationId xmlns:a16="http://schemas.microsoft.com/office/drawing/2014/main" id="{4EC29516-2D0F-5F41-BEA2-CC4F0E14B8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6834" y="2594546"/>
            <a:ext cx="278375" cy="243578"/>
          </a:xfrm>
          <a:prstGeom prst="rect">
            <a:avLst/>
          </a:prstGeom>
        </p:spPr>
      </p:pic>
      <p:cxnSp>
        <p:nvCxnSpPr>
          <p:cNvPr id="5148" name="Elbow Connector 5147">
            <a:extLst>
              <a:ext uri="{FF2B5EF4-FFF2-40B4-BE49-F238E27FC236}">
                <a16:creationId xmlns:a16="http://schemas.microsoft.com/office/drawing/2014/main" id="{3B3E3A59-7038-AE46-B7D3-F934DA500E1B}"/>
              </a:ext>
            </a:extLst>
          </p:cNvPr>
          <p:cNvCxnSpPr>
            <a:stCxn id="5145" idx="2"/>
            <a:endCxn id="127" idx="0"/>
          </p:cNvCxnSpPr>
          <p:nvPr/>
        </p:nvCxnSpPr>
        <p:spPr>
          <a:xfrm rot="5400000">
            <a:off x="4444668" y="2896878"/>
            <a:ext cx="340108" cy="222600"/>
          </a:xfrm>
          <a:prstGeom prst="bentConnector3">
            <a:avLst/>
          </a:prstGeom>
          <a:ln w="222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CBF933B0-B6AE-B744-B6C7-9787366DAB70}"/>
              </a:ext>
            </a:extLst>
          </p:cNvPr>
          <p:cNvCxnSpPr>
            <a:cxnSpLocks/>
            <a:stCxn id="5145" idx="2"/>
            <a:endCxn id="116" idx="0"/>
          </p:cNvCxnSpPr>
          <p:nvPr/>
        </p:nvCxnSpPr>
        <p:spPr>
          <a:xfrm rot="16200000" flipH="1">
            <a:off x="4668121" y="2896025"/>
            <a:ext cx="344838" cy="229036"/>
          </a:xfrm>
          <a:prstGeom prst="bentConnector3">
            <a:avLst/>
          </a:prstGeom>
          <a:ln w="222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F481FA71-53D2-E94E-8C4F-D749FE7CCE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1947" y="2582181"/>
            <a:ext cx="278375" cy="243578"/>
          </a:xfrm>
          <a:prstGeom prst="rect">
            <a:avLst/>
          </a:prstGeom>
        </p:spPr>
      </p:pic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A77621DE-FEAA-CB44-9829-91AE4988E222}"/>
              </a:ext>
            </a:extLst>
          </p:cNvPr>
          <p:cNvCxnSpPr>
            <a:cxnSpLocks/>
            <a:stCxn id="241" idx="2"/>
            <a:endCxn id="138" idx="0"/>
          </p:cNvCxnSpPr>
          <p:nvPr/>
        </p:nvCxnSpPr>
        <p:spPr>
          <a:xfrm rot="5400000">
            <a:off x="6441436" y="2878938"/>
            <a:ext cx="362879" cy="256521"/>
          </a:xfrm>
          <a:prstGeom prst="bentConnector3">
            <a:avLst/>
          </a:prstGeom>
          <a:ln w="222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FA174D87-FDC6-4E44-927A-134CCC5CFC7F}"/>
              </a:ext>
            </a:extLst>
          </p:cNvPr>
          <p:cNvCxnSpPr>
            <a:cxnSpLocks/>
            <a:stCxn id="241" idx="2"/>
            <a:endCxn id="118" idx="0"/>
          </p:cNvCxnSpPr>
          <p:nvPr/>
        </p:nvCxnSpPr>
        <p:spPr>
          <a:xfrm rot="16200000" flipH="1">
            <a:off x="6690478" y="2886415"/>
            <a:ext cx="352473" cy="231159"/>
          </a:xfrm>
          <a:prstGeom prst="bentConnector3">
            <a:avLst/>
          </a:prstGeom>
          <a:ln w="222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Picture 246">
            <a:extLst>
              <a:ext uri="{FF2B5EF4-FFF2-40B4-BE49-F238E27FC236}">
                <a16:creationId xmlns:a16="http://schemas.microsoft.com/office/drawing/2014/main" id="{42C800B2-1762-9248-8885-30178E74BC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57300" y="3750093"/>
            <a:ext cx="278375" cy="243578"/>
          </a:xfrm>
          <a:prstGeom prst="rect">
            <a:avLst/>
          </a:prstGeom>
        </p:spPr>
      </p:pic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9024109-A924-274F-8DC0-4F8FC383A4F9}"/>
              </a:ext>
            </a:extLst>
          </p:cNvPr>
          <p:cNvCxnSpPr>
            <a:cxnSpLocks/>
            <a:stCxn id="247" idx="2"/>
            <a:endCxn id="136" idx="0"/>
          </p:cNvCxnSpPr>
          <p:nvPr/>
        </p:nvCxnSpPr>
        <p:spPr>
          <a:xfrm rot="5400000">
            <a:off x="5504369" y="4058034"/>
            <a:ext cx="356482" cy="227757"/>
          </a:xfrm>
          <a:prstGeom prst="bentConnector3">
            <a:avLst/>
          </a:prstGeom>
          <a:ln w="222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4F345260-745F-F042-B25E-1179712E8789}"/>
              </a:ext>
            </a:extLst>
          </p:cNvPr>
          <p:cNvCxnSpPr>
            <a:cxnSpLocks/>
            <a:stCxn id="247" idx="2"/>
            <a:endCxn id="131" idx="0"/>
          </p:cNvCxnSpPr>
          <p:nvPr/>
        </p:nvCxnSpPr>
        <p:spPr>
          <a:xfrm rot="16200000" flipH="1">
            <a:off x="5731649" y="4058509"/>
            <a:ext cx="349390" cy="219713"/>
          </a:xfrm>
          <a:prstGeom prst="bentConnector3">
            <a:avLst/>
          </a:prstGeom>
          <a:ln w="222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D42535A-3DEF-074D-A2F7-5AFF89F49BCA}"/>
              </a:ext>
            </a:extLst>
          </p:cNvPr>
          <p:cNvSpPr/>
          <p:nvPr/>
        </p:nvSpPr>
        <p:spPr>
          <a:xfrm>
            <a:off x="3521564" y="2584456"/>
            <a:ext cx="11949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ATK Load Balancer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FCC3F96-1754-7A47-87E0-E243DECF0806}"/>
              </a:ext>
            </a:extLst>
          </p:cNvPr>
          <p:cNvSpPr/>
          <p:nvPr/>
        </p:nvSpPr>
        <p:spPr>
          <a:xfrm>
            <a:off x="5460955" y="2560225"/>
            <a:ext cx="12865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Client Load Balancer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7CF4B61-42B2-F343-B2B3-8DB8ACBDA9A6}"/>
              </a:ext>
            </a:extLst>
          </p:cNvPr>
          <p:cNvSpPr/>
          <p:nvPr/>
        </p:nvSpPr>
        <p:spPr>
          <a:xfrm>
            <a:off x="7840777" y="2596385"/>
            <a:ext cx="26600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Proxy: Route through /</a:t>
            </a:r>
            <a:r>
              <a:rPr lang="en-US" sz="1000" dirty="0" err="1"/>
              <a:t>api</a:t>
            </a:r>
            <a:r>
              <a:rPr lang="en-US" sz="1000" dirty="0"/>
              <a:t>-direct/ to API Server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0130ED1F-616C-D94E-AC5D-9AE94298412F}"/>
              </a:ext>
            </a:extLst>
          </p:cNvPr>
          <p:cNvCxnSpPr>
            <a:cxnSpLocks/>
            <a:stCxn id="131" idx="2"/>
            <a:endCxn id="160" idx="0"/>
          </p:cNvCxnSpPr>
          <p:nvPr/>
        </p:nvCxnSpPr>
        <p:spPr>
          <a:xfrm rot="5400000">
            <a:off x="4492167" y="4084315"/>
            <a:ext cx="777608" cy="2270461"/>
          </a:xfrm>
          <a:prstGeom prst="bentConnector3">
            <a:avLst>
              <a:gd name="adj1" fmla="val 52529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FF3285B-ECED-AF4F-8EC4-85734623C288}"/>
              </a:ext>
            </a:extLst>
          </p:cNvPr>
          <p:cNvSpPr/>
          <p:nvPr/>
        </p:nvSpPr>
        <p:spPr>
          <a:xfrm>
            <a:off x="2040441" y="4305936"/>
            <a:ext cx="7358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Web API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going away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E45CFE3-967F-9449-90C6-574BDFF1FE68}"/>
              </a:ext>
            </a:extLst>
          </p:cNvPr>
          <p:cNvSpPr/>
          <p:nvPr/>
        </p:nvSpPr>
        <p:spPr>
          <a:xfrm>
            <a:off x="5916957" y="3753308"/>
            <a:ext cx="11282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API Load Balancer</a:t>
            </a:r>
          </a:p>
        </p:txBody>
      </p:sp>
      <p:pic>
        <p:nvPicPr>
          <p:cNvPr id="262" name="Picture 27" descr="C:\Users\ecoffey\AppData\Local\Temp\Rar$DRa0.323\30097_Device_virtual_server_unreachable_64.png">
            <a:extLst>
              <a:ext uri="{FF2B5EF4-FFF2-40B4-BE49-F238E27FC236}">
                <a16:creationId xmlns:a16="http://schemas.microsoft.com/office/drawing/2014/main" id="{89C399A1-5EC1-8F4D-A837-93C98F7E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48" y="43391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682663F6-E259-EA49-BD99-3DD9596E4542}"/>
              </a:ext>
            </a:extLst>
          </p:cNvPr>
          <p:cNvSpPr/>
          <p:nvPr/>
        </p:nvSpPr>
        <p:spPr>
          <a:xfrm>
            <a:off x="6988189" y="4550939"/>
            <a:ext cx="53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Jobs</a:t>
            </a: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D93C9825-2CA5-F344-B1CE-6EEDD2C1A5F1}"/>
              </a:ext>
            </a:extLst>
          </p:cNvPr>
          <p:cNvCxnSpPr>
            <a:cxnSpLocks/>
            <a:stCxn id="262" idx="0"/>
            <a:endCxn id="13" idx="1"/>
          </p:cNvCxnSpPr>
          <p:nvPr/>
        </p:nvCxnSpPr>
        <p:spPr>
          <a:xfrm rot="16200000" flipV="1">
            <a:off x="3885822" y="1379897"/>
            <a:ext cx="1866569" cy="4051965"/>
          </a:xfrm>
          <a:prstGeom prst="bentConnector3">
            <a:avLst>
              <a:gd name="adj1" fmla="val 8386"/>
            </a:avLst>
          </a:prstGeom>
          <a:ln w="158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0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8943-33CB-41E6-9D7E-252541D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5" y="342900"/>
            <a:ext cx="9525000" cy="628788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Operating Systems &amp; Package Requirements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32500-55FE-4A28-BAE8-9D284C51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080" y="6492875"/>
            <a:ext cx="1294638" cy="365125"/>
          </a:xfrm>
        </p:spPr>
        <p:txBody>
          <a:bodyPr/>
          <a:lstStyle/>
          <a:p>
            <a:fld id="{A1E6E5DC-E933-2E46-93D3-69AA945F2FB0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71FB-EF0E-432C-AC12-621DA377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5840" y="6505315"/>
            <a:ext cx="7553325" cy="365125"/>
          </a:xfrm>
        </p:spPr>
        <p:txBody>
          <a:bodyPr/>
          <a:lstStyle/>
          <a:p>
            <a:r>
              <a:rPr lang="en-US" dirty="0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68CE-6B00-4F4F-8CDE-8D186F9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365" y="6505315"/>
            <a:ext cx="1143000" cy="365125"/>
          </a:xfrm>
        </p:spPr>
        <p:txBody>
          <a:bodyPr/>
          <a:lstStyle/>
          <a:p>
            <a:fld id="{9DBF8501-D88D-124A-B0B5-090D609CBAB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958099-7A02-5B43-AE1C-788EF0CF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60249"/>
              </p:ext>
            </p:extLst>
          </p:nvPr>
        </p:nvGraphicFramePr>
        <p:xfrm>
          <a:off x="816113" y="1095891"/>
          <a:ext cx="10146853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32">
                  <a:extLst>
                    <a:ext uri="{9D8B030D-6E8A-4147-A177-3AD203B41FA5}">
                      <a16:colId xmlns:a16="http://schemas.microsoft.com/office/drawing/2014/main" val="1404324527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273023390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4087301905"/>
                    </a:ext>
                  </a:extLst>
                </a:gridCol>
                <a:gridCol w="4395019">
                  <a:extLst>
                    <a:ext uri="{9D8B030D-6E8A-4147-A177-3AD203B41FA5}">
                      <a16:colId xmlns:a16="http://schemas.microsoft.com/office/drawing/2014/main" val="3248341534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176502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Package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Production Server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RedHat Linux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NGINX 1.10.2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Ruby 2.3.1, Rails 5.0.0.1: all packages managed by </a:t>
                      </a:r>
                      <a:r>
                        <a:rPr lang="en-US" sz="1100" dirty="0" err="1"/>
                        <a:t>RubyGems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(1 core)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(8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RedHat Linux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NGINX 1.10.2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Angular: handled by dev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(1 core)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(8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9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RedHat Linux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NGNX 1.10.2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Node.js LTS 8.11.1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Yarn: latest LTS version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ImageMagick</a:t>
                      </a:r>
                      <a:r>
                        <a:rPr lang="en-US" sz="1100" dirty="0"/>
                        <a:t> v6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PDFtk</a:t>
                      </a:r>
                      <a:r>
                        <a:rPr lang="en-US" sz="1100" dirty="0"/>
                        <a:t> v2.0.2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(4 cores)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(16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RedHat Linux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Same as API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(2 cores)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(8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8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Web API</a:t>
                      </a:r>
                    </a:p>
                  </a:txBody>
                  <a:tcPr>
                    <a:solidFill>
                      <a:srgbClr val="FF58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Will be removed</a:t>
                      </a:r>
                    </a:p>
                  </a:txBody>
                  <a:tcPr>
                    <a:solidFill>
                      <a:srgbClr val="FF584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584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584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58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SQL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Windows 2012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SQL Version 2014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(8 cores)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(32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7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RedHat Linux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PostgreSQL Version 9.6.x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(2 cores)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(8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RedHat Linux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Redis Version 2.3.12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(2 cores)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(4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RedHat Linux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27017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MongoDB Version 3.2.8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(2 cores)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(8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4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EDW</a:t>
                      </a:r>
                    </a:p>
                  </a:txBody>
                  <a:tcPr>
                    <a:solidFill>
                      <a:srgbClr val="6CC4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2016 </a:t>
                      </a:r>
                    </a:p>
                  </a:txBody>
                  <a:tcPr>
                    <a:solidFill>
                      <a:srgbClr val="6CC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1433</a:t>
                      </a:r>
                    </a:p>
                  </a:txBody>
                  <a:tcPr>
                    <a:solidFill>
                      <a:srgbClr val="6CC4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Version 2017 E</a:t>
                      </a:r>
                    </a:p>
                  </a:txBody>
                  <a:tcPr>
                    <a:solidFill>
                      <a:srgbClr val="6CC4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vCPU (4 cores)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err="1"/>
                        <a:t>vRam</a:t>
                      </a:r>
                      <a:r>
                        <a:rPr lang="en-US" sz="1100" dirty="0"/>
                        <a:t> (16 GBs)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0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45F6-8854-4A90-A99C-D179A4EC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37957"/>
            <a:ext cx="9525000" cy="628788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Platform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FA82F-2FAD-48D7-833F-FEB996FE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E5DC-E933-2E46-93D3-69AA945F2FB0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20F0-0DE6-4FED-9743-48C835D5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4575" y="6505315"/>
            <a:ext cx="7553325" cy="365125"/>
          </a:xfrm>
        </p:spPr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4F6D1-AA84-40C2-B172-792AEA47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7</a:t>
            </a:fld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AE09634-8B90-4458-9833-C3526F009E27}"/>
              </a:ext>
            </a:extLst>
          </p:cNvPr>
          <p:cNvGrpSpPr/>
          <p:nvPr/>
        </p:nvGrpSpPr>
        <p:grpSpPr>
          <a:xfrm>
            <a:off x="1669642" y="1318551"/>
            <a:ext cx="3772688" cy="4689608"/>
            <a:chOff x="2730331" y="1255360"/>
            <a:chExt cx="3772688" cy="46896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F41D12-463E-49E4-84B4-54D617E738CE}"/>
                </a:ext>
              </a:extLst>
            </p:cNvPr>
            <p:cNvGrpSpPr/>
            <p:nvPr/>
          </p:nvGrpSpPr>
          <p:grpSpPr>
            <a:xfrm>
              <a:off x="2730331" y="1255360"/>
              <a:ext cx="3772688" cy="4689608"/>
              <a:chOff x="4765960" y="1598260"/>
              <a:chExt cx="3772688" cy="468960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374D34-6630-4EFD-AEDF-88130BEAFD08}"/>
                  </a:ext>
                </a:extLst>
              </p:cNvPr>
              <p:cNvGrpSpPr/>
              <p:nvPr/>
            </p:nvGrpSpPr>
            <p:grpSpPr>
              <a:xfrm>
                <a:off x="5587292" y="1598260"/>
                <a:ext cx="2286707" cy="4689608"/>
                <a:chOff x="10131361" y="2049166"/>
                <a:chExt cx="1889766" cy="38130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38255CA-8B51-4D3A-85D5-9D1DB34D06B6}"/>
                    </a:ext>
                  </a:extLst>
                </p:cNvPr>
                <p:cNvSpPr/>
                <p:nvPr/>
              </p:nvSpPr>
              <p:spPr>
                <a:xfrm>
                  <a:off x="10193538" y="2422454"/>
                  <a:ext cx="1789041" cy="2466787"/>
                </a:xfrm>
                <a:prstGeom prst="rect">
                  <a:avLst/>
                </a:prstGeom>
                <a:solidFill>
                  <a:srgbClr val="6AC5EC"/>
                </a:solidFill>
                <a:scene3d>
                  <a:camera prst="isometricOffAxis2Left" zoom="95000"/>
                  <a:lightRig rig="flat" dir="t"/>
                </a:scene3d>
                <a:sp3d extrusionH="381000" contourW="38100" prstMaterial="matte">
                  <a:contourClr>
                    <a:schemeClr val="lt1"/>
                  </a:contourClr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dirty="0"/>
                    <a:t>Credit App </a:t>
                  </a:r>
                  <a:r>
                    <a:rPr lang="en-US" b="1" dirty="0"/>
                    <a:t>(External)</a:t>
                  </a:r>
                </a:p>
                <a:p>
                  <a:r>
                    <a:rPr lang="en-US" dirty="0"/>
                    <a:t>Complete App</a:t>
                  </a:r>
                </a:p>
                <a:p>
                  <a:r>
                    <a:rPr lang="en-US" dirty="0"/>
                    <a:t>Loan Status</a:t>
                  </a:r>
                </a:p>
                <a:p>
                  <a:r>
                    <a:rPr lang="en-US" dirty="0"/>
                    <a:t>Notary</a:t>
                  </a:r>
                </a:p>
                <a:p>
                  <a:r>
                    <a:rPr lang="en-US" dirty="0"/>
                    <a:t>GAP</a:t>
                  </a:r>
                </a:p>
                <a:p>
                  <a:r>
                    <a:rPr lang="en-US" dirty="0"/>
                    <a:t>Payment Processing</a:t>
                  </a:r>
                </a:p>
                <a:p>
                  <a:r>
                    <a:rPr lang="en-US" dirty="0"/>
                    <a:t>Paperless</a:t>
                  </a:r>
                </a:p>
                <a:p>
                  <a:r>
                    <a:rPr lang="en-US" dirty="0"/>
                    <a:t>Electronic Signing</a:t>
                  </a:r>
                </a:p>
                <a:p>
                  <a:r>
                    <a:rPr lang="en-US" dirty="0"/>
                    <a:t>Vehicle</a:t>
                  </a:r>
                </a:p>
                <a:p>
                  <a:r>
                    <a:rPr lang="en-US" dirty="0"/>
                    <a:t>Notification Engine</a:t>
                  </a: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8102E39-6A96-42BE-9DF9-C714A0E0C924}"/>
                    </a:ext>
                  </a:extLst>
                </p:cNvPr>
                <p:cNvGrpSpPr/>
                <p:nvPr/>
              </p:nvGrpSpPr>
              <p:grpSpPr>
                <a:xfrm>
                  <a:off x="10131361" y="2049166"/>
                  <a:ext cx="1889766" cy="3813060"/>
                  <a:chOff x="10131361" y="2049166"/>
                  <a:chExt cx="1889766" cy="3813060"/>
                </a:xfrm>
              </p:grpSpPr>
              <p:sp>
                <p:nv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E4BE0B5A-113B-4F73-842E-318CDF91F671}"/>
                      </a:ext>
                    </a:extLst>
                  </p:cNvPr>
                  <p:cNvSpPr/>
                  <p:nvPr/>
                </p:nvSpPr>
                <p:spPr>
                  <a:xfrm flipH="1">
                    <a:off x="10255042" y="2191409"/>
                    <a:ext cx="3377" cy="3670817"/>
                  </a:xfrm>
                  <a:prstGeom prst="line">
                    <a:avLst/>
                  </a:prstGeom>
                  <a:ln>
                    <a:solidFill>
                      <a:srgbClr val="6AC5EC"/>
                    </a:solidFill>
                  </a:ln>
                  <a:scene3d>
                    <a:camera prst="isometricOffAxis2Left" zoom="95000"/>
                    <a:lightRig rig="flat" dir="t"/>
                  </a:scene3d>
                  <a:sp3d z="-60000" extrusionH="63500" prstMaterial="matte"/>
                </p:spPr>
                <p:style>
                  <a:ln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60BE2ACF-BC8A-46F6-9722-DA43DAAE9A4B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538" y="3953165"/>
                    <a:ext cx="1789041" cy="1757482"/>
                    <a:chOff x="5449704" y="2022049"/>
                    <a:chExt cx="1789041" cy="1757482"/>
                  </a:xfrm>
                  <a:scene3d>
                    <a:camera prst="isometricOffAxis2Left" zoom="95000"/>
                    <a:lightRig rig="flat" dir="t"/>
                  </a:scene3d>
                </p:grpSpPr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78F8A0F3-D1F0-46EB-AE5F-B6EFCDF64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9704" y="2022049"/>
                      <a:ext cx="1789041" cy="1757482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63D1A9C-92FB-4425-AB66-1509581BF7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9704" y="2022049"/>
                      <a:ext cx="1789041" cy="1757482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91440" tIns="91440" rIns="91440" bIns="91440" numCol="1" spcCol="1270" anchor="t" anchorCtr="0">
                      <a:noAutofit/>
                    </a:bodyPr>
                    <a:lstStyle/>
                    <a:p>
                      <a:pPr marL="0" lvl="0" indent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US" sz="3600" kern="1200" dirty="0"/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8070B8C4-2699-4585-8061-B51CD47E9051}"/>
                      </a:ext>
                    </a:extLst>
                  </p:cNvPr>
                  <p:cNvGrpSpPr/>
                  <p:nvPr/>
                </p:nvGrpSpPr>
                <p:grpSpPr>
                  <a:xfrm>
                    <a:off x="10131361" y="2049166"/>
                    <a:ext cx="1889766" cy="377953"/>
                    <a:chOff x="5355215" y="0"/>
                    <a:chExt cx="1889766" cy="377953"/>
                  </a:xfrm>
                  <a:scene3d>
                    <a:camera prst="isometricOffAxis2Left" zoom="95000"/>
                    <a:lightRig rig="flat" dir="t"/>
                  </a:scene3d>
                </p:grpSpPr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CBBC0394-DA08-4A75-AFFA-989D5B39E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5215" y="0"/>
                      <a:ext cx="1889766" cy="377953"/>
                    </a:xfrm>
                    <a:prstGeom prst="rect">
                      <a:avLst/>
                    </a:prstGeom>
                    <a:solidFill>
                      <a:srgbClr val="55565B"/>
                    </a:solidFill>
                    <a:ln>
                      <a:solidFill>
                        <a:srgbClr val="55565B"/>
                      </a:solidFill>
                    </a:ln>
                    <a:sp3d extrusionH="381000" contourW="38100" prstMaterial="matte">
                      <a:contourClr>
                        <a:schemeClr val="lt1"/>
                      </a:contourClr>
                    </a:sp3d>
                  </p:spPr>
                  <p:style>
                    <a:lnRef idx="1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E36060C-0191-4BC1-9550-E656728637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5215" y="0"/>
                      <a:ext cx="1889766" cy="377953"/>
                    </a:xfrm>
                    <a:prstGeom prst="rect">
                      <a:avLst/>
                    </a:prstGeom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48260" tIns="48260" rIns="48260" bIns="48260" numCol="1" spcCol="1270" anchor="ctr" anchorCtr="0">
                      <a:noAutofit/>
                    </a:bodyPr>
                    <a:lstStyle/>
                    <a:p>
                      <a:pPr marL="0" lvl="0" indent="0" algn="ctr" defTabSz="8445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900" kern="1200" dirty="0"/>
                        <a:t>Platform API</a:t>
                      </a:r>
                    </a:p>
                  </p:txBody>
                </p:sp>
              </p:grpSp>
            </p:grp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F9833E8-2955-4428-A8B8-7274625CB7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5960" y="2272145"/>
                <a:ext cx="1002783" cy="0"/>
              </a:xfrm>
              <a:prstGeom prst="straightConnector1">
                <a:avLst/>
              </a:prstGeom>
              <a:ln w="3810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AF41F30-45C9-4DA0-A597-5802085DC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8851" y="3594899"/>
                <a:ext cx="479797" cy="0"/>
              </a:xfrm>
              <a:prstGeom prst="straightConnector1">
                <a:avLst/>
              </a:prstGeom>
              <a:ln w="38100">
                <a:solidFill>
                  <a:srgbClr val="55565B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CAF6B69-0903-47E0-9430-321C1604F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3999" y="2329470"/>
                <a:ext cx="166849" cy="0"/>
              </a:xfrm>
              <a:prstGeom prst="straightConnector1">
                <a:avLst/>
              </a:prstGeom>
              <a:ln w="38100">
                <a:solidFill>
                  <a:srgbClr val="55565B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AF5CC1B-45D1-46FA-A109-61F685073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3999" y="4868538"/>
                <a:ext cx="166849" cy="0"/>
              </a:xfrm>
              <a:prstGeom prst="straightConnector1">
                <a:avLst/>
              </a:prstGeom>
              <a:ln w="38100">
                <a:solidFill>
                  <a:srgbClr val="55565B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4D34E1A-BC8D-4229-91ED-006292AF6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8851" y="2311121"/>
                <a:ext cx="0" cy="2576189"/>
              </a:xfrm>
              <a:prstGeom prst="straightConnector1">
                <a:avLst/>
              </a:prstGeom>
              <a:ln w="38100">
                <a:solidFill>
                  <a:srgbClr val="55565B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A23AD2-B4B4-4AEB-9C02-6129F9916B1F}"/>
                </a:ext>
              </a:extLst>
            </p:cNvPr>
            <p:cNvSpPr/>
            <p:nvPr/>
          </p:nvSpPr>
          <p:spPr>
            <a:xfrm>
              <a:off x="3283342" y="2192614"/>
              <a:ext cx="389850" cy="1815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6AC3EB"/>
                  </a:solidFill>
                  <a:latin typeface="Abadi" panose="020B0604020202020204" pitchFamily="34" charset="0"/>
                </a:rPr>
                <a:t>R</a:t>
              </a:r>
            </a:p>
            <a:p>
              <a:r>
                <a:rPr lang="en-US" sz="2800" dirty="0">
                  <a:solidFill>
                    <a:srgbClr val="6AC3EB"/>
                  </a:solidFill>
                  <a:latin typeface="Abadi" panose="020B0604020202020204" pitchFamily="34" charset="0"/>
                </a:rPr>
                <a:t>E</a:t>
              </a:r>
            </a:p>
            <a:p>
              <a:r>
                <a:rPr lang="en-US" sz="2800" dirty="0">
                  <a:solidFill>
                    <a:srgbClr val="6AC3EB"/>
                  </a:solidFill>
                  <a:latin typeface="Abadi" panose="020B0604020202020204" pitchFamily="34" charset="0"/>
                </a:rPr>
                <a:t>S</a:t>
              </a:r>
            </a:p>
            <a:p>
              <a:r>
                <a:rPr lang="en-US" sz="2800" dirty="0">
                  <a:solidFill>
                    <a:srgbClr val="6AC3EB"/>
                  </a:solidFill>
                  <a:latin typeface="Abadi" panose="020B0604020202020204" pitchFamily="34" charset="0"/>
                </a:rPr>
                <a:t>T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ABA430E-BBDD-41CB-B39D-5B15C39F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01" y="4746956"/>
            <a:ext cx="739260" cy="7392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4231E8-6D91-4878-91F6-F3059C2A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83" y="4821587"/>
            <a:ext cx="551980" cy="63083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A7120B2-B049-4D77-99EB-E2ECB2AFC25F}"/>
              </a:ext>
            </a:extLst>
          </p:cNvPr>
          <p:cNvSpPr/>
          <p:nvPr/>
        </p:nvSpPr>
        <p:spPr>
          <a:xfrm>
            <a:off x="2857197" y="5421614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NGNX &amp; node.js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267D5-D8C1-4927-AF35-4BBBF04E4367}"/>
              </a:ext>
            </a:extLst>
          </p:cNvPr>
          <p:cNvSpPr/>
          <p:nvPr/>
        </p:nvSpPr>
        <p:spPr>
          <a:xfrm>
            <a:off x="7489546" y="2314268"/>
            <a:ext cx="141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Agent Toolkit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71AECB-7377-4609-874C-9187BA19798A}"/>
              </a:ext>
            </a:extLst>
          </p:cNvPr>
          <p:cNvSpPr/>
          <p:nvPr/>
        </p:nvSpPr>
        <p:spPr>
          <a:xfrm>
            <a:off x="6208907" y="4435935"/>
            <a:ext cx="177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Platform DB</a:t>
            </a:r>
          </a:p>
        </p:txBody>
      </p:sp>
      <p:pic>
        <p:nvPicPr>
          <p:cNvPr id="43" name="Picture 20" descr="C:\Users\ecoffey\AppData\Local\Temp\Rar$DRa0.938\30038_Device_IP_communicator_unknown_64.png">
            <a:extLst>
              <a:ext uri="{FF2B5EF4-FFF2-40B4-BE49-F238E27FC236}">
                <a16:creationId xmlns:a16="http://schemas.microsoft.com/office/drawing/2014/main" id="{4736788D-A44B-4D89-97AC-2DFE89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4" y="14207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C:\Users\ecoffey\AppData\Local\Temp\Rar$DRa0.938\30038_Device_IP_communicator_unknown_64.png">
            <a:extLst>
              <a:ext uri="{FF2B5EF4-FFF2-40B4-BE49-F238E27FC236}">
                <a16:creationId xmlns:a16="http://schemas.microsoft.com/office/drawing/2014/main" id="{DF833693-C66C-48D5-A540-D2663C36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68" y="14207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F0DE576-E18A-43C2-B761-4105BD9C8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835" y="4749699"/>
            <a:ext cx="709680" cy="7364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615749-EEFB-4F39-B56D-F3E87CB63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421" y="4767997"/>
            <a:ext cx="834085" cy="704098"/>
          </a:xfrm>
          <a:prstGeom prst="rect">
            <a:avLst/>
          </a:prstGeom>
        </p:spPr>
      </p:pic>
      <p:pic>
        <p:nvPicPr>
          <p:cNvPr id="3074" name="Picture 2" descr="Image result for redhat">
            <a:extLst>
              <a:ext uri="{FF2B5EF4-FFF2-40B4-BE49-F238E27FC236}">
                <a16:creationId xmlns:a16="http://schemas.microsoft.com/office/drawing/2014/main" id="{4EE2EED7-AFB1-4877-A731-A532D386A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42" y="5548497"/>
            <a:ext cx="1153886" cy="3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microsoft iis logo">
            <a:extLst>
              <a:ext uri="{FF2B5EF4-FFF2-40B4-BE49-F238E27FC236}">
                <a16:creationId xmlns:a16="http://schemas.microsoft.com/office/drawing/2014/main" id="{5A54BBF4-569E-405F-875A-756A1955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442" y="3351958"/>
            <a:ext cx="1162049" cy="11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windows server">
            <a:extLst>
              <a:ext uri="{FF2B5EF4-FFF2-40B4-BE49-F238E27FC236}">
                <a16:creationId xmlns:a16="http://schemas.microsoft.com/office/drawing/2014/main" id="{C24DB33C-7A7C-4D25-B449-E1691F4B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425" y="5316164"/>
            <a:ext cx="1575127" cy="8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microsoft .net logo">
            <a:extLst>
              <a:ext uri="{FF2B5EF4-FFF2-40B4-BE49-F238E27FC236}">
                <a16:creationId xmlns:a16="http://schemas.microsoft.com/office/drawing/2014/main" id="{390E6E8A-28B8-4CE9-9030-D119FE30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635" y="3599703"/>
            <a:ext cx="659510" cy="65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ails">
            <a:extLst>
              <a:ext uri="{FF2B5EF4-FFF2-40B4-BE49-F238E27FC236}">
                <a16:creationId xmlns:a16="http://schemas.microsoft.com/office/drawing/2014/main" id="{00EE4B3A-818F-4B19-A4F8-BBC5E0A9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27" y="1023182"/>
            <a:ext cx="978365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79FF5F-110F-42AC-AEAB-F21836533899}"/>
              </a:ext>
            </a:extLst>
          </p:cNvPr>
          <p:cNvGrpSpPr/>
          <p:nvPr/>
        </p:nvGrpSpPr>
        <p:grpSpPr>
          <a:xfrm>
            <a:off x="9284231" y="1522474"/>
            <a:ext cx="2738593" cy="2736739"/>
            <a:chOff x="13155386" y="1456806"/>
            <a:chExt cx="2738593" cy="273673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9853834-F413-42DF-96E7-D4526A4F48EC}"/>
                </a:ext>
              </a:extLst>
            </p:cNvPr>
            <p:cNvGrpSpPr/>
            <p:nvPr/>
          </p:nvGrpSpPr>
          <p:grpSpPr>
            <a:xfrm>
              <a:off x="13155386" y="1456806"/>
              <a:ext cx="2738593" cy="2736739"/>
              <a:chOff x="5135406" y="1598260"/>
              <a:chExt cx="2738593" cy="470878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B37E469-5D44-4D72-A3D0-250B5F213C1B}"/>
                  </a:ext>
                </a:extLst>
              </p:cNvPr>
              <p:cNvGrpSpPr/>
              <p:nvPr/>
            </p:nvGrpSpPr>
            <p:grpSpPr>
              <a:xfrm>
                <a:off x="5587292" y="1598260"/>
                <a:ext cx="2286707" cy="4708787"/>
                <a:chOff x="10131361" y="2049166"/>
                <a:chExt cx="1889766" cy="3828654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395B631-2C3C-4E10-A7CE-0852DD04C51A}"/>
                    </a:ext>
                  </a:extLst>
                </p:cNvPr>
                <p:cNvSpPr/>
                <p:nvPr/>
              </p:nvSpPr>
              <p:spPr>
                <a:xfrm>
                  <a:off x="10193538" y="2422454"/>
                  <a:ext cx="1789041" cy="2466787"/>
                </a:xfrm>
                <a:prstGeom prst="rect">
                  <a:avLst/>
                </a:prstGeom>
                <a:solidFill>
                  <a:srgbClr val="92D050"/>
                </a:solidFill>
                <a:scene3d>
                  <a:camera prst="isometricOffAxis2Left" zoom="95000"/>
                  <a:lightRig rig="flat" dir="t"/>
                </a:scene3d>
                <a:sp3d extrusionH="381000" contourW="38100" prstMaterial="matte">
                  <a:contourClr>
                    <a:schemeClr val="lt1"/>
                  </a:contourClr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dirty="0"/>
                    <a:t>Pricing </a:t>
                  </a:r>
                </a:p>
                <a:p>
                  <a:r>
                    <a:rPr lang="en-US" dirty="0"/>
                    <a:t>Credit Decision</a:t>
                  </a:r>
                </a:p>
                <a:p>
                  <a:r>
                    <a:rPr lang="en-US" dirty="0"/>
                    <a:t>Identification</a:t>
                  </a:r>
                </a:p>
                <a:p>
                  <a:r>
                    <a:rPr lang="en-US" dirty="0"/>
                    <a:t>Vehicle Valuation</a:t>
                  </a:r>
                </a:p>
                <a:p>
                  <a:r>
                    <a:rPr lang="en-US" dirty="0"/>
                    <a:t>Pricing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F509020-AC99-4B2D-A039-768BB992F310}"/>
                    </a:ext>
                  </a:extLst>
                </p:cNvPr>
                <p:cNvGrpSpPr/>
                <p:nvPr/>
              </p:nvGrpSpPr>
              <p:grpSpPr>
                <a:xfrm>
                  <a:off x="10131361" y="2049166"/>
                  <a:ext cx="1889766" cy="3828654"/>
                  <a:chOff x="10131361" y="2049166"/>
                  <a:chExt cx="1889766" cy="3828654"/>
                </a:xfrm>
              </p:grpSpPr>
              <p:sp>
                <p:nv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2ACF8B9-7823-4042-BEBB-D49D98516BB7}"/>
                      </a:ext>
                    </a:extLst>
                  </p:cNvPr>
                  <p:cNvSpPr/>
                  <p:nvPr/>
                </p:nvSpPr>
                <p:spPr>
                  <a:xfrm>
                    <a:off x="10258419" y="2191408"/>
                    <a:ext cx="0" cy="3686412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  <a:scene3d>
                    <a:camera prst="isometricOffAxis2Left" zoom="95000"/>
                    <a:lightRig rig="flat" dir="t"/>
                  </a:scene3d>
                  <a:sp3d z="-60000" extrusionH="63500" prstMaterial="matte"/>
                </p:spPr>
                <p:style>
                  <a:ln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5885CF02-5541-4DA3-836B-20B95DF23789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538" y="3953165"/>
                    <a:ext cx="1789041" cy="1757482"/>
                    <a:chOff x="5449704" y="2022049"/>
                    <a:chExt cx="1789041" cy="1757482"/>
                  </a:xfrm>
                  <a:scene3d>
                    <a:camera prst="isometricOffAxis2Left" zoom="95000"/>
                    <a:lightRig rig="flat" dir="t"/>
                  </a:scene3d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F155B748-F896-4096-B464-8B24F4D01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9704" y="2022049"/>
                      <a:ext cx="1789041" cy="1757482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E4D34083-134A-450C-B842-250FBFD18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9704" y="2022049"/>
                      <a:ext cx="1789041" cy="1757482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91440" tIns="91440" rIns="91440" bIns="91440" numCol="1" spcCol="1270" anchor="t" anchorCtr="0">
                      <a:noAutofit/>
                    </a:bodyPr>
                    <a:lstStyle/>
                    <a:p>
                      <a:pPr marL="0" lvl="0" indent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US" sz="3600" kern="1200" dirty="0"/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CEC14A32-BDBC-49D7-A63D-38E07D347A41}"/>
                      </a:ext>
                    </a:extLst>
                  </p:cNvPr>
                  <p:cNvGrpSpPr/>
                  <p:nvPr/>
                </p:nvGrpSpPr>
                <p:grpSpPr>
                  <a:xfrm>
                    <a:off x="10131361" y="2049166"/>
                    <a:ext cx="1889766" cy="377953"/>
                    <a:chOff x="5355215" y="0"/>
                    <a:chExt cx="1889766" cy="377953"/>
                  </a:xfrm>
                  <a:scene3d>
                    <a:camera prst="isometricOffAxis2Left" zoom="95000"/>
                    <a:lightRig rig="flat" dir="t"/>
                  </a:scene3d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ACB337A0-4D93-4F9E-9730-D56657520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5215" y="0"/>
                      <a:ext cx="1889766" cy="377953"/>
                    </a:xfrm>
                    <a:prstGeom prst="rect">
                      <a:avLst/>
                    </a:prstGeom>
                    <a:solidFill>
                      <a:srgbClr val="55565B"/>
                    </a:solidFill>
                    <a:ln>
                      <a:solidFill>
                        <a:srgbClr val="55565B"/>
                      </a:solidFill>
                    </a:ln>
                    <a:sp3d extrusionH="381000" contourW="38100" prstMaterial="matte">
                      <a:contourClr>
                        <a:schemeClr val="lt1"/>
                      </a:contourClr>
                    </a:sp3d>
                  </p:spPr>
                  <p:style>
                    <a:lnRef idx="1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3123C0E3-A01C-4FC4-963B-AF3997CA92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5215" y="0"/>
                      <a:ext cx="1889766" cy="377953"/>
                    </a:xfrm>
                    <a:prstGeom prst="rect">
                      <a:avLst/>
                    </a:prstGeom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48260" tIns="48260" rIns="48260" bIns="48260" numCol="1" spcCol="1270" anchor="ctr" anchorCtr="0">
                      <a:noAutofit/>
                    </a:bodyPr>
                    <a:lstStyle/>
                    <a:p>
                      <a:pPr marL="0" lvl="0" indent="0" algn="ctr" defTabSz="8445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900" kern="1200" dirty="0"/>
                        <a:t>RISK API</a:t>
                      </a:r>
                    </a:p>
                  </p:txBody>
                </p:sp>
              </p:grpSp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BA0E64B-0025-4FDE-80DC-1605E20C68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5406" y="2272145"/>
                <a:ext cx="633338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4307601-A5B3-43DD-953D-AE73116D4F1C}"/>
                </a:ext>
              </a:extLst>
            </p:cNvPr>
            <p:cNvSpPr/>
            <p:nvPr/>
          </p:nvSpPr>
          <p:spPr>
            <a:xfrm>
              <a:off x="13364908" y="1908339"/>
              <a:ext cx="33214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92D050"/>
                  </a:solidFill>
                  <a:latin typeface="Abadi" panose="020B0604020202020204" pitchFamily="34" charset="0"/>
                </a:rPr>
                <a:t>R</a:t>
              </a:r>
            </a:p>
            <a:p>
              <a:r>
                <a:rPr lang="en-US" sz="2000" dirty="0">
                  <a:solidFill>
                    <a:srgbClr val="92D050"/>
                  </a:solidFill>
                  <a:latin typeface="Abadi" panose="020B0604020202020204" pitchFamily="34" charset="0"/>
                </a:rPr>
                <a:t>E</a:t>
              </a:r>
            </a:p>
            <a:p>
              <a:r>
                <a:rPr lang="en-US" sz="2000" dirty="0">
                  <a:solidFill>
                    <a:srgbClr val="92D050"/>
                  </a:solidFill>
                  <a:latin typeface="Abadi" panose="020B0604020202020204" pitchFamily="34" charset="0"/>
                </a:rPr>
                <a:t>S</a:t>
              </a:r>
            </a:p>
            <a:p>
              <a:r>
                <a:rPr lang="en-US" sz="2000" dirty="0">
                  <a:solidFill>
                    <a:srgbClr val="92D050"/>
                  </a:solidFill>
                  <a:latin typeface="Abadi" panose="020B0604020202020204" pitchFamily="34" charset="0"/>
                </a:rPr>
                <a:t>T</a:t>
              </a:r>
            </a:p>
          </p:txBody>
        </p:sp>
      </p:grpSp>
      <p:pic>
        <p:nvPicPr>
          <p:cNvPr id="3088" name="Picture 16" descr="Image result for mongo">
            <a:extLst>
              <a:ext uri="{FF2B5EF4-FFF2-40B4-BE49-F238E27FC236}">
                <a16:creationId xmlns:a16="http://schemas.microsoft.com/office/drawing/2014/main" id="{8E1CCE23-29B3-431F-AE91-15CB9149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494" y="4700744"/>
            <a:ext cx="722207" cy="84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ms sql server database logo">
            <a:extLst>
              <a:ext uri="{FF2B5EF4-FFF2-40B4-BE49-F238E27FC236}">
                <a16:creationId xmlns:a16="http://schemas.microsoft.com/office/drawing/2014/main" id="{34A0D34B-2176-4CED-9077-68C2F3962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478" y="4721397"/>
            <a:ext cx="945701" cy="76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angular">
            <a:extLst>
              <a:ext uri="{FF2B5EF4-FFF2-40B4-BE49-F238E27FC236}">
                <a16:creationId xmlns:a16="http://schemas.microsoft.com/office/drawing/2014/main" id="{EB6A16C4-6C41-4164-B06A-2E851900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44" y="887249"/>
            <a:ext cx="1256097" cy="6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customer portal icon">
            <a:extLst>
              <a:ext uri="{FF2B5EF4-FFF2-40B4-BE49-F238E27FC236}">
                <a16:creationId xmlns:a16="http://schemas.microsoft.com/office/drawing/2014/main" id="{1014808B-8379-4DDB-B74C-DF6A3795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08" y="1059329"/>
            <a:ext cx="1606170" cy="16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4A66B5A0-00BF-4D37-8D23-15B5B005560C}"/>
              </a:ext>
            </a:extLst>
          </p:cNvPr>
          <p:cNvSpPr/>
          <p:nvPr/>
        </p:nvSpPr>
        <p:spPr>
          <a:xfrm rot="10800000">
            <a:off x="6470015" y="4567816"/>
            <a:ext cx="2598889" cy="1429545"/>
          </a:xfrm>
          <a:prstGeom prst="flowChartDocument">
            <a:avLst/>
          </a:prstGeom>
          <a:solidFill>
            <a:srgbClr val="6AC3EB">
              <a:alpha val="1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89559B-73BE-4539-AD16-0C56BA07D28C}"/>
              </a:ext>
            </a:extLst>
          </p:cNvPr>
          <p:cNvSpPr/>
          <p:nvPr/>
        </p:nvSpPr>
        <p:spPr>
          <a:xfrm>
            <a:off x="5545035" y="2315156"/>
            <a:ext cx="177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Customer Portal</a:t>
            </a:r>
          </a:p>
        </p:txBody>
      </p:sp>
      <p:pic>
        <p:nvPicPr>
          <p:cNvPr id="3100" name="Picture 28" descr="Image result for ssis logo">
            <a:extLst>
              <a:ext uri="{FF2B5EF4-FFF2-40B4-BE49-F238E27FC236}">
                <a16:creationId xmlns:a16="http://schemas.microsoft.com/office/drawing/2014/main" id="{BA650C39-DF85-4C6C-A03C-81EAB5F4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26" y="4856539"/>
            <a:ext cx="1014660" cy="7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836350EB-D0B5-4636-8ACE-8A72349545D1}"/>
              </a:ext>
            </a:extLst>
          </p:cNvPr>
          <p:cNvSpPr/>
          <p:nvPr/>
        </p:nvSpPr>
        <p:spPr>
          <a:xfrm rot="10800000">
            <a:off x="9506663" y="4567817"/>
            <a:ext cx="2598889" cy="1429545"/>
          </a:xfrm>
          <a:prstGeom prst="flowChartDocument">
            <a:avLst/>
          </a:prstGeom>
          <a:solidFill>
            <a:srgbClr val="92D050">
              <a:alpha val="1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FB9B55-26B3-441A-9FA4-3428F1E49B18}"/>
              </a:ext>
            </a:extLst>
          </p:cNvPr>
          <p:cNvSpPr/>
          <p:nvPr/>
        </p:nvSpPr>
        <p:spPr>
          <a:xfrm>
            <a:off x="9245028" y="4419495"/>
            <a:ext cx="177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Risk DB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CB37995-E0CA-4744-A42B-241484E257F6}"/>
              </a:ext>
            </a:extLst>
          </p:cNvPr>
          <p:cNvGrpSpPr/>
          <p:nvPr/>
        </p:nvGrpSpPr>
        <p:grpSpPr>
          <a:xfrm>
            <a:off x="128222" y="1904138"/>
            <a:ext cx="1294637" cy="1643494"/>
            <a:chOff x="203659" y="2611861"/>
            <a:chExt cx="1294637" cy="1643494"/>
          </a:xfrm>
        </p:grpSpPr>
        <p:pic>
          <p:nvPicPr>
            <p:cNvPr id="49" name="Graphic 48" descr="Smart Phone">
              <a:extLst>
                <a:ext uri="{FF2B5EF4-FFF2-40B4-BE49-F238E27FC236}">
                  <a16:creationId xmlns:a16="http://schemas.microsoft.com/office/drawing/2014/main" id="{89F3EEA1-42E3-4C90-BA95-7F65A98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50915" y="2751199"/>
              <a:ext cx="540129" cy="546527"/>
            </a:xfrm>
            <a:prstGeom prst="rect">
              <a:avLst/>
            </a:prstGeom>
          </p:spPr>
        </p:pic>
        <p:pic>
          <p:nvPicPr>
            <p:cNvPr id="50" name="Graphic 49" descr="Laptop">
              <a:extLst>
                <a:ext uri="{FF2B5EF4-FFF2-40B4-BE49-F238E27FC236}">
                  <a16:creationId xmlns:a16="http://schemas.microsoft.com/office/drawing/2014/main" id="{388AB4D8-6A1D-4208-BE6A-7E963F402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50915" y="3371455"/>
              <a:ext cx="540129" cy="540129"/>
            </a:xfrm>
            <a:prstGeom prst="rect">
              <a:avLst/>
            </a:prstGeom>
          </p:spPr>
        </p:pic>
        <p:sp>
          <p:nvSpPr>
            <p:cNvPr id="93" name="Flowchart: Document 92">
              <a:extLst>
                <a:ext uri="{FF2B5EF4-FFF2-40B4-BE49-F238E27FC236}">
                  <a16:creationId xmlns:a16="http://schemas.microsoft.com/office/drawing/2014/main" id="{4CB9EE96-3590-4CCC-9DA7-84C863F93502}"/>
                </a:ext>
              </a:extLst>
            </p:cNvPr>
            <p:cNvSpPr/>
            <p:nvPr/>
          </p:nvSpPr>
          <p:spPr>
            <a:xfrm>
              <a:off x="203659" y="2611861"/>
              <a:ext cx="1294637" cy="1643494"/>
            </a:xfrm>
            <a:prstGeom prst="flowChartDocument">
              <a:avLst/>
            </a:prstGeom>
            <a:solidFill>
              <a:srgbClr val="FFFF00">
                <a:alpha val="10000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BB59FF8-0FF5-443A-9D69-8BB2D6293BB5}"/>
              </a:ext>
            </a:extLst>
          </p:cNvPr>
          <p:cNvCxnSpPr>
            <a:cxnSpLocks/>
          </p:cNvCxnSpPr>
          <p:nvPr/>
        </p:nvCxnSpPr>
        <p:spPr>
          <a:xfrm flipV="1">
            <a:off x="5724545" y="3280909"/>
            <a:ext cx="3344359" cy="16539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29DB98F-C239-4444-8AA9-7FAA29D7DF76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431126" y="2684488"/>
            <a:ext cx="1" cy="524621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D10104-4D33-49DA-A658-7979DF8A5946}"/>
              </a:ext>
            </a:extLst>
          </p:cNvPr>
          <p:cNvCxnSpPr>
            <a:cxnSpLocks/>
          </p:cNvCxnSpPr>
          <p:nvPr/>
        </p:nvCxnSpPr>
        <p:spPr>
          <a:xfrm>
            <a:off x="8240215" y="2678735"/>
            <a:ext cx="1" cy="524621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6D08F9-235E-4A45-9A6E-A77BAD7DC665}"/>
              </a:ext>
            </a:extLst>
          </p:cNvPr>
          <p:cNvSpPr/>
          <p:nvPr/>
        </p:nvSpPr>
        <p:spPr>
          <a:xfrm>
            <a:off x="19375" y="1296219"/>
            <a:ext cx="1570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Partners</a:t>
            </a:r>
          </a:p>
          <a:p>
            <a:r>
              <a:rPr lang="en-US" dirty="0"/>
              <a:t>Web Platforms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C5CE65B4-8821-4C6F-A8C2-9B1B752FF145}"/>
              </a:ext>
            </a:extLst>
          </p:cNvPr>
          <p:cNvSpPr/>
          <p:nvPr/>
        </p:nvSpPr>
        <p:spPr>
          <a:xfrm rot="10800000">
            <a:off x="208991" y="3928298"/>
            <a:ext cx="1294637" cy="1230575"/>
          </a:xfrm>
          <a:prstGeom prst="flowChartDocument">
            <a:avLst/>
          </a:prstGeom>
          <a:solidFill>
            <a:srgbClr val="FFFF00">
              <a:alpha val="1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D664DE3-99AD-46AE-A3ED-80A02F609942}"/>
              </a:ext>
            </a:extLst>
          </p:cNvPr>
          <p:cNvSpPr/>
          <p:nvPr/>
        </p:nvSpPr>
        <p:spPr>
          <a:xfrm>
            <a:off x="160669" y="5278954"/>
            <a:ext cx="133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Partner APIs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161A24-EE50-492D-8C4B-30A49C7B5E8A}"/>
              </a:ext>
            </a:extLst>
          </p:cNvPr>
          <p:cNvCxnSpPr>
            <a:cxnSpLocks/>
          </p:cNvCxnSpPr>
          <p:nvPr/>
        </p:nvCxnSpPr>
        <p:spPr>
          <a:xfrm>
            <a:off x="7386711" y="3404565"/>
            <a:ext cx="0" cy="932765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4EAD8D0-70FD-4A6D-8939-3E23B07058E2}"/>
              </a:ext>
            </a:extLst>
          </p:cNvPr>
          <p:cNvCxnSpPr>
            <a:cxnSpLocks/>
          </p:cNvCxnSpPr>
          <p:nvPr/>
        </p:nvCxnSpPr>
        <p:spPr>
          <a:xfrm>
            <a:off x="9068904" y="2137140"/>
            <a:ext cx="0" cy="1107222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35" descr="C:\Users\ecoffey\AppData\Local\Temp\Rar$DRa2.567\Media Control Unit\Png_256\Media Control Unit_major_256.png">
            <a:extLst>
              <a:ext uri="{FF2B5EF4-FFF2-40B4-BE49-F238E27FC236}">
                <a16:creationId xmlns:a16="http://schemas.microsoft.com/office/drawing/2014/main" id="{B758B919-0009-4371-BC06-3210E3965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88" y="1486559"/>
            <a:ext cx="780092" cy="80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38E84BD-8703-44A0-BD23-C5E4740D6BBC}"/>
              </a:ext>
            </a:extLst>
          </p:cNvPr>
          <p:cNvCxnSpPr>
            <a:cxnSpLocks/>
          </p:cNvCxnSpPr>
          <p:nvPr/>
        </p:nvCxnSpPr>
        <p:spPr>
          <a:xfrm>
            <a:off x="10879470" y="4152227"/>
            <a:ext cx="1" cy="359757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5B7D581B-FBC6-4B01-8EC9-8606A7D84F46}"/>
              </a:ext>
            </a:extLst>
          </p:cNvPr>
          <p:cNvSpPr/>
          <p:nvPr/>
        </p:nvSpPr>
        <p:spPr>
          <a:xfrm rot="10800000">
            <a:off x="2857195" y="5008365"/>
            <a:ext cx="3234718" cy="999792"/>
          </a:xfrm>
          <a:prstGeom prst="flowChartDocument">
            <a:avLst/>
          </a:prstGeom>
          <a:solidFill>
            <a:srgbClr val="FFFF00">
              <a:alpha val="1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3F416C-C7C4-4B6A-BEDE-3105183AE6B0}"/>
              </a:ext>
            </a:extLst>
          </p:cNvPr>
          <p:cNvCxnSpPr>
            <a:cxnSpLocks/>
          </p:cNvCxnSpPr>
          <p:nvPr/>
        </p:nvCxnSpPr>
        <p:spPr>
          <a:xfrm>
            <a:off x="5951732" y="5598926"/>
            <a:ext cx="643707" cy="0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B28D4B-30ED-478C-B7ED-6D9CF6000F5A}"/>
              </a:ext>
            </a:extLst>
          </p:cNvPr>
          <p:cNvCxnSpPr>
            <a:cxnSpLocks/>
          </p:cNvCxnSpPr>
          <p:nvPr/>
        </p:nvCxnSpPr>
        <p:spPr>
          <a:xfrm>
            <a:off x="4990550" y="5210415"/>
            <a:ext cx="0" cy="697326"/>
          </a:xfrm>
          <a:prstGeom prst="straightConnector1">
            <a:avLst/>
          </a:prstGeom>
          <a:ln w="38100">
            <a:solidFill>
              <a:srgbClr val="55565B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728FEF-3C38-4979-BB78-21C22DFBDCA7}"/>
              </a:ext>
            </a:extLst>
          </p:cNvPr>
          <p:cNvSpPr/>
          <p:nvPr/>
        </p:nvSpPr>
        <p:spPr>
          <a:xfrm>
            <a:off x="5144106" y="5256589"/>
            <a:ext cx="785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Batch</a:t>
            </a:r>
          </a:p>
          <a:p>
            <a:r>
              <a:rPr lang="en-US" dirty="0"/>
              <a:t>Jobs</a:t>
            </a:r>
          </a:p>
        </p:txBody>
      </p:sp>
      <p:pic>
        <p:nvPicPr>
          <p:cNvPr id="3102" name="Picture 30" descr="Image result for webhook icon">
            <a:extLst>
              <a:ext uri="{FF2B5EF4-FFF2-40B4-BE49-F238E27FC236}">
                <a16:creationId xmlns:a16="http://schemas.microsoft.com/office/drawing/2014/main" id="{FF17E296-CB4D-4269-8C27-F2A2AB3C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8" y="4243485"/>
            <a:ext cx="744785" cy="74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AE1DC63-ECC3-4CA0-9BE9-35B69BF32F38}"/>
              </a:ext>
            </a:extLst>
          </p:cNvPr>
          <p:cNvCxnSpPr>
            <a:cxnSpLocks/>
          </p:cNvCxnSpPr>
          <p:nvPr/>
        </p:nvCxnSpPr>
        <p:spPr>
          <a:xfrm>
            <a:off x="2139754" y="5907741"/>
            <a:ext cx="563885" cy="0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F26EB99-F959-40FC-90D8-ED14D239492C}"/>
              </a:ext>
            </a:extLst>
          </p:cNvPr>
          <p:cNvCxnSpPr>
            <a:cxnSpLocks/>
          </p:cNvCxnSpPr>
          <p:nvPr/>
        </p:nvCxnSpPr>
        <p:spPr>
          <a:xfrm>
            <a:off x="1669642" y="4625679"/>
            <a:ext cx="563885" cy="0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8067220-B2A4-48DA-A9C3-5DBDD0062BB0}"/>
              </a:ext>
            </a:extLst>
          </p:cNvPr>
          <p:cNvCxnSpPr>
            <a:cxnSpLocks/>
          </p:cNvCxnSpPr>
          <p:nvPr/>
        </p:nvCxnSpPr>
        <p:spPr>
          <a:xfrm flipV="1">
            <a:off x="2175334" y="4755893"/>
            <a:ext cx="0" cy="985810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872C5E8-AF17-47D9-B669-58D22B11CB5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91037" y="3430301"/>
            <a:ext cx="1351303" cy="11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8943-33CB-41E6-9D7E-252541D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5" y="342900"/>
            <a:ext cx="9525000" cy="628788"/>
          </a:xfrm>
        </p:spPr>
        <p:txBody>
          <a:bodyPr/>
          <a:lstStyle/>
          <a:p>
            <a:r>
              <a:rPr lang="en-US" dirty="0"/>
              <a:t>Platform Development</a:t>
            </a:r>
            <a:br>
              <a:rPr lang="en-US" dirty="0"/>
            </a:br>
            <a:r>
              <a:rPr lang="en-US" dirty="0"/>
              <a:t>Deployment Process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32500-55FE-4A28-BAE8-9D284C51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080" y="6492875"/>
            <a:ext cx="1294638" cy="365125"/>
          </a:xfrm>
        </p:spPr>
        <p:txBody>
          <a:bodyPr/>
          <a:lstStyle/>
          <a:p>
            <a:fld id="{A1E6E5DC-E933-2E46-93D3-69AA945F2FB0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71FB-EF0E-432C-AC12-621DA377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5840" y="6505315"/>
            <a:ext cx="7553325" cy="365125"/>
          </a:xfrm>
        </p:spPr>
        <p:txBody>
          <a:bodyPr/>
          <a:lstStyle/>
          <a:p>
            <a:r>
              <a:rPr lang="en-US" dirty="0"/>
              <a:t>www.springboardauto.com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46 Discovery, Suite 200, Irvine, CA 92618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© 2018 All Rights Reserved</a:t>
            </a:r>
            <a:r>
              <a:rPr lang="en-US" dirty="0">
                <a:solidFill>
                  <a:srgbClr val="6CC4E8"/>
                </a:solidFill>
              </a:rPr>
              <a:t>  |  </a:t>
            </a:r>
            <a:r>
              <a:rPr lang="en-US" dirty="0"/>
              <a:t>Proprietary + Confidential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68CE-6B00-4F4F-8CDE-8D186F9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365" y="6505315"/>
            <a:ext cx="1143000" cy="365125"/>
          </a:xfrm>
        </p:spPr>
        <p:txBody>
          <a:bodyPr/>
          <a:lstStyle/>
          <a:p>
            <a:fld id="{9DBF8501-D88D-124A-B0B5-090D609CBABA}" type="slidenum">
              <a:rPr lang="en-US" smtClean="0"/>
              <a:t>8</a:t>
            </a:fld>
            <a:endParaRPr lang="en-US"/>
          </a:p>
        </p:txBody>
      </p:sp>
      <p:pic>
        <p:nvPicPr>
          <p:cNvPr id="5124" name="Picture 4" descr="Image result for github logos">
            <a:extLst>
              <a:ext uri="{FF2B5EF4-FFF2-40B4-BE49-F238E27FC236}">
                <a16:creationId xmlns:a16="http://schemas.microsoft.com/office/drawing/2014/main" id="{B897E37A-837E-43D2-9ED9-CBC547E9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66" y="1337803"/>
            <a:ext cx="1653159" cy="6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apistrano icon">
            <a:extLst>
              <a:ext uri="{FF2B5EF4-FFF2-40B4-BE49-F238E27FC236}">
                <a16:creationId xmlns:a16="http://schemas.microsoft.com/office/drawing/2014/main" id="{950EE1FA-8458-4E84-A87C-8F0A6652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3" y="4480415"/>
            <a:ext cx="2503551" cy="62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jira logo">
            <a:extLst>
              <a:ext uri="{FF2B5EF4-FFF2-40B4-BE49-F238E27FC236}">
                <a16:creationId xmlns:a16="http://schemas.microsoft.com/office/drawing/2014/main" id="{B6D703E7-F807-455D-9335-C22A5F20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528" y="5238033"/>
            <a:ext cx="2090735" cy="63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mage result for confluence logo">
            <a:extLst>
              <a:ext uri="{FF2B5EF4-FFF2-40B4-BE49-F238E27FC236}">
                <a16:creationId xmlns:a16="http://schemas.microsoft.com/office/drawing/2014/main" id="{96D2974B-4F51-494B-878B-81F8D88A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058" y="5760305"/>
            <a:ext cx="2608427" cy="5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data scrubbing icon">
            <a:extLst>
              <a:ext uri="{FF2B5EF4-FFF2-40B4-BE49-F238E27FC236}">
                <a16:creationId xmlns:a16="http://schemas.microsoft.com/office/drawing/2014/main" id="{0DB10CCA-ED79-4CE2-9A54-ADBDD4C2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635" y="2691191"/>
            <a:ext cx="1387307" cy="10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Image result for codecov">
            <a:extLst>
              <a:ext uri="{FF2B5EF4-FFF2-40B4-BE49-F238E27FC236}">
                <a16:creationId xmlns:a16="http://schemas.microsoft.com/office/drawing/2014/main" id="{0908889A-42E4-496A-9FB2-62223809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33" y="1237876"/>
            <a:ext cx="829044" cy="8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Image result for uat icon">
            <a:extLst>
              <a:ext uri="{FF2B5EF4-FFF2-40B4-BE49-F238E27FC236}">
                <a16:creationId xmlns:a16="http://schemas.microsoft.com/office/drawing/2014/main" id="{56A6082E-DA52-436B-8793-83DE9DFC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87" y="2713702"/>
            <a:ext cx="996342" cy="10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4" name="Picture 44" descr="Related image">
            <a:extLst>
              <a:ext uri="{FF2B5EF4-FFF2-40B4-BE49-F238E27FC236}">
                <a16:creationId xmlns:a16="http://schemas.microsoft.com/office/drawing/2014/main" id="{2EB9377C-235B-4CD4-B6A4-56B881F0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09" y="1387928"/>
            <a:ext cx="1821658" cy="5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7AADF1-92D7-4D56-AA1E-A9D0AA252937}"/>
              </a:ext>
            </a:extLst>
          </p:cNvPr>
          <p:cNvCxnSpPr>
            <a:cxnSpLocks/>
            <a:endCxn id="5124" idx="1"/>
          </p:cNvCxnSpPr>
          <p:nvPr/>
        </p:nvCxnSpPr>
        <p:spPr>
          <a:xfrm>
            <a:off x="20214" y="1649502"/>
            <a:ext cx="2464352" cy="0"/>
          </a:xfrm>
          <a:prstGeom prst="straightConnector1">
            <a:avLst/>
          </a:prstGeom>
          <a:ln w="38100">
            <a:solidFill>
              <a:srgbClr val="55565B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3" name="Rectangle 5162">
            <a:extLst>
              <a:ext uri="{FF2B5EF4-FFF2-40B4-BE49-F238E27FC236}">
                <a16:creationId xmlns:a16="http://schemas.microsoft.com/office/drawing/2014/main" id="{1246413C-AE6F-40D1-92A9-1CFBAA570CCF}"/>
              </a:ext>
            </a:extLst>
          </p:cNvPr>
          <p:cNvSpPr/>
          <p:nvPr/>
        </p:nvSpPr>
        <p:spPr>
          <a:xfrm>
            <a:off x="-58010" y="1260822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Check-Ins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BD6B87-78EA-446D-BE26-EF8F444B023F}"/>
              </a:ext>
            </a:extLst>
          </p:cNvPr>
          <p:cNvGrpSpPr/>
          <p:nvPr/>
        </p:nvGrpSpPr>
        <p:grpSpPr>
          <a:xfrm>
            <a:off x="4137725" y="1605554"/>
            <a:ext cx="1099808" cy="592052"/>
            <a:chOff x="4137725" y="1605554"/>
            <a:chExt cx="1099808" cy="59205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82FD3FE-209B-4BB1-97E6-C357DCC1B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1330" y="1605554"/>
              <a:ext cx="0" cy="592052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066C67A-1F8D-4AD8-8655-D979DB1312D5}"/>
                </a:ext>
              </a:extLst>
            </p:cNvPr>
            <p:cNvCxnSpPr>
              <a:cxnSpLocks/>
              <a:stCxn id="5150" idx="1"/>
              <a:endCxn id="5124" idx="3"/>
            </p:cNvCxnSpPr>
            <p:nvPr/>
          </p:nvCxnSpPr>
          <p:spPr>
            <a:xfrm flipH="1" flipV="1">
              <a:off x="4137725" y="1649502"/>
              <a:ext cx="1099808" cy="922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0" name="Group 5179">
            <a:extLst>
              <a:ext uri="{FF2B5EF4-FFF2-40B4-BE49-F238E27FC236}">
                <a16:creationId xmlns:a16="http://schemas.microsoft.com/office/drawing/2014/main" id="{8AA9E134-5E0C-499C-B13A-1896756BCFA0}"/>
              </a:ext>
            </a:extLst>
          </p:cNvPr>
          <p:cNvGrpSpPr/>
          <p:nvPr/>
        </p:nvGrpSpPr>
        <p:grpSpPr>
          <a:xfrm>
            <a:off x="4559948" y="4179271"/>
            <a:ext cx="4053572" cy="2161449"/>
            <a:chOff x="2157008" y="4111063"/>
            <a:chExt cx="4053572" cy="2161449"/>
          </a:xfrm>
        </p:grpSpPr>
        <p:sp>
          <p:nvSpPr>
            <p:cNvPr id="92" name="Rectangle: Top Corners One Rounded and One Snipped 91">
              <a:extLst>
                <a:ext uri="{FF2B5EF4-FFF2-40B4-BE49-F238E27FC236}">
                  <a16:creationId xmlns:a16="http://schemas.microsoft.com/office/drawing/2014/main" id="{BD059A0B-5261-4F76-9F4B-F0FA8352B86B}"/>
                </a:ext>
              </a:extLst>
            </p:cNvPr>
            <p:cNvSpPr/>
            <p:nvPr/>
          </p:nvSpPr>
          <p:spPr>
            <a:xfrm>
              <a:off x="2584370" y="4111063"/>
              <a:ext cx="3445329" cy="1881840"/>
            </a:xfrm>
            <a:prstGeom prst="snip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: Top Corners One Rounded and One Snipped 90">
              <a:extLst>
                <a:ext uri="{FF2B5EF4-FFF2-40B4-BE49-F238E27FC236}">
                  <a16:creationId xmlns:a16="http://schemas.microsoft.com/office/drawing/2014/main" id="{2F68A0F3-9161-4DBE-B435-CF98A5CCE425}"/>
                </a:ext>
              </a:extLst>
            </p:cNvPr>
            <p:cNvSpPr/>
            <p:nvPr/>
          </p:nvSpPr>
          <p:spPr>
            <a:xfrm>
              <a:off x="2354479" y="4237469"/>
              <a:ext cx="3510222" cy="1881840"/>
            </a:xfrm>
            <a:prstGeom prst="snip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Top Corners One Rounded and One Snipped 89">
              <a:extLst>
                <a:ext uri="{FF2B5EF4-FFF2-40B4-BE49-F238E27FC236}">
                  <a16:creationId xmlns:a16="http://schemas.microsoft.com/office/drawing/2014/main" id="{FECB5FDD-0824-483B-9EAF-3433DC4A480F}"/>
                </a:ext>
              </a:extLst>
            </p:cNvPr>
            <p:cNvSpPr/>
            <p:nvPr/>
          </p:nvSpPr>
          <p:spPr>
            <a:xfrm>
              <a:off x="2157008" y="4390672"/>
              <a:ext cx="3492680" cy="1881840"/>
            </a:xfrm>
            <a:prstGeom prst="snip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5E688B-00BF-4983-8FD0-54B9370BC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64169" y="5409436"/>
              <a:ext cx="1007965" cy="73338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A184461-F955-4A4A-B39F-F63A793A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67539" y="4626126"/>
              <a:ext cx="739260" cy="73926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9C8C3D-DEBD-4344-A0EC-665F7808ED7A}"/>
                </a:ext>
              </a:extLst>
            </p:cNvPr>
            <p:cNvSpPr/>
            <p:nvPr/>
          </p:nvSpPr>
          <p:spPr>
            <a:xfrm>
              <a:off x="2354479" y="5300784"/>
              <a:ext cx="1752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NGINX &amp; node.js</a:t>
              </a:r>
            </a:p>
          </p:txBody>
        </p:sp>
        <p:pic>
          <p:nvPicPr>
            <p:cNvPr id="51" name="Picture 2" descr="Image result for redhat">
              <a:extLst>
                <a:ext uri="{FF2B5EF4-FFF2-40B4-BE49-F238E27FC236}">
                  <a16:creationId xmlns:a16="http://schemas.microsoft.com/office/drawing/2014/main" id="{B9730A88-036B-4543-AA3F-35CBA140D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399" y="5763095"/>
              <a:ext cx="1153886" cy="375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C269BEA-4788-4EB1-9852-03D4C8F5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31059" y="4665827"/>
              <a:ext cx="834085" cy="704098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E39C074-98B6-40DA-9C05-C278B226E320}"/>
                </a:ext>
              </a:extLst>
            </p:cNvPr>
            <p:cNvSpPr/>
            <p:nvPr/>
          </p:nvSpPr>
          <p:spPr>
            <a:xfrm rot="2659033">
              <a:off x="5093644" y="4545712"/>
              <a:ext cx="7142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Dev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CE9CE79-35E1-4DD1-AC0A-5993BA8AE5C0}"/>
                </a:ext>
              </a:extLst>
            </p:cNvPr>
            <p:cNvSpPr/>
            <p:nvPr/>
          </p:nvSpPr>
          <p:spPr>
            <a:xfrm rot="2659033">
              <a:off x="5306689" y="4390425"/>
              <a:ext cx="7142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QA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88F583-2F92-42C1-B5DD-30F11801D9FF}"/>
                </a:ext>
              </a:extLst>
            </p:cNvPr>
            <p:cNvSpPr/>
            <p:nvPr/>
          </p:nvSpPr>
          <p:spPr>
            <a:xfrm rot="2659033">
              <a:off x="5496304" y="4227673"/>
              <a:ext cx="7142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Prod</a:t>
              </a:r>
            </a:p>
          </p:txBody>
        </p:sp>
        <p:pic>
          <p:nvPicPr>
            <p:cNvPr id="5179" name="Picture 5178">
              <a:extLst>
                <a:ext uri="{FF2B5EF4-FFF2-40B4-BE49-F238E27FC236}">
                  <a16:creationId xmlns:a16="http://schemas.microsoft.com/office/drawing/2014/main" id="{259AA1B7-AE65-4046-AEDD-930546B9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91638" y="4665827"/>
              <a:ext cx="683786" cy="629517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54CA4E4-C799-4159-B3D3-8FF3A8EBDBD9}"/>
              </a:ext>
            </a:extLst>
          </p:cNvPr>
          <p:cNvSpPr/>
          <p:nvPr/>
        </p:nvSpPr>
        <p:spPr>
          <a:xfrm>
            <a:off x="892325" y="5137727"/>
            <a:ext cx="21564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 Package &amp; Deploy</a:t>
            </a:r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CC01F9D0-8888-446B-8FB3-0C8B76BD933D}"/>
              </a:ext>
            </a:extLst>
          </p:cNvPr>
          <p:cNvSpPr/>
          <p:nvPr/>
        </p:nvSpPr>
        <p:spPr>
          <a:xfrm>
            <a:off x="7416" y="2578495"/>
            <a:ext cx="12126802" cy="1368084"/>
          </a:xfrm>
          <a:prstGeom prst="round1Rect">
            <a:avLst>
              <a:gd name="adj" fmla="val 50000"/>
            </a:avLst>
          </a:prstGeom>
          <a:solidFill>
            <a:schemeClr val="accent1">
              <a:alpha val="12000"/>
            </a:schemeClr>
          </a:solidFill>
          <a:ln>
            <a:solidFill>
              <a:srgbClr val="6CC4E8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5181" name="Picture 5180">
            <a:extLst>
              <a:ext uri="{FF2B5EF4-FFF2-40B4-BE49-F238E27FC236}">
                <a16:creationId xmlns:a16="http://schemas.microsoft.com/office/drawing/2014/main" id="{FEFC6BC8-DE6C-4D65-A9F3-5FD993B05B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988" y="2782987"/>
            <a:ext cx="2972614" cy="994727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D8773B8-9B24-4814-ACCB-FBCD5D2498BA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986719" y="5063964"/>
            <a:ext cx="3683761" cy="4896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ysDot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6" name="Picture 26" descr="Image result for sauce labs icon">
            <a:extLst>
              <a:ext uri="{FF2B5EF4-FFF2-40B4-BE49-F238E27FC236}">
                <a16:creationId xmlns:a16="http://schemas.microsoft.com/office/drawing/2014/main" id="{1E2CEE43-347C-4475-9020-D2873ADB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34" y="2672699"/>
            <a:ext cx="2128656" cy="63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1A4FA-908F-4EBA-9ADF-D9B9802C9D39}"/>
              </a:ext>
            </a:extLst>
          </p:cNvPr>
          <p:cNvSpPr/>
          <p:nvPr/>
        </p:nvSpPr>
        <p:spPr>
          <a:xfrm>
            <a:off x="3903240" y="3003580"/>
            <a:ext cx="1592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4. Test Automation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576B9A63-E071-4F43-AA03-ACF4A648E4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0179" y="5710333"/>
            <a:ext cx="1761261" cy="512290"/>
          </a:xfrm>
          <a:prstGeom prst="rect">
            <a:avLst/>
          </a:prstGeom>
        </p:spPr>
      </p:pic>
      <p:cxnSp>
        <p:nvCxnSpPr>
          <p:cNvPr id="107" name="Straight Arrow Connector 99">
            <a:extLst>
              <a:ext uri="{FF2B5EF4-FFF2-40B4-BE49-F238E27FC236}">
                <a16:creationId xmlns:a16="http://schemas.microsoft.com/office/drawing/2014/main" id="{5AC4DF5C-8138-4294-ABB0-2E62DEB29532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 flipV="1">
            <a:off x="2621440" y="5966478"/>
            <a:ext cx="2047820" cy="2689"/>
          </a:xfrm>
          <a:prstGeom prst="straightConnector1">
            <a:avLst/>
          </a:prstGeom>
          <a:ln w="38100">
            <a:solidFill>
              <a:srgbClr val="D64B2A"/>
            </a:solidFill>
            <a:prstDash val="sysDot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A1D19FB-C9C7-424A-BAB0-43C2C570EAF1}"/>
              </a:ext>
            </a:extLst>
          </p:cNvPr>
          <p:cNvSpPr/>
          <p:nvPr/>
        </p:nvSpPr>
        <p:spPr>
          <a:xfrm>
            <a:off x="2823422" y="5984000"/>
            <a:ext cx="158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Managed Patching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69947-2F21-4FB8-9183-18E097DBAD07}"/>
              </a:ext>
            </a:extLst>
          </p:cNvPr>
          <p:cNvSpPr/>
          <p:nvPr/>
        </p:nvSpPr>
        <p:spPr>
          <a:xfrm>
            <a:off x="7277703" y="3050617"/>
            <a:ext cx="1775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5. Acceptance Test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BA44DE8-F094-4449-A726-648566F14672}"/>
              </a:ext>
            </a:extLst>
          </p:cNvPr>
          <p:cNvSpPr/>
          <p:nvPr/>
        </p:nvSpPr>
        <p:spPr>
          <a:xfrm>
            <a:off x="986718" y="2757998"/>
            <a:ext cx="21564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1. Kick-off Deployment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521CFC9-635D-4B66-B3EA-DE617FFAF201}"/>
              </a:ext>
            </a:extLst>
          </p:cNvPr>
          <p:cNvSpPr/>
          <p:nvPr/>
        </p:nvSpPr>
        <p:spPr>
          <a:xfrm>
            <a:off x="3734517" y="2217267"/>
            <a:ext cx="157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2. Compile + Cover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65D15FF-40C3-40E6-B30F-EBF1057229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2055" y="3153561"/>
            <a:ext cx="1328118" cy="442705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AA6D8DF-6364-411C-9E7A-E2D2CA180084}"/>
              </a:ext>
            </a:extLst>
          </p:cNvPr>
          <p:cNvCxnSpPr>
            <a:cxnSpLocks/>
          </p:cNvCxnSpPr>
          <p:nvPr/>
        </p:nvCxnSpPr>
        <p:spPr>
          <a:xfrm flipV="1">
            <a:off x="9460058" y="3777715"/>
            <a:ext cx="1" cy="1622085"/>
          </a:xfrm>
          <a:prstGeom prst="straightConnector1">
            <a:avLst/>
          </a:prstGeom>
          <a:ln w="38100">
            <a:solidFill>
              <a:srgbClr val="295E8D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0F838C-161F-457C-B41B-306ECCE1E331}"/>
              </a:ext>
            </a:extLst>
          </p:cNvPr>
          <p:cNvCxnSpPr>
            <a:cxnSpLocks/>
          </p:cNvCxnSpPr>
          <p:nvPr/>
        </p:nvCxnSpPr>
        <p:spPr>
          <a:xfrm flipV="1">
            <a:off x="10028982" y="3199526"/>
            <a:ext cx="807432" cy="1"/>
          </a:xfrm>
          <a:prstGeom prst="straightConnector1">
            <a:avLst/>
          </a:prstGeom>
          <a:ln w="38100">
            <a:solidFill>
              <a:srgbClr val="9F3C93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45E65C-FBF3-4BF6-8123-2EE35E202795}"/>
              </a:ext>
            </a:extLst>
          </p:cNvPr>
          <p:cNvSpPr/>
          <p:nvPr/>
        </p:nvSpPr>
        <p:spPr>
          <a:xfrm>
            <a:off x="9549719" y="4438420"/>
            <a:ext cx="2608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6. Track work, produce release notes, gather feedback and update documentation.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24160E-B6E6-414A-AF05-4FBBF825A200}"/>
              </a:ext>
            </a:extLst>
          </p:cNvPr>
          <p:cNvSpPr/>
          <p:nvPr/>
        </p:nvSpPr>
        <p:spPr>
          <a:xfrm>
            <a:off x="10010041" y="2855837"/>
            <a:ext cx="17756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Backfill</a:t>
            </a:r>
          </a:p>
          <a:p>
            <a:endParaRPr lang="en-US" sz="1400" b="1" dirty="0"/>
          </a:p>
          <a:p>
            <a:r>
              <a:rPr lang="en-US" sz="1400" b="1" dirty="0"/>
              <a:t>Scrub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EFB26D-3211-42AE-8C5A-0ACBD322283E}"/>
              </a:ext>
            </a:extLst>
          </p:cNvPr>
          <p:cNvGrpSpPr/>
          <p:nvPr/>
        </p:nvGrpSpPr>
        <p:grpSpPr>
          <a:xfrm>
            <a:off x="5436416" y="3645909"/>
            <a:ext cx="1750576" cy="483616"/>
            <a:chOff x="5435151" y="3645909"/>
            <a:chExt cx="1750576" cy="483616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BEC559C-67C3-46B2-88C5-4DAADC16D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868" y="3645909"/>
              <a:ext cx="0" cy="39741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293C79-4BE5-4F04-9C19-84D2AB7E7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5151" y="4026005"/>
              <a:ext cx="1750576" cy="922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DA38154-5406-41A5-AE13-ED21064C0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732" y="3993223"/>
              <a:ext cx="0" cy="13630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B64E5E4-6D1A-4055-AECC-B072FDF58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7139" y="3984387"/>
              <a:ext cx="0" cy="13630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A8A1D25-1224-4FE4-BE53-C5CA1528C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3294" y="3982183"/>
              <a:ext cx="0" cy="13630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E558722-1319-46E5-AEA1-D3D5481575FE}"/>
              </a:ext>
            </a:extLst>
          </p:cNvPr>
          <p:cNvSpPr/>
          <p:nvPr/>
        </p:nvSpPr>
        <p:spPr>
          <a:xfrm>
            <a:off x="7501485" y="1105930"/>
            <a:ext cx="1697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User Experience Testing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A4C719-A16D-46AE-9733-FD694FD9F997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8363893" y="3777714"/>
            <a:ext cx="1093331" cy="561951"/>
          </a:xfrm>
          <a:prstGeom prst="straightConnector1">
            <a:avLst/>
          </a:prstGeom>
          <a:ln w="38100">
            <a:solidFill>
              <a:srgbClr val="CCDB38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Single Corner Rounded 78">
            <a:extLst>
              <a:ext uri="{FF2B5EF4-FFF2-40B4-BE49-F238E27FC236}">
                <a16:creationId xmlns:a16="http://schemas.microsoft.com/office/drawing/2014/main" id="{BAB7F376-77FD-41A4-A624-64F7C19E058B}"/>
              </a:ext>
            </a:extLst>
          </p:cNvPr>
          <p:cNvSpPr/>
          <p:nvPr/>
        </p:nvSpPr>
        <p:spPr>
          <a:xfrm>
            <a:off x="9164948" y="5103848"/>
            <a:ext cx="3002608" cy="1236370"/>
          </a:xfrm>
          <a:prstGeom prst="round1Rect">
            <a:avLst>
              <a:gd name="adj" fmla="val 46704"/>
            </a:avLst>
          </a:prstGeom>
          <a:solidFill>
            <a:schemeClr val="accent2">
              <a:lumMod val="60000"/>
              <a:lumOff val="40000"/>
              <a:alpha val="12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6FB7CDD7-168A-405F-ADA5-FCC4C28C7F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05052" y="1382816"/>
            <a:ext cx="1821518" cy="589821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720D4AD-2C24-4CD7-B36E-1C0918C134B2}"/>
              </a:ext>
            </a:extLst>
          </p:cNvPr>
          <p:cNvSpPr/>
          <p:nvPr/>
        </p:nvSpPr>
        <p:spPr>
          <a:xfrm>
            <a:off x="9736717" y="1105817"/>
            <a:ext cx="1500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Platform Monitoring</a:t>
            </a:r>
          </a:p>
        </p:txBody>
      </p:sp>
    </p:spTree>
    <p:extLst>
      <p:ext uri="{BB962C8B-B14F-4D97-AF65-F5344CB8AC3E}">
        <p14:creationId xmlns:p14="http://schemas.microsoft.com/office/powerpoint/2010/main" val="99198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Development</a:t>
            </a:r>
            <a:br>
              <a:rPr lang="en-US" dirty="0"/>
            </a:br>
            <a:r>
              <a:rPr lang="en-US" dirty="0"/>
              <a:t>Sprint Lifecycle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F65B-9AFD-3842-8F45-6C8163B1774F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www.springboardauto.com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46 Discovery, Suite 200, Irvine, CA 92618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© 2018 All Rights Reserved</a:t>
            </a:r>
            <a:r>
              <a:rPr lang="en-US">
                <a:solidFill>
                  <a:srgbClr val="6CC4E8"/>
                </a:solidFill>
              </a:rPr>
              <a:t>  |  </a:t>
            </a:r>
            <a:r>
              <a:rPr lang="en-US"/>
              <a:t>Proprietary + Confidential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501-D88D-124A-B0B5-090D609CBABA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35AE0A-B70D-884E-AE48-47C480FD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82" y="1251585"/>
            <a:ext cx="11077909" cy="4652963"/>
          </a:xfrm>
        </p:spPr>
      </p:pic>
    </p:spTree>
    <p:extLst>
      <p:ext uri="{BB962C8B-B14F-4D97-AF65-F5344CB8AC3E}">
        <p14:creationId xmlns:p14="http://schemas.microsoft.com/office/powerpoint/2010/main" val="107961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54565C"/>
      </a:dk1>
      <a:lt1>
        <a:srgbClr val="FFFFFF"/>
      </a:lt1>
      <a:dk2>
        <a:srgbClr val="A7A8AA"/>
      </a:dk2>
      <a:lt2>
        <a:srgbClr val="FFFFFF"/>
      </a:lt2>
      <a:accent1>
        <a:srgbClr val="6CC3E8"/>
      </a:accent1>
      <a:accent2>
        <a:srgbClr val="90C965"/>
      </a:accent2>
      <a:accent3>
        <a:srgbClr val="A87BC9"/>
      </a:accent3>
      <a:accent4>
        <a:srgbClr val="FFC000"/>
      </a:accent4>
      <a:accent5>
        <a:srgbClr val="54565C"/>
      </a:accent5>
      <a:accent6>
        <a:srgbClr val="90C96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BA PPT Master" id="{348987AC-A48C-2B4E-A4E8-98BDA3CFCC07}" vid="{CC8D30A2-421B-E041-AF51-456A9E752F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12923</TotalTime>
  <Words>635</Words>
  <Application>Microsoft Macintosh PowerPoint</Application>
  <PresentationFormat>Widescreen</PresentationFormat>
  <Paragraphs>252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.AppleSystemUIFont</vt:lpstr>
      <vt:lpstr>Abadi</vt:lpstr>
      <vt:lpstr>Arial</vt:lpstr>
      <vt:lpstr>Calibri</vt:lpstr>
      <vt:lpstr>Courier New</vt:lpstr>
      <vt:lpstr>Verdana</vt:lpstr>
      <vt:lpstr>Office Theme</vt:lpstr>
      <vt:lpstr>SpringboardAuto Infrastructure</vt:lpstr>
      <vt:lpstr>Product Management &amp; Information Technology Organization &amp; Platform Development Lifecycle</vt:lpstr>
      <vt:lpstr>Architecture Infrastructure Footprint</vt:lpstr>
      <vt:lpstr>Architecture Network</vt:lpstr>
      <vt:lpstr>Architecture Server Set Up</vt:lpstr>
      <vt:lpstr>Architecture Operating Systems &amp; Package Requirements</vt:lpstr>
      <vt:lpstr>Architecture Platform</vt:lpstr>
      <vt:lpstr>Platform Development Deployment Process</vt:lpstr>
      <vt:lpstr>Platform Development Sprint Lifecycle </vt:lpstr>
      <vt:lpstr>Platform Development  Product Management - Process &amp; Tools</vt:lpstr>
      <vt:lpstr>Github and Slack Integrations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Ayadi</dc:creator>
  <cp:lastModifiedBy>Khalid Ayadi</cp:lastModifiedBy>
  <cp:revision>132</cp:revision>
  <dcterms:created xsi:type="dcterms:W3CDTF">2018-04-06T18:47:39Z</dcterms:created>
  <dcterms:modified xsi:type="dcterms:W3CDTF">2018-09-06T20:26:05Z</dcterms:modified>
</cp:coreProperties>
</file>