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Orbitron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6RIlSFEsi4IrqVYPtkNE73Der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B7C9C3-3AB2-4519-9E86-6609A5E12C85}">
  <a:tblStyle styleId="{E9B7C9C3-3AB2-4519-9E86-6609A5E12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Orbitron-bold.fntdata"/><Relationship Id="rId10" Type="http://schemas.openxmlformats.org/officeDocument/2006/relationships/slide" Target="slides/slide5.xml"/><Relationship Id="rId32" Type="http://schemas.openxmlformats.org/officeDocument/2006/relationships/font" Target="fonts/Orbitro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thworld.wolfram.com/FrobeniusNumber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3a3dba9e4_0_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3a3dba9e4_0_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63a3dba9e4_0_7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a3dba9e4_0_8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a3dba9e4_0_8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63a3dba9e4_0_8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3a3dba9e4_0_8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3a3dba9e4_0_8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63a3dba9e4_0_8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63a3dba9e4_0_8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63a3dba9e4_0_8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63a3dba9e4_0_8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3a3dba9e4_0_8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63a3dba9e4_0_8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63a3dba9e4_0_8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3a3dba9e4_0_8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63a3dba9e4_0_8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63a3dba9e4_0_8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63a3dba9e4_0_8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63a3dba9e4_0_8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63a3dba9e4_0_8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63a3dba9e4_0_8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63a3dba9e4_0_8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63a3dba9e4_0_8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3a3dba9e4_0_9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63a3dba9e4_0_9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63a3dba9e4_0_9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3a3dba9e4_0_8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3a3dba9e4_0_8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63a3dba9e4_0_8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3a3dba9e4_0_9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3a3dba9e4_0_9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63a3dba9e4_0_9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3a3dba9e4_0_7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3a3dba9e4_0_7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63a3dba9e4_0_7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3a3dba9e4_0_9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63a3dba9e4_0_9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Frobenius Number -- from Wolfram MathWorld</a:t>
            </a:r>
            <a:endParaRPr/>
          </a:p>
        </p:txBody>
      </p:sp>
      <p:sp>
        <p:nvSpPr>
          <p:cNvPr id="454" name="Google Shape;454;g163a3dba9e4_0_9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3a3dba9e4_0_7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3a3dba9e4_0_7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63a3dba9e4_0_7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3a3dba9e4_0_7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3a3dba9e4_0_7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63a3dba9e4_0_7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a3dba9e4_0_7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a3dba9e4_0_7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3a3dba9e4_0_7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3a3dba9e4_0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3a3dba9e4_0_8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63a3dba9e4_0_8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3a3dba9e4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3a3dba9e4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63a3dba9e4_0_8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a3dba9e4_0_7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a3dba9e4_0_7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63a3dba9e4_0_7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3a3dba9e4_0_8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63a3dba9e4_0_8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63a3dba9e4_0_8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163a3dba9e4_0_43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g163a3dba9e4_0_43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163a3dba9e4_0_43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163a3dba9e4_0_43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163a3dba9e4_0_43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163a3dba9e4_0_43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163a3dba9e4_0_43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163a3dba9e4_0_43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163a3dba9e4_0_43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163a3dba9e4_0_43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163a3dba9e4_0_43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163a3dba9e4_0_43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163a3dba9e4_0_43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163a3dba9e4_0_43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163a3dba9e4_0_43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163a3dba9e4_0_43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163a3dba9e4_0_43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163a3dba9e4_0_43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163a3dba9e4_0_43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163a3dba9e4_0_437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g163a3dba9e4_0_43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63a3dba9e4_0_43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163a3dba9e4_0_43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163a3dba9e4_0_43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163a3dba9e4_0_43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163a3dba9e4_0_43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163a3dba9e4_0_43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163a3dba9e4_0_4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163a3dba9e4_0_43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163a3dba9e4_0_43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163a3dba9e4_0_43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63a3dba9e4_0_43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63a3dba9e4_0_43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163a3dba9e4_0_43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163a3dba9e4_0_43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163a3dba9e4_0_43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163a3dba9e4_0_437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163a3dba9e4_0_437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163a3dba9e4_0_43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163a3dba9e4_0_569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g163a3dba9e4_0_56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163a3dba9e4_0_56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163a3dba9e4_0_56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63a3dba9e4_0_56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163a3dba9e4_0_56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163a3dba9e4_0_56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163a3dba9e4_0_56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163a3dba9e4_0_56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163a3dba9e4_0_56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163a3dba9e4_0_56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163a3dba9e4_0_56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163a3dba9e4_0_56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163a3dba9e4_0_56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163a3dba9e4_0_56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63a3dba9e4_0_56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163a3dba9e4_0_56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163a3dba9e4_0_56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163a3dba9e4_0_56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63a3dba9e4_0_56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63a3dba9e4_0_56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163a3dba9e4_0_56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163a3dba9e4_0_56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163a3dba9e4_0_56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163a3dba9e4_0_56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163a3dba9e4_0_56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163a3dba9e4_0_56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163a3dba9e4_0_5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163a3dba9e4_0_56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163a3dba9e4_0_56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63a3dba9e4_0_56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163a3dba9e4_0_56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163a3dba9e4_0_56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163a3dba9e4_0_56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63a3dba9e4_0_56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63a3dba9e4_0_56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163a3dba9e4_0_56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163a3dba9e4_0_56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163a3dba9e4_0_56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163a3dba9e4_0_56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63a3dba9e4_0_56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163a3dba9e4_0_56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163a3dba9e4_0_56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163a3dba9e4_0_56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163a3dba9e4_0_56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63a3dba9e4_0_56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163a3dba9e4_0_56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163a3dba9e4_0_56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163a3dba9e4_0_56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163a3dba9e4_0_56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163a3dba9e4_0_56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163a3dba9e4_0_56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163a3dba9e4_0_56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163a3dba9e4_0_56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163a3dba9e4_0_56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163a3dba9e4_0_56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163a3dba9e4_0_56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163a3dba9e4_0_56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163a3dba9e4_0_56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163a3dba9e4_0_56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163a3dba9e4_0_56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163a3dba9e4_0_56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163a3dba9e4_0_56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163a3dba9e4_0_56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163a3dba9e4_0_56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163a3dba9e4_0_56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163a3dba9e4_0_56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163a3dba9e4_0_56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163a3dba9e4_0_56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163a3dba9e4_0_56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163a3dba9e4_0_56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163a3dba9e4_0_56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163a3dba9e4_0_56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163a3dba9e4_0_56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163a3dba9e4_0_56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163a3dba9e4_0_56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163a3dba9e4_0_56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163a3dba9e4_0_56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163a3dba9e4_0_56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163a3dba9e4_0_56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163a3dba9e4_0_56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163a3dba9e4_0_56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163a3dba9e4_0_56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163a3dba9e4_0_56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163a3dba9e4_0_56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163a3dba9e4_0_56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163a3dba9e4_0_56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163a3dba9e4_0_56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163a3dba9e4_0_56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163a3dba9e4_0_56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163a3dba9e4_0_56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163a3dba9e4_0_56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163a3dba9e4_0_56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163a3dba9e4_0_56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163a3dba9e4_0_56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163a3dba9e4_0_56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163a3dba9e4_0_56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163a3dba9e4_0_56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163a3dba9e4_0_56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163a3dba9e4_0_56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163a3dba9e4_0_56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163a3dba9e4_0_56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163a3dba9e4_0_56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163a3dba9e4_0_56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163a3dba9e4_0_56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163a3dba9e4_0_56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163a3dba9e4_0_56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163a3dba9e4_0_56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163a3dba9e4_0_56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163a3dba9e4_0_56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163a3dba9e4_0_56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163a3dba9e4_0_56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163a3dba9e4_0_56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163a3dba9e4_0_56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163a3dba9e4_0_56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163a3dba9e4_0_56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163a3dba9e4_0_56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163a3dba9e4_0_56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163a3dba9e4_0_56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163a3dba9e4_0_56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163a3dba9e4_0_56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163a3dba9e4_0_56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163a3dba9e4_0_56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163a3dba9e4_0_56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163a3dba9e4_0_56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163a3dba9e4_0_56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163a3dba9e4_0_569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163a3dba9e4_0_569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163a3dba9e4_0_56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3a3dba9e4_0_69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3a3dba9e4_0_7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9" name="Google Shape;279;g163a3dba9e4_0_7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0" name="Google Shape;280;g163a3dba9e4_0_7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163a3dba9e4_0_7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163a3dba9e4_0_7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163a3dba9e4_0_477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g163a3dba9e4_0_47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163a3dba9e4_0_47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163a3dba9e4_0_47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163a3dba9e4_0_47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163a3dba9e4_0_47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163a3dba9e4_0_47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163a3dba9e4_0_47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163a3dba9e4_0_47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163a3dba9e4_0_47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163a3dba9e4_0_47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163a3dba9e4_0_47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163a3dba9e4_0_47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163a3dba9e4_0_47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g163a3dba9e4_0_47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163a3dba9e4_0_47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163a3dba9e4_0_47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163a3dba9e4_0_47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163a3dba9e4_0_47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63a3dba9e4_0_47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63a3dba9e4_0_47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163a3dba9e4_0_47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163a3dba9e4_0_47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163a3dba9e4_0_47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63a3dba9e4_0_47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63a3dba9e4_0_47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163a3dba9e4_0_47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163a3dba9e4_0_4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163a3dba9e4_0_47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163a3dba9e4_0_47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163a3dba9e4_0_47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163a3dba9e4_0_47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163a3dba9e4_0_477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163a3dba9e4_0_47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163a3dba9e4_0_51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g163a3dba9e4_0_5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63a3dba9e4_0_5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163a3dba9e4_0_51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g163a3dba9e4_0_512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g163a3dba9e4_0_5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163a3dba9e4_0_51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g163a3dba9e4_0_5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163a3dba9e4_0_5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163a3dba9e4_0_51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g163a3dba9e4_0_519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Google Shape;101;g163a3dba9e4_0_519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63a3dba9e4_0_51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163a3dba9e4_0_52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g163a3dba9e4_0_5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163a3dba9e4_0_5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163a3dba9e4_0_52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163a3dba9e4_0_52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163a3dba9e4_0_53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g163a3dba9e4_0_5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63a3dba9e4_0_5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163a3dba9e4_0_53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Google Shape;114;g163a3dba9e4_0_533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g163a3dba9e4_0_53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163a3dba9e4_0_540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g163a3dba9e4_0_54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163a3dba9e4_0_54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63a3dba9e4_0_54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63a3dba9e4_0_54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63a3dba9e4_0_54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163a3dba9e4_0_54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63a3dba9e4_0_54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163a3dba9e4_0_54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163a3dba9e4_0_54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163a3dba9e4_0_54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163a3dba9e4_0_54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163a3dba9e4_0_540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163a3dba9e4_0_54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163a3dba9e4_0_55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g163a3dba9e4_0_55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163a3dba9e4_0_55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163a3dba9e4_0_555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163a3dba9e4_0_555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g163a3dba9e4_0_555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Google Shape;138;g163a3dba9e4_0_55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163a3dba9e4_0_563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g163a3dba9e4_0_56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63a3dba9e4_0_56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163a3dba9e4_0_563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Google Shape;144;g163a3dba9e4_0_56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63a3dba9e4_0_4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163a3dba9e4_0_4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163a3dba9e4_0_43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3a3dba9e4_0_717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 A</a:t>
            </a:r>
            <a:r>
              <a:rPr lang="en-US"/>
              <a:t>rithmetic</a:t>
            </a:r>
            <a:endParaRPr/>
          </a:p>
        </p:txBody>
      </p:sp>
      <p:sp>
        <p:nvSpPr>
          <p:cNvPr id="289" name="Google Shape;289;g163a3dba9e4_0_717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is addition different when you are doing it for time?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3a3dba9e4_0_835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Back to </a:t>
            </a:r>
            <a:r>
              <a:rPr lang="en-US" sz="4800">
                <a:solidFill>
                  <a:schemeClr val="dk1"/>
                </a:solidFill>
              </a:rPr>
              <a:t>Water Jugs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72" name="Google Shape;372;g163a3dba9e4_0_835"/>
          <p:cNvSpPr txBox="1"/>
          <p:nvPr>
            <p:ph idx="1" type="body"/>
          </p:nvPr>
        </p:nvSpPr>
        <p:spPr>
          <a:xfrm>
            <a:off x="1738400" y="1725025"/>
            <a:ext cx="9374100" cy="153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If I have a water jug that can hold </a:t>
            </a:r>
            <a:r>
              <a:rPr b="1" lang="en-US" sz="2600"/>
              <a:t>5</a:t>
            </a:r>
            <a:r>
              <a:rPr lang="en-US" sz="2600"/>
              <a:t> gallons, and another jug that can hold </a:t>
            </a:r>
            <a:r>
              <a:rPr b="1" lang="en-US" sz="2600"/>
              <a:t>3</a:t>
            </a:r>
            <a:r>
              <a:rPr lang="en-US" sz="2600"/>
              <a:t> gallons, can I find a way to have exactly </a:t>
            </a:r>
            <a:r>
              <a:rPr b="1" lang="en-US" sz="2600"/>
              <a:t>2</a:t>
            </a:r>
            <a:r>
              <a:rPr lang="en-US" sz="2600"/>
              <a:t> gallons? (No guesstimating! We need </a:t>
            </a:r>
            <a:r>
              <a:rPr b="1" lang="en-US" sz="2600"/>
              <a:t>exactly</a:t>
            </a:r>
            <a:r>
              <a:rPr lang="en-US" sz="2600"/>
              <a:t> </a:t>
            </a:r>
            <a:r>
              <a:rPr b="1" lang="en-US" sz="2600"/>
              <a:t>2</a:t>
            </a:r>
            <a:r>
              <a:rPr lang="en-US" sz="2600"/>
              <a:t> gallons!)</a:t>
            </a:r>
            <a:endParaRPr sz="2600"/>
          </a:p>
        </p:txBody>
      </p:sp>
      <p:pic>
        <p:nvPicPr>
          <p:cNvPr id="373" name="Google Shape;373;g163a3dba9e4_0_8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650" y="3264325"/>
            <a:ext cx="2244215" cy="3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63a3dba9e4_0_8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83425" y="3605925"/>
            <a:ext cx="2180450" cy="2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63a3dba9e4_0_843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Different Water</a:t>
            </a:r>
            <a:r>
              <a:rPr lang="en-US" sz="4800">
                <a:solidFill>
                  <a:schemeClr val="dk1"/>
                </a:solidFill>
              </a:rPr>
              <a:t> Jugs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81" name="Google Shape;381;g163a3dba9e4_0_843"/>
          <p:cNvSpPr txBox="1"/>
          <p:nvPr>
            <p:ph idx="1" type="body"/>
          </p:nvPr>
        </p:nvSpPr>
        <p:spPr>
          <a:xfrm>
            <a:off x="1738400" y="1725025"/>
            <a:ext cx="9374100" cy="153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If I have a water jug that can hold </a:t>
            </a:r>
            <a:r>
              <a:rPr b="1" i="1" lang="en-US" sz="2600"/>
              <a:t>6</a:t>
            </a:r>
            <a:r>
              <a:rPr lang="en-US" sz="2600"/>
              <a:t> gallons, and another jug that can hold </a:t>
            </a:r>
            <a:r>
              <a:rPr b="1" lang="en-US" sz="2600"/>
              <a:t>3</a:t>
            </a:r>
            <a:r>
              <a:rPr lang="en-US" sz="2600"/>
              <a:t> gallons, can I find a way to have exactly </a:t>
            </a:r>
            <a:r>
              <a:rPr b="1" lang="en-US" sz="2600"/>
              <a:t>2</a:t>
            </a:r>
            <a:r>
              <a:rPr lang="en-US" sz="2600"/>
              <a:t> gallons? (No guesstimating! We need </a:t>
            </a:r>
            <a:r>
              <a:rPr b="1" lang="en-US" sz="2600"/>
              <a:t>exactly</a:t>
            </a:r>
            <a:r>
              <a:rPr lang="en-US" sz="2600"/>
              <a:t> </a:t>
            </a:r>
            <a:r>
              <a:rPr b="1" lang="en-US" sz="2600"/>
              <a:t>2</a:t>
            </a:r>
            <a:r>
              <a:rPr lang="en-US" sz="2600"/>
              <a:t> gallons!)</a:t>
            </a:r>
            <a:endParaRPr sz="2600"/>
          </a:p>
        </p:txBody>
      </p:sp>
      <p:pic>
        <p:nvPicPr>
          <p:cNvPr id="382" name="Google Shape;382;g163a3dba9e4_0_8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750" y="3111325"/>
            <a:ext cx="2460175" cy="3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63a3dba9e4_0_8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83425" y="3605925"/>
            <a:ext cx="2180450" cy="2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3a3dba9e4_0_851"/>
          <p:cNvSpPr txBox="1"/>
          <p:nvPr>
            <p:ph type="title"/>
          </p:nvPr>
        </p:nvSpPr>
        <p:spPr>
          <a:xfrm>
            <a:off x="1738400" y="961400"/>
            <a:ext cx="9374100" cy="97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</a:rPr>
              <a:t>Contrast with Modular Arithmetic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90" name="Google Shape;390;g163a3dba9e4_0_851"/>
          <p:cNvSpPr txBox="1"/>
          <p:nvPr>
            <p:ph idx="1" type="body"/>
          </p:nvPr>
        </p:nvSpPr>
        <p:spPr>
          <a:xfrm>
            <a:off x="1738400" y="1866525"/>
            <a:ext cx="9374100" cy="3358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What numbers do you get by repeatedly adding </a:t>
            </a:r>
            <a:r>
              <a:rPr b="1" lang="en-US" sz="2600"/>
              <a:t>(5 -</a:t>
            </a:r>
            <a:r>
              <a:rPr lang="en-US" sz="2600"/>
              <a:t> </a:t>
            </a:r>
            <a:r>
              <a:rPr b="1" lang="en-US" sz="2600"/>
              <a:t>3)</a:t>
            </a:r>
            <a:r>
              <a:rPr lang="en-US" sz="2600"/>
              <a:t> to itself modulo </a:t>
            </a:r>
            <a:r>
              <a:rPr b="1" lang="en-US" sz="2600"/>
              <a:t>5</a:t>
            </a:r>
            <a:r>
              <a:rPr lang="en-US" sz="2600"/>
              <a:t>? Is there a way you can rephrase this repeated addition?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600"/>
              <a:t>(5-3) + ⋯ + (5-3) </a:t>
            </a:r>
            <a:r>
              <a:rPr b="1" lang="en-US" sz="2600"/>
              <a:t>≡ ? </a:t>
            </a:r>
            <a:r>
              <a:rPr lang="en-US" sz="2600"/>
              <a:t>mod </a:t>
            </a:r>
            <a:r>
              <a:rPr b="1" lang="en-US" sz="2600"/>
              <a:t>5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600"/>
              <a:t>What numbers do you get by repeatedly adding </a:t>
            </a:r>
            <a:r>
              <a:rPr b="1" lang="en-US" sz="2600"/>
              <a:t>(6 - 3)</a:t>
            </a:r>
            <a:r>
              <a:rPr lang="en-US" sz="2600"/>
              <a:t> to itself modulo </a:t>
            </a:r>
            <a:r>
              <a:rPr b="1" lang="en-US" sz="2600"/>
              <a:t>6</a:t>
            </a:r>
            <a:r>
              <a:rPr lang="en-US" sz="2600"/>
              <a:t>? Do you see a pattern forming?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3a3dba9e4_0_858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Apply Ideas to </a:t>
            </a:r>
            <a:r>
              <a:rPr lang="en-US" sz="4800">
                <a:solidFill>
                  <a:schemeClr val="dk1"/>
                </a:solidFill>
              </a:rPr>
              <a:t>Water Jugs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97" name="Google Shape;397;g163a3dba9e4_0_858"/>
          <p:cNvSpPr txBox="1"/>
          <p:nvPr>
            <p:ph idx="1" type="body"/>
          </p:nvPr>
        </p:nvSpPr>
        <p:spPr>
          <a:xfrm>
            <a:off x="1738400" y="1725025"/>
            <a:ext cx="9374100" cy="4483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If I have a water jug that can hold </a:t>
            </a:r>
            <a:r>
              <a:rPr b="1" lang="en-US" sz="2600"/>
              <a:t>5</a:t>
            </a:r>
            <a:r>
              <a:rPr lang="en-US" sz="2600"/>
              <a:t> gallons, and another jug that can hold </a:t>
            </a:r>
            <a:r>
              <a:rPr b="1" lang="en-US" sz="2600"/>
              <a:t>3</a:t>
            </a:r>
            <a:r>
              <a:rPr lang="en-US" sz="2600"/>
              <a:t> gallons, can I find a way to have exactly </a:t>
            </a:r>
            <a:r>
              <a:rPr b="1" lang="en-US" sz="2600"/>
              <a:t>1</a:t>
            </a:r>
            <a:r>
              <a:rPr lang="en-US" sz="2600"/>
              <a:t> gallon?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If I have jugs with sizes </a:t>
            </a:r>
            <a:r>
              <a:rPr b="1" lang="en-US" sz="2600"/>
              <a:t>4</a:t>
            </a:r>
            <a:r>
              <a:rPr lang="en-US" sz="2600"/>
              <a:t> gallons and </a:t>
            </a:r>
            <a:r>
              <a:rPr b="1" lang="en-US" sz="2600"/>
              <a:t>7</a:t>
            </a:r>
            <a:r>
              <a:rPr lang="en-US" sz="2600"/>
              <a:t> gallons, can I make exactly </a:t>
            </a:r>
            <a:r>
              <a:rPr b="1" lang="en-US" sz="2600"/>
              <a:t>1</a:t>
            </a:r>
            <a:r>
              <a:rPr lang="en-US" sz="2600"/>
              <a:t> gallon? What other amounts can I make?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What about if the jugs hold </a:t>
            </a:r>
            <a:r>
              <a:rPr b="1" lang="en-US" sz="2600"/>
              <a:t>4</a:t>
            </a:r>
            <a:r>
              <a:rPr lang="en-US" sz="2600"/>
              <a:t> gallons and </a:t>
            </a:r>
            <a:r>
              <a:rPr b="1" lang="en-US" sz="2600"/>
              <a:t>10</a:t>
            </a:r>
            <a:r>
              <a:rPr lang="en-US" sz="2600"/>
              <a:t> gallons?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2600"/>
              <a:t>Challenge:</a:t>
            </a:r>
            <a:r>
              <a:rPr lang="en-US" sz="2600"/>
              <a:t> When do we think we could make any amount of water if our jugs can hold </a:t>
            </a:r>
            <a:r>
              <a:rPr b="1" lang="en-US" sz="2600"/>
              <a:t>x</a:t>
            </a:r>
            <a:r>
              <a:rPr lang="en-US" sz="2600"/>
              <a:t> and </a:t>
            </a:r>
            <a:r>
              <a:rPr b="1" lang="en-US" sz="2600"/>
              <a:t>y</a:t>
            </a:r>
            <a:r>
              <a:rPr lang="en-US" sz="2600"/>
              <a:t> gallons of water?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3a3dba9e4_0_866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Beyond the </a:t>
            </a:r>
            <a:r>
              <a:rPr lang="en-US" sz="4800">
                <a:solidFill>
                  <a:schemeClr val="dk1"/>
                </a:solidFill>
              </a:rPr>
              <a:t>Water Jugs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404" name="Google Shape;404;g163a3dba9e4_0_866"/>
          <p:cNvSpPr txBox="1"/>
          <p:nvPr>
            <p:ph idx="1" type="body"/>
          </p:nvPr>
        </p:nvSpPr>
        <p:spPr>
          <a:xfrm>
            <a:off x="1738400" y="1725025"/>
            <a:ext cx="9374100" cy="11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Pouring water in is like adding, and pouring water out is like subtracking! What about </a:t>
            </a:r>
            <a:r>
              <a:rPr lang="en-US" sz="2600"/>
              <a:t>when we cannot subtract?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3a3dba9e4_0_872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6"/>
                </a:solidFill>
              </a:rPr>
              <a:t>Hourglasses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411" name="Google Shape;411;g163a3dba9e4_0_872"/>
          <p:cNvSpPr txBox="1"/>
          <p:nvPr>
            <p:ph idx="1" type="body"/>
          </p:nvPr>
        </p:nvSpPr>
        <p:spPr>
          <a:xfrm>
            <a:off x="1738400" y="1725025"/>
            <a:ext cx="9374100" cy="202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I have two hourglasses, one that lasts for </a:t>
            </a:r>
            <a:r>
              <a:rPr b="1" lang="en-US" sz="2600"/>
              <a:t>9</a:t>
            </a:r>
            <a:r>
              <a:rPr lang="en-US" sz="2600"/>
              <a:t> minutes and another that lasts for </a:t>
            </a:r>
            <a:r>
              <a:rPr b="1" lang="en-US" sz="2600"/>
              <a:t>5</a:t>
            </a:r>
            <a:r>
              <a:rPr lang="en-US" sz="2600"/>
              <a:t> minutes. I need to cook my dinner for </a:t>
            </a:r>
            <a:r>
              <a:rPr b="1" lang="en-US" sz="2600"/>
              <a:t>13</a:t>
            </a:r>
            <a:r>
              <a:rPr lang="en-US" sz="2600"/>
              <a:t> minutes. Can I do it without guessing? Can I make a timer for </a:t>
            </a:r>
            <a:r>
              <a:rPr b="1" lang="en-US" sz="2600"/>
              <a:t>any</a:t>
            </a:r>
            <a:r>
              <a:rPr lang="en-US" sz="2600"/>
              <a:t> number of minutes?</a:t>
            </a:r>
            <a:endParaRPr sz="2600"/>
          </a:p>
        </p:txBody>
      </p:sp>
      <p:pic>
        <p:nvPicPr>
          <p:cNvPr id="412" name="Google Shape;412;g163a3dba9e4_0_8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00" y="3958958"/>
            <a:ext cx="2349226" cy="240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63a3dba9e4_0_8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474" y="3728664"/>
            <a:ext cx="2062275" cy="28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3a3dba9e4_0_880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</a:rPr>
              <a:t>Chicken Nuggets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20" name="Google Shape;420;g163a3dba9e4_0_880"/>
          <p:cNvSpPr txBox="1"/>
          <p:nvPr>
            <p:ph idx="1" type="body"/>
          </p:nvPr>
        </p:nvSpPr>
        <p:spPr>
          <a:xfrm>
            <a:off x="1738400" y="1725025"/>
            <a:ext cx="9374100" cy="2487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The McDonalds next to my house is very strange. They only sell chicken nuggets in packages of </a:t>
            </a:r>
            <a:r>
              <a:rPr b="1" lang="en-US" sz="2600"/>
              <a:t>3</a:t>
            </a:r>
            <a:r>
              <a:rPr lang="en-US" sz="2600"/>
              <a:t> and </a:t>
            </a:r>
            <a:r>
              <a:rPr b="1" lang="en-US" sz="2600"/>
              <a:t>5</a:t>
            </a:r>
            <a:r>
              <a:rPr lang="en-US" sz="2600"/>
              <a:t>. This means some amounts of chicken nuggets I can never get exactly! Like </a:t>
            </a:r>
            <a:r>
              <a:rPr b="1" lang="en-US" sz="2600"/>
              <a:t>2</a:t>
            </a:r>
            <a:r>
              <a:rPr lang="en-US" sz="2600"/>
              <a:t> or </a:t>
            </a:r>
            <a:r>
              <a:rPr b="1" lang="en-US" sz="2600"/>
              <a:t>4</a:t>
            </a:r>
            <a:r>
              <a:rPr lang="en-US" sz="2600"/>
              <a:t>. What is the largest number of chicken nuggets I cannot get exactly?</a:t>
            </a:r>
            <a:endParaRPr sz="2600"/>
          </a:p>
        </p:txBody>
      </p:sp>
      <p:pic>
        <p:nvPicPr>
          <p:cNvPr id="421" name="Google Shape;421;g163a3dba9e4_0_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775" y="3614975"/>
            <a:ext cx="3655775" cy="30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63a3dba9e4_0_8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825" y="4212325"/>
            <a:ext cx="2522155" cy="23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3a3dba9e4_0_900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</a:rPr>
              <a:t>Chicken Nuggets - Burger King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29" name="Google Shape;429;g163a3dba9e4_0_900"/>
          <p:cNvSpPr txBox="1"/>
          <p:nvPr>
            <p:ph idx="1" type="body"/>
          </p:nvPr>
        </p:nvSpPr>
        <p:spPr>
          <a:xfrm>
            <a:off x="1738400" y="1725025"/>
            <a:ext cx="9374100" cy="202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My friend’s favorite Burger King does something similar. They only sell chicken </a:t>
            </a:r>
            <a:r>
              <a:rPr lang="en-US" sz="2600"/>
              <a:t>nuggets</a:t>
            </a:r>
            <a:r>
              <a:rPr lang="en-US" sz="2600"/>
              <a:t> in boxes of </a:t>
            </a:r>
            <a:r>
              <a:rPr b="1" lang="en-US" sz="2600"/>
              <a:t>3</a:t>
            </a:r>
            <a:r>
              <a:rPr lang="en-US" sz="2600"/>
              <a:t> and </a:t>
            </a:r>
            <a:r>
              <a:rPr b="1" lang="en-US" sz="2600"/>
              <a:t>7</a:t>
            </a:r>
            <a:r>
              <a:rPr lang="en-US" sz="2600"/>
              <a:t>. What is the largest number of chicken </a:t>
            </a:r>
            <a:r>
              <a:rPr lang="en-US" sz="2600"/>
              <a:t>nuggets you cannot exactly buy at Burger King?</a:t>
            </a:r>
            <a:endParaRPr sz="2600"/>
          </a:p>
        </p:txBody>
      </p:sp>
      <p:pic>
        <p:nvPicPr>
          <p:cNvPr id="430" name="Google Shape;430;g163a3dba9e4_0_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884" y="3752125"/>
            <a:ext cx="2885612" cy="280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163a3dba9e4_0_9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350" y="3752125"/>
            <a:ext cx="5446536" cy="2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3a3dba9e4_0_890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</a:rPr>
              <a:t>Challenge </a:t>
            </a:r>
            <a:r>
              <a:rPr lang="en-US" sz="4800">
                <a:solidFill>
                  <a:schemeClr val="accent2"/>
                </a:solidFill>
              </a:rPr>
              <a:t>- Wendy’s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38" name="Google Shape;438;g163a3dba9e4_0_890"/>
          <p:cNvSpPr txBox="1"/>
          <p:nvPr>
            <p:ph idx="1" type="body"/>
          </p:nvPr>
        </p:nvSpPr>
        <p:spPr>
          <a:xfrm>
            <a:off x="1738400" y="1725025"/>
            <a:ext cx="9374100" cy="156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The nearby Wendy’s tries to compete by selling chicken </a:t>
            </a:r>
            <a:r>
              <a:rPr lang="en-US" sz="2600"/>
              <a:t>nuggets</a:t>
            </a:r>
            <a:r>
              <a:rPr lang="en-US" sz="2600"/>
              <a:t> in packages of </a:t>
            </a:r>
            <a:r>
              <a:rPr b="1" lang="en-US" sz="2600"/>
              <a:t>4</a:t>
            </a:r>
            <a:r>
              <a:rPr lang="en-US" sz="2600"/>
              <a:t>, </a:t>
            </a:r>
            <a:r>
              <a:rPr b="1" lang="en-US" sz="2600"/>
              <a:t>7</a:t>
            </a:r>
            <a:r>
              <a:rPr lang="en-US" sz="2600"/>
              <a:t>, and </a:t>
            </a:r>
            <a:r>
              <a:rPr b="1" lang="en-US" sz="2600"/>
              <a:t>9</a:t>
            </a:r>
            <a:r>
              <a:rPr lang="en-US" sz="2600"/>
              <a:t>. What is the largest number of </a:t>
            </a:r>
            <a:r>
              <a:rPr lang="en-US" sz="2600"/>
              <a:t>nuggets</a:t>
            </a:r>
            <a:r>
              <a:rPr lang="en-US" sz="2600"/>
              <a:t> you cannot exactly order from Wendy’s?</a:t>
            </a:r>
            <a:endParaRPr sz="2600"/>
          </a:p>
        </p:txBody>
      </p:sp>
      <p:pic>
        <p:nvPicPr>
          <p:cNvPr id="439" name="Google Shape;439;g163a3dba9e4_0_8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25" y="3553675"/>
            <a:ext cx="5331975" cy="2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63a3dba9e4_0_8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25" y="3270150"/>
            <a:ext cx="4735275" cy="3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63a3dba9e4_0_910"/>
          <p:cNvSpPr txBox="1"/>
          <p:nvPr>
            <p:ph type="title"/>
          </p:nvPr>
        </p:nvSpPr>
        <p:spPr>
          <a:xfrm>
            <a:off x="1738400" y="798100"/>
            <a:ext cx="9374100" cy="9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</a:rPr>
              <a:t>Waffle House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47" name="Google Shape;447;g163a3dba9e4_0_910"/>
          <p:cNvSpPr txBox="1"/>
          <p:nvPr>
            <p:ph idx="1" type="body"/>
          </p:nvPr>
        </p:nvSpPr>
        <p:spPr>
          <a:xfrm>
            <a:off x="1738400" y="1725025"/>
            <a:ext cx="9374100" cy="156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The Waffle House sells waffles in stacks of </a:t>
            </a:r>
            <a:r>
              <a:rPr b="1" lang="en-US" sz="2600"/>
              <a:t>5</a:t>
            </a:r>
            <a:r>
              <a:rPr lang="en-US" sz="2600"/>
              <a:t> and </a:t>
            </a:r>
            <a:r>
              <a:rPr b="1" lang="en-US" sz="2600"/>
              <a:t>10</a:t>
            </a:r>
            <a:r>
              <a:rPr lang="en-US" sz="2600"/>
              <a:t>. What is the largest number of waffles we cannot order? How is this problem different from the rest of the problems?</a:t>
            </a:r>
            <a:endParaRPr sz="2600"/>
          </a:p>
        </p:txBody>
      </p:sp>
      <p:pic>
        <p:nvPicPr>
          <p:cNvPr id="448" name="Google Shape;448;g163a3dba9e4_0_9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00" y="3291925"/>
            <a:ext cx="3907706" cy="3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163a3dba9e4_0_9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706" y="3215725"/>
            <a:ext cx="3289389" cy="32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163a3dba9e4_0_910"/>
          <p:cNvSpPr txBox="1"/>
          <p:nvPr/>
        </p:nvSpPr>
        <p:spPr>
          <a:xfrm>
            <a:off x="3633900" y="6273000"/>
            <a:ext cx="492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Last Slide of Breakout Rooms!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a3dba9e4_0_73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6"/>
                </a:solidFill>
              </a:rPr>
              <a:t>Snooze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296" name="Google Shape;296;g163a3dba9e4_0_737"/>
          <p:cNvSpPr txBox="1"/>
          <p:nvPr>
            <p:ph idx="1" type="body"/>
          </p:nvPr>
        </p:nvSpPr>
        <p:spPr>
          <a:xfrm>
            <a:off x="1738400" y="1725025"/>
            <a:ext cx="9374100" cy="153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My alarm clock goes off at </a:t>
            </a:r>
            <a:r>
              <a:rPr b="1" lang="en-US" sz="2600"/>
              <a:t>7:00</a:t>
            </a:r>
            <a:r>
              <a:rPr lang="en-US" sz="2600"/>
              <a:t> in the morning. Every time I hit the snooze, it goes off </a:t>
            </a:r>
            <a:r>
              <a:rPr b="1" lang="en-US" sz="2600"/>
              <a:t>5</a:t>
            </a:r>
            <a:r>
              <a:rPr lang="en-US" sz="2600"/>
              <a:t> minutes later. When I finally get up, what are the possible minutes my clock could say?</a:t>
            </a:r>
            <a:endParaRPr sz="2600"/>
          </a:p>
        </p:txBody>
      </p:sp>
      <p:pic>
        <p:nvPicPr>
          <p:cNvPr id="297" name="Google Shape;297;g163a3dba9e4_0_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00" y="3513975"/>
            <a:ext cx="3584725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63a3dba9e4_0_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775" y="3513975"/>
            <a:ext cx="3584725" cy="18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63a3dba9e4_0_737"/>
          <p:cNvSpPr/>
          <p:nvPr/>
        </p:nvSpPr>
        <p:spPr>
          <a:xfrm>
            <a:off x="7870375" y="3886200"/>
            <a:ext cx="805500" cy="10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63a3dba9e4_0_737"/>
          <p:cNvSpPr/>
          <p:nvPr/>
        </p:nvSpPr>
        <p:spPr>
          <a:xfrm>
            <a:off x="9307275" y="3907975"/>
            <a:ext cx="1393500" cy="10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63a3dba9e4_0_737"/>
          <p:cNvSpPr txBox="1"/>
          <p:nvPr/>
        </p:nvSpPr>
        <p:spPr>
          <a:xfrm>
            <a:off x="9122325" y="3853525"/>
            <a:ext cx="17634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latin typeface="Orbitron"/>
                <a:ea typeface="Orbitron"/>
                <a:cs typeface="Orbitron"/>
                <a:sym typeface="Orbitron"/>
              </a:rPr>
              <a:t>? ?</a:t>
            </a:r>
            <a:endParaRPr b="1" sz="72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2" name="Google Shape;302;g163a3dba9e4_0_737"/>
          <p:cNvSpPr txBox="1"/>
          <p:nvPr/>
        </p:nvSpPr>
        <p:spPr>
          <a:xfrm>
            <a:off x="7687975" y="3800238"/>
            <a:ext cx="117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X</a:t>
            </a:r>
            <a:endParaRPr b="1" sz="7200">
              <a:solidFill>
                <a:schemeClr val="accen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303" name="Google Shape;303;g163a3dba9e4_0_737"/>
          <p:cNvCxnSpPr>
            <a:stCxn id="297" idx="3"/>
            <a:endCxn id="298" idx="1"/>
          </p:cNvCxnSpPr>
          <p:nvPr/>
        </p:nvCxnSpPr>
        <p:spPr>
          <a:xfrm>
            <a:off x="5323125" y="4446738"/>
            <a:ext cx="2204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g163a3dba9e4_0_737"/>
          <p:cNvSpPr txBox="1"/>
          <p:nvPr/>
        </p:nvSpPr>
        <p:spPr>
          <a:xfrm>
            <a:off x="1738400" y="5629150"/>
            <a:ext cx="937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my snooze added </a:t>
            </a:r>
            <a:r>
              <a:rPr b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minutes? Or </a:t>
            </a:r>
            <a:r>
              <a:rPr b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15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? Or </a:t>
            </a:r>
            <a:r>
              <a:rPr b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7?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3a3dba9e4_0_923"/>
          <p:cNvSpPr txBox="1"/>
          <p:nvPr>
            <p:ph type="title"/>
          </p:nvPr>
        </p:nvSpPr>
        <p:spPr>
          <a:xfrm>
            <a:off x="1738400" y="721900"/>
            <a:ext cx="9374100" cy="97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</a:rPr>
              <a:t>Frobenius Numbers!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457" name="Google Shape;457;g163a3dba9e4_0_923"/>
          <p:cNvSpPr txBox="1"/>
          <p:nvPr>
            <p:ph idx="1" type="body"/>
          </p:nvPr>
        </p:nvSpPr>
        <p:spPr>
          <a:xfrm>
            <a:off x="1167650" y="1843100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639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a3dba9e4_0_75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5"/>
                </a:solidFill>
              </a:rPr>
              <a:t>School Bell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11" name="Google Shape;311;g163a3dba9e4_0_759"/>
          <p:cNvSpPr txBox="1"/>
          <p:nvPr>
            <p:ph idx="1" type="body"/>
          </p:nvPr>
        </p:nvSpPr>
        <p:spPr>
          <a:xfrm>
            <a:off x="1738400" y="1725025"/>
            <a:ext cx="9374100" cy="153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The first bell goes off at </a:t>
            </a:r>
            <a:r>
              <a:rPr b="1" lang="en-US" sz="2600"/>
              <a:t>8:00</a:t>
            </a:r>
            <a:r>
              <a:rPr lang="en-US" sz="2600"/>
              <a:t>. If the bell goes off every </a:t>
            </a:r>
            <a:r>
              <a:rPr b="1" lang="en-US" sz="2600"/>
              <a:t>50</a:t>
            </a:r>
            <a:r>
              <a:rPr lang="en-US" sz="2600"/>
              <a:t> minutes, will the bell ever go off when the minute hand is on </a:t>
            </a:r>
            <a:r>
              <a:rPr b="1" lang="en-US" sz="2600"/>
              <a:t>11</a:t>
            </a:r>
            <a:r>
              <a:rPr lang="en-US" sz="2600"/>
              <a:t>? What about when the minute hand is on </a:t>
            </a:r>
            <a:r>
              <a:rPr b="1" lang="en-US" sz="2600"/>
              <a:t>2</a:t>
            </a:r>
            <a:r>
              <a:rPr lang="en-US" sz="2600"/>
              <a:t>? </a:t>
            </a:r>
            <a:r>
              <a:rPr b="1" lang="en-US" sz="2600"/>
              <a:t>3</a:t>
            </a:r>
            <a:r>
              <a:rPr lang="en-US" sz="2600"/>
              <a:t>?</a:t>
            </a:r>
            <a:endParaRPr sz="2600"/>
          </a:p>
        </p:txBody>
      </p:sp>
      <p:pic>
        <p:nvPicPr>
          <p:cNvPr id="312" name="Google Shape;312;g163a3dba9e4_0_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00" y="3264325"/>
            <a:ext cx="3288874" cy="32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63a3dba9e4_0_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624" y="3264325"/>
            <a:ext cx="3288874" cy="3288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g163a3dba9e4_0_759"/>
          <p:cNvCxnSpPr/>
          <p:nvPr/>
        </p:nvCxnSpPr>
        <p:spPr>
          <a:xfrm rot="10800000">
            <a:off x="3385450" y="3733925"/>
            <a:ext cx="0" cy="1197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" name="Google Shape;315;g163a3dba9e4_0_759"/>
          <p:cNvCxnSpPr/>
          <p:nvPr/>
        </p:nvCxnSpPr>
        <p:spPr>
          <a:xfrm rot="10800000">
            <a:off x="2699650" y="492035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Google Shape;316;g163a3dba9e4_0_759"/>
          <p:cNvCxnSpPr/>
          <p:nvPr/>
        </p:nvCxnSpPr>
        <p:spPr>
          <a:xfrm rot="10800000">
            <a:off x="8904663" y="3918725"/>
            <a:ext cx="563400" cy="10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g163a3dba9e4_0_759"/>
          <p:cNvCxnSpPr>
            <a:stCxn id="312" idx="3"/>
            <a:endCxn id="313" idx="1"/>
          </p:cNvCxnSpPr>
          <p:nvPr/>
        </p:nvCxnSpPr>
        <p:spPr>
          <a:xfrm>
            <a:off x="5027274" y="4908762"/>
            <a:ext cx="2796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g163a3dba9e4_0_759"/>
          <p:cNvSpPr txBox="1"/>
          <p:nvPr/>
        </p:nvSpPr>
        <p:spPr>
          <a:xfrm>
            <a:off x="4925425" y="36382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a3dba9e4_0_781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Water Jugs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325" name="Google Shape;325;g163a3dba9e4_0_781"/>
          <p:cNvSpPr txBox="1"/>
          <p:nvPr>
            <p:ph idx="1" type="body"/>
          </p:nvPr>
        </p:nvSpPr>
        <p:spPr>
          <a:xfrm>
            <a:off x="1738400" y="1725025"/>
            <a:ext cx="9374100" cy="153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If I have a water jug that can hold </a:t>
            </a:r>
            <a:r>
              <a:rPr b="1" lang="en-US" sz="2600"/>
              <a:t>5</a:t>
            </a:r>
            <a:r>
              <a:rPr lang="en-US" sz="2600"/>
              <a:t> gallons, and another jug that can hold </a:t>
            </a:r>
            <a:r>
              <a:rPr b="1" lang="en-US" sz="2600"/>
              <a:t>3</a:t>
            </a:r>
            <a:r>
              <a:rPr lang="en-US" sz="2600"/>
              <a:t> gallons, can I find a way to have exactly </a:t>
            </a:r>
            <a:r>
              <a:rPr b="1" lang="en-US" sz="2600"/>
              <a:t>4</a:t>
            </a:r>
            <a:r>
              <a:rPr lang="en-US" sz="2600"/>
              <a:t> gallons? (No guesstimating! We need </a:t>
            </a:r>
            <a:r>
              <a:rPr b="1" lang="en-US" sz="2600"/>
              <a:t>exactly</a:t>
            </a:r>
            <a:r>
              <a:rPr lang="en-US" sz="2600"/>
              <a:t> </a:t>
            </a:r>
            <a:r>
              <a:rPr b="1" lang="en-US" sz="2600"/>
              <a:t>4</a:t>
            </a:r>
            <a:r>
              <a:rPr lang="en-US" sz="2600"/>
              <a:t> gallons!)</a:t>
            </a:r>
            <a:endParaRPr sz="2600"/>
          </a:p>
        </p:txBody>
      </p:sp>
      <p:pic>
        <p:nvPicPr>
          <p:cNvPr id="326" name="Google Shape;326;g163a3dba9e4_0_7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650" y="3264325"/>
            <a:ext cx="2244215" cy="3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63a3dba9e4_0_7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83425" y="3605925"/>
            <a:ext cx="2180450" cy="2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3a3dba9e4_0_79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Water Jugs - Solution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334" name="Google Shape;334;g163a3dba9e4_0_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075" y="3264325"/>
            <a:ext cx="2244215" cy="3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63a3dba9e4_0_7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262963" y="601475"/>
            <a:ext cx="2180450" cy="2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163a3dba9e4_0_796"/>
          <p:cNvSpPr txBox="1"/>
          <p:nvPr>
            <p:ph idx="1" type="body"/>
          </p:nvPr>
        </p:nvSpPr>
        <p:spPr>
          <a:xfrm>
            <a:off x="1738400" y="1725025"/>
            <a:ext cx="6861300" cy="471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Fill the </a:t>
            </a:r>
            <a:r>
              <a:rPr b="1" lang="en-US" sz="2600"/>
              <a:t>5</a:t>
            </a:r>
            <a:r>
              <a:rPr lang="en-US" sz="2600"/>
              <a:t> gallon jug.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Pour the water into the </a:t>
            </a:r>
            <a:r>
              <a:rPr b="1" lang="en-US" sz="2600"/>
              <a:t>3</a:t>
            </a:r>
            <a:r>
              <a:rPr lang="en-US" sz="2600"/>
              <a:t> gallon jug, leaving </a:t>
            </a:r>
            <a:r>
              <a:rPr b="1" lang="en-US" sz="2600"/>
              <a:t>2</a:t>
            </a:r>
            <a:r>
              <a:rPr lang="en-US" sz="2600"/>
              <a:t> gallons in the </a:t>
            </a:r>
            <a:r>
              <a:rPr b="1" lang="en-US" sz="2600"/>
              <a:t>5</a:t>
            </a:r>
            <a:r>
              <a:rPr lang="en-US" sz="2600"/>
              <a:t> gallon jug.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Pour the </a:t>
            </a:r>
            <a:r>
              <a:rPr b="1" lang="en-US" sz="2600"/>
              <a:t>3</a:t>
            </a:r>
            <a:r>
              <a:rPr lang="en-US" sz="2600"/>
              <a:t> gallon jug out.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Pour the </a:t>
            </a:r>
            <a:r>
              <a:rPr b="1" lang="en-US" sz="2600"/>
              <a:t>2</a:t>
            </a:r>
            <a:r>
              <a:rPr lang="en-US" sz="2600"/>
              <a:t> gallons left in the </a:t>
            </a:r>
            <a:r>
              <a:rPr b="1" lang="en-US" sz="2600"/>
              <a:t>5</a:t>
            </a:r>
            <a:r>
              <a:rPr lang="en-US" sz="2600"/>
              <a:t> gallon jug into the </a:t>
            </a:r>
            <a:r>
              <a:rPr b="1" lang="en-US" sz="2600"/>
              <a:t>3</a:t>
            </a:r>
            <a:r>
              <a:rPr lang="en-US" sz="2600"/>
              <a:t> gallon jug.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Fill the </a:t>
            </a:r>
            <a:r>
              <a:rPr b="1" lang="en-US" sz="2600"/>
              <a:t>5</a:t>
            </a:r>
            <a:r>
              <a:rPr lang="en-US" sz="2600"/>
              <a:t> gallon jug. 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Fill the rest of the </a:t>
            </a:r>
            <a:r>
              <a:rPr b="1" lang="en-US" sz="2600"/>
              <a:t>3</a:t>
            </a:r>
            <a:r>
              <a:rPr lang="en-US" sz="2600"/>
              <a:t> gallon jug, using </a:t>
            </a:r>
            <a:r>
              <a:rPr b="1" lang="en-US" sz="2600"/>
              <a:t>1</a:t>
            </a:r>
            <a:r>
              <a:rPr lang="en-US" sz="2600"/>
              <a:t> gallon from the </a:t>
            </a:r>
            <a:r>
              <a:rPr b="1" lang="en-US" sz="2600"/>
              <a:t>5</a:t>
            </a:r>
            <a:r>
              <a:rPr lang="en-US" sz="2600"/>
              <a:t> gallon jug. 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There is </a:t>
            </a:r>
            <a:r>
              <a:rPr b="1" lang="en-US" sz="2600"/>
              <a:t>4</a:t>
            </a:r>
            <a:r>
              <a:rPr lang="en-US" sz="2600"/>
              <a:t> gallons left in the </a:t>
            </a:r>
            <a:r>
              <a:rPr b="1" lang="en-US" sz="2600"/>
              <a:t>5</a:t>
            </a:r>
            <a:r>
              <a:rPr lang="en-US" sz="2600"/>
              <a:t> gallon jug!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3a3dba9e4_0_804"/>
          <p:cNvSpPr txBox="1"/>
          <p:nvPr>
            <p:ph type="title"/>
          </p:nvPr>
        </p:nvSpPr>
        <p:spPr>
          <a:xfrm>
            <a:off x="1738400" y="721900"/>
            <a:ext cx="9374100" cy="97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</a:rPr>
              <a:t>Modular Arithmetic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43" name="Google Shape;343;g163a3dba9e4_0_804"/>
          <p:cNvSpPr txBox="1"/>
          <p:nvPr>
            <p:ph idx="1" type="body"/>
          </p:nvPr>
        </p:nvSpPr>
        <p:spPr>
          <a:xfrm>
            <a:off x="1738400" y="1572625"/>
            <a:ext cx="9374100" cy="4483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What does clock addition look like? </a:t>
            </a:r>
            <a:r>
              <a:rPr b="1" lang="en-US" sz="2600"/>
              <a:t>12</a:t>
            </a:r>
            <a:r>
              <a:rPr lang="en-US" sz="2600"/>
              <a:t> is like </a:t>
            </a:r>
            <a:r>
              <a:rPr b="1" lang="en-US" sz="2600"/>
              <a:t>0</a:t>
            </a:r>
            <a:r>
              <a:rPr lang="en-US" sz="2600"/>
              <a:t>, since </a:t>
            </a:r>
            <a:r>
              <a:rPr b="1" lang="en-US" sz="2600"/>
              <a:t>1+12=1</a:t>
            </a:r>
            <a:r>
              <a:rPr lang="en-US" sz="2600"/>
              <a:t> on the clock. How do we say this properly in math?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Big definition: Given 3 numbers, </a:t>
            </a:r>
            <a:r>
              <a:rPr b="1" lang="en-US" sz="2600"/>
              <a:t>a</a:t>
            </a:r>
            <a:r>
              <a:rPr lang="en-US" sz="2600"/>
              <a:t>,</a:t>
            </a:r>
            <a:r>
              <a:rPr b="1" lang="en-US" sz="2600"/>
              <a:t>b</a:t>
            </a:r>
            <a:r>
              <a:rPr lang="en-US" sz="2600"/>
              <a:t>,</a:t>
            </a:r>
            <a:r>
              <a:rPr b="1" lang="en-US" sz="2600"/>
              <a:t>n</a:t>
            </a:r>
            <a:r>
              <a:rPr lang="en-US" sz="2600"/>
              <a:t>, we say </a:t>
            </a:r>
            <a:r>
              <a:rPr b="1" lang="en-US" sz="2600"/>
              <a:t>a</a:t>
            </a:r>
            <a:r>
              <a:rPr lang="en-US" sz="2600"/>
              <a:t> and </a:t>
            </a:r>
            <a:r>
              <a:rPr b="1" lang="en-US" sz="2600"/>
              <a:t>b</a:t>
            </a:r>
            <a:r>
              <a:rPr lang="en-US" sz="2600"/>
              <a:t> are equivalent modulo </a:t>
            </a:r>
            <a:r>
              <a:rPr b="1" lang="en-US" sz="2600"/>
              <a:t>n</a:t>
            </a:r>
            <a:r>
              <a:rPr lang="en-US" sz="2600"/>
              <a:t> if </a:t>
            </a:r>
            <a:r>
              <a:rPr b="1" lang="en-US" sz="2600"/>
              <a:t>a</a:t>
            </a:r>
            <a:r>
              <a:rPr lang="en-US" sz="2600"/>
              <a:t> and </a:t>
            </a:r>
            <a:r>
              <a:rPr b="1" lang="en-US" sz="2600"/>
              <a:t>b</a:t>
            </a:r>
            <a:r>
              <a:rPr lang="en-US" sz="2600"/>
              <a:t> have the same remainder after dividing by </a:t>
            </a:r>
            <a:r>
              <a:rPr b="1" lang="en-US" sz="2600"/>
              <a:t>n</a:t>
            </a:r>
            <a:r>
              <a:rPr lang="en-US" sz="2600"/>
              <a:t>. 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Another way to say this is </a:t>
            </a:r>
            <a:r>
              <a:rPr b="1" lang="en-US" sz="2600"/>
              <a:t>a</a:t>
            </a:r>
            <a:r>
              <a:rPr lang="en-US" sz="2600"/>
              <a:t> is equivalent to </a:t>
            </a:r>
            <a:r>
              <a:rPr b="1" lang="en-US" sz="2600"/>
              <a:t>b</a:t>
            </a:r>
            <a:r>
              <a:rPr lang="en-US" sz="2600"/>
              <a:t> modulo </a:t>
            </a:r>
            <a:r>
              <a:rPr b="1" lang="en-US" sz="2600"/>
              <a:t>n</a:t>
            </a:r>
            <a:r>
              <a:rPr lang="en-US" sz="2600"/>
              <a:t>. We write it like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2600"/>
              <a:t>a ≡ b </a:t>
            </a:r>
            <a:r>
              <a:rPr lang="en-US" sz="2600"/>
              <a:t>mod </a:t>
            </a:r>
            <a:r>
              <a:rPr b="1" lang="en-US" sz="2600"/>
              <a:t>n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3a3dba9e4_0_819"/>
          <p:cNvSpPr txBox="1"/>
          <p:nvPr>
            <p:ph type="title"/>
          </p:nvPr>
        </p:nvSpPr>
        <p:spPr>
          <a:xfrm>
            <a:off x="1738400" y="721900"/>
            <a:ext cx="9374100" cy="97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</a:rPr>
              <a:t>Modular Arithmetic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50" name="Google Shape;350;g163a3dba9e4_0_819"/>
          <p:cNvSpPr txBox="1"/>
          <p:nvPr>
            <p:ph idx="1" type="body"/>
          </p:nvPr>
        </p:nvSpPr>
        <p:spPr>
          <a:xfrm>
            <a:off x="1738400" y="1572625"/>
            <a:ext cx="9374100" cy="223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Clock arithmetic is just looking at number modulo </a:t>
            </a:r>
            <a:r>
              <a:rPr b="1" lang="en-US" sz="2600"/>
              <a:t>12</a:t>
            </a:r>
            <a:r>
              <a:rPr lang="en-US" sz="2600"/>
              <a:t>. We see that </a:t>
            </a:r>
            <a:r>
              <a:rPr b="1" lang="en-US" sz="2600"/>
              <a:t>12+1 = 13 ≡ 1 </a:t>
            </a:r>
            <a:r>
              <a:rPr lang="en-US" sz="2600"/>
              <a:t>mod </a:t>
            </a:r>
            <a:r>
              <a:rPr b="1" lang="en-US" sz="2600"/>
              <a:t>12</a:t>
            </a:r>
            <a:r>
              <a:rPr lang="en-US" sz="2600"/>
              <a:t>. Every number is equivalent to a number that is less than </a:t>
            </a:r>
            <a:r>
              <a:rPr b="1" lang="en-US" sz="2600"/>
              <a:t>n</a:t>
            </a:r>
            <a:r>
              <a:rPr lang="en-US" sz="2600"/>
              <a:t> modulo </a:t>
            </a:r>
            <a:r>
              <a:rPr b="1" lang="en-US" sz="2600"/>
              <a:t>n</a:t>
            </a:r>
            <a:r>
              <a:rPr lang="en-US" sz="2600"/>
              <a:t>.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600"/>
              <a:t>Similarly:</a:t>
            </a:r>
            <a:endParaRPr b="1" sz="2600"/>
          </a:p>
        </p:txBody>
      </p:sp>
      <p:graphicFrame>
        <p:nvGraphicFramePr>
          <p:cNvPr id="351" name="Google Shape;351;g163a3dba9e4_0_819"/>
          <p:cNvGraphicFramePr/>
          <p:nvPr/>
        </p:nvGraphicFramePr>
        <p:xfrm>
          <a:off x="952500" y="380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{E9B7C9C3-3AB2-4519-9E86-6609A5E12C85}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 ≡ 4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1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0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6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≡ -1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 ≡ 5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0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103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≡ 3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 ≡ 2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 + 7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x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103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≡ 19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8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3a3dba9e4_0_712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Out Rooms!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3a3dba9e4_0_826"/>
          <p:cNvSpPr txBox="1"/>
          <p:nvPr>
            <p:ph type="title"/>
          </p:nvPr>
        </p:nvSpPr>
        <p:spPr>
          <a:xfrm>
            <a:off x="1738400" y="721900"/>
            <a:ext cx="9374100" cy="976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</a:rPr>
              <a:t>Modular Arithmetic Practice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64" name="Google Shape;364;g163a3dba9e4_0_826"/>
          <p:cNvSpPr txBox="1"/>
          <p:nvPr>
            <p:ph idx="1" type="body"/>
          </p:nvPr>
        </p:nvSpPr>
        <p:spPr>
          <a:xfrm>
            <a:off x="1738400" y="1572625"/>
            <a:ext cx="9374100" cy="64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600"/>
              <a:t>Think about and solve these problems:</a:t>
            </a:r>
            <a:endParaRPr sz="2600"/>
          </a:p>
        </p:txBody>
      </p:sp>
      <p:graphicFrame>
        <p:nvGraphicFramePr>
          <p:cNvPr id="365" name="Google Shape;365;g163a3dba9e4_0_826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{E9B7C9C3-3AB2-4519-9E86-6609A5E12C85}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 + 8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b="1" sz="2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 sz="2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 × 3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 + 8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b="1" sz="2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 sz="26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 × 3 × 4 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 × 3 × 4  × 5 ≡ ? </a:t>
                      </a:r>
                      <a:r>
                        <a:rPr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 </a:t>
                      </a:r>
                      <a:r>
                        <a:rPr b="1" lang="en-US" sz="2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2022-10-06T04:47:22Z</dcterms:created>
  <dc:creator>Shilpi</dc:creator>
</cp:coreProperties>
</file>