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04100" cy="13404850"/>
  <p:notesSz cx="20104100" cy="1340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25AF9-38F4-496A-A85D-F6CA3ED0979F}" v="6" dt="2020-04-27T12:54:21.4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6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P Aravind" userId="11e42bdbcff1070d" providerId="LiveId" clId="{05125AF9-38F4-496A-A85D-F6CA3ED0979F}"/>
    <pc:docChg chg="custSel modSld">
      <pc:chgData name="VP Aravind" userId="11e42bdbcff1070d" providerId="LiveId" clId="{05125AF9-38F4-496A-A85D-F6CA3ED0979F}" dt="2020-04-27T12:59:13.838" v="340" actId="2711"/>
      <pc:docMkLst>
        <pc:docMk/>
      </pc:docMkLst>
      <pc:sldChg chg="addSp delSp modSp">
        <pc:chgData name="VP Aravind" userId="11e42bdbcff1070d" providerId="LiveId" clId="{05125AF9-38F4-496A-A85D-F6CA3ED0979F}" dt="2020-04-27T12:59:13.838" v="340" actId="2711"/>
        <pc:sldMkLst>
          <pc:docMk/>
          <pc:sldMk cId="0" sldId="256"/>
        </pc:sldMkLst>
        <pc:spChg chg="mod">
          <ac:chgData name="VP Aravind" userId="11e42bdbcff1070d" providerId="LiveId" clId="{05125AF9-38F4-496A-A85D-F6CA3ED0979F}" dt="2020-04-27T12:53:17.607" v="200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4:54.538" v="211" actId="2711"/>
          <ac:spMkLst>
            <pc:docMk/>
            <pc:sldMk cId="0" sldId="256"/>
            <ac:spMk id="5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5:09.644" v="213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5:00.118" v="212" actId="2711"/>
          <ac:spMkLst>
            <pc:docMk/>
            <pc:sldMk cId="0" sldId="256"/>
            <ac:spMk id="8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9:13.838" v="340" actId="2711"/>
          <ac:spMkLst>
            <pc:docMk/>
            <pc:sldMk cId="0" sldId="256"/>
            <ac:spMk id="10" creationId="{00000000-0000-0000-0000-000000000000}"/>
          </ac:spMkLst>
        </pc:spChg>
        <pc:spChg chg="del mod">
          <ac:chgData name="VP Aravind" userId="11e42bdbcff1070d" providerId="LiveId" clId="{05125AF9-38F4-496A-A85D-F6CA3ED0979F}" dt="2020-04-27T12:50:51.422" v="15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8:11.288" v="330" actId="122"/>
          <ac:spMkLst>
            <pc:docMk/>
            <pc:sldMk cId="0" sldId="256"/>
            <ac:spMk id="17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8:55.340" v="339" actId="2711"/>
          <ac:spMkLst>
            <pc:docMk/>
            <pc:sldMk cId="0" sldId="256"/>
            <ac:spMk id="20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7:47.115" v="324" actId="1076"/>
          <ac:spMkLst>
            <pc:docMk/>
            <pc:sldMk cId="0" sldId="256"/>
            <ac:spMk id="40" creationId="{00000000-0000-0000-0000-000000000000}"/>
          </ac:spMkLst>
        </pc:spChg>
        <pc:spChg chg="mod">
          <ac:chgData name="VP Aravind" userId="11e42bdbcff1070d" providerId="LiveId" clId="{05125AF9-38F4-496A-A85D-F6CA3ED0979F}" dt="2020-04-27T12:52:56.379" v="198" actId="1076"/>
          <ac:spMkLst>
            <pc:docMk/>
            <pc:sldMk cId="0" sldId="256"/>
            <ac:spMk id="63" creationId="{CEF79E41-BD79-42CC-A9EB-3491E4ADF8D3}"/>
          </ac:spMkLst>
        </pc:spChg>
        <pc:spChg chg="mod">
          <ac:chgData name="VP Aravind" userId="11e42bdbcff1070d" providerId="LiveId" clId="{05125AF9-38F4-496A-A85D-F6CA3ED0979F}" dt="2020-04-27T12:58:35.503" v="336" actId="122"/>
          <ac:spMkLst>
            <pc:docMk/>
            <pc:sldMk cId="0" sldId="256"/>
            <ac:spMk id="64" creationId="{AE5A0659-8976-4A59-BF26-7833DC6DC8D8}"/>
          </ac:spMkLst>
        </pc:spChg>
        <pc:spChg chg="mod">
          <ac:chgData name="VP Aravind" userId="11e42bdbcff1070d" providerId="LiveId" clId="{05125AF9-38F4-496A-A85D-F6CA3ED0979F}" dt="2020-04-27T12:58:42.538" v="338" actId="122"/>
          <ac:spMkLst>
            <pc:docMk/>
            <pc:sldMk cId="0" sldId="256"/>
            <ac:spMk id="66" creationId="{E879EEE6-AC1F-49C5-B97D-D1005922795B}"/>
          </ac:spMkLst>
        </pc:spChg>
        <pc:spChg chg="add del mod">
          <ac:chgData name="VP Aravind" userId="11e42bdbcff1070d" providerId="LiveId" clId="{05125AF9-38F4-496A-A85D-F6CA3ED0979F}" dt="2020-04-27T12:51:13.364" v="160" actId="478"/>
          <ac:spMkLst>
            <pc:docMk/>
            <pc:sldMk cId="0" sldId="256"/>
            <ac:spMk id="69" creationId="{65C4D369-A048-4053-8E2A-4EE98E43EC72}"/>
          </ac:spMkLst>
        </pc:spChg>
        <pc:spChg chg="add mod">
          <ac:chgData name="VP Aravind" userId="11e42bdbcff1070d" providerId="LiveId" clId="{05125AF9-38F4-496A-A85D-F6CA3ED0979F}" dt="2020-04-27T12:57:22.546" v="322" actId="1076"/>
          <ac:spMkLst>
            <pc:docMk/>
            <pc:sldMk cId="0" sldId="256"/>
            <ac:spMk id="70" creationId="{6FBB5416-FFAE-4116-97F3-9868387CC7F3}"/>
          </ac:spMkLst>
        </pc:spChg>
        <pc:spChg chg="add mod">
          <ac:chgData name="VP Aravind" userId="11e42bdbcff1070d" providerId="LiveId" clId="{05125AF9-38F4-496A-A85D-F6CA3ED0979F}" dt="2020-04-27T12:52:45.440" v="197" actId="20577"/>
          <ac:spMkLst>
            <pc:docMk/>
            <pc:sldMk cId="0" sldId="256"/>
            <ac:spMk id="71" creationId="{A0C3B775-390F-4CD0-B662-8A64CFFBFED8}"/>
          </ac:spMkLst>
        </pc:spChg>
        <pc:spChg chg="add mod">
          <ac:chgData name="VP Aravind" userId="11e42bdbcff1070d" providerId="LiveId" clId="{05125AF9-38F4-496A-A85D-F6CA3ED0979F}" dt="2020-04-27T12:56:36.608" v="321" actId="20577"/>
          <ac:spMkLst>
            <pc:docMk/>
            <pc:sldMk cId="0" sldId="256"/>
            <ac:spMk id="72" creationId="{244BA047-A05A-4364-B95A-DD101442CF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155503"/>
            <a:ext cx="17088486" cy="2815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506716"/>
            <a:ext cx="14072870" cy="335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083115"/>
            <a:ext cx="8745284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083115"/>
            <a:ext cx="8745284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263" y="627653"/>
            <a:ext cx="1290637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083115"/>
            <a:ext cx="18093690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466511"/>
            <a:ext cx="6433312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466511"/>
            <a:ext cx="4623943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466511"/>
            <a:ext cx="4623943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79" y="2654816"/>
            <a:ext cx="5526865" cy="213936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1615" marR="5080" indent="-208915">
              <a:lnSpc>
                <a:spcPct val="101099"/>
              </a:lnSpc>
              <a:spcBef>
                <a:spcPts val="575"/>
              </a:spcBef>
              <a:buChar char="•"/>
              <a:tabLst>
                <a:tab pos="221615" algn="l"/>
                <a:tab pos="222250" algn="l"/>
              </a:tabLst>
            </a:pP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sensitive data is being collected as modern era gets taken over by data driven applications.</a:t>
            </a:r>
          </a:p>
          <a:p>
            <a:pPr marL="221615" marR="5080" indent="-208915">
              <a:lnSpc>
                <a:spcPct val="101099"/>
              </a:lnSpc>
              <a:spcBef>
                <a:spcPts val="575"/>
              </a:spcBef>
              <a:buChar char="•"/>
              <a:tabLst>
                <a:tab pos="221615" algn="l"/>
                <a:tab pos="222250" algn="l"/>
              </a:tabLst>
            </a:pP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result have become integral part of application development.</a:t>
            </a:r>
          </a:p>
          <a:p>
            <a:pPr marL="221615" marR="5080" indent="-208915">
              <a:lnSpc>
                <a:spcPct val="101099"/>
              </a:lnSpc>
              <a:spcBef>
                <a:spcPts val="575"/>
              </a:spcBef>
              <a:buChar char="•"/>
              <a:tabLst>
                <a:tab pos="221615" algn="l"/>
                <a:tab pos="222250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is focuse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problem that arise due to lack of data privacy and security, how to protect sensitive data with a simple implementation that has data security as a cornerstone in development.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913" y="643372"/>
            <a:ext cx="12906375" cy="584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 for RESTful API service</a:t>
            </a:r>
            <a:endParaRPr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462" y="1908648"/>
            <a:ext cx="19392900" cy="0"/>
          </a:xfrm>
          <a:custGeom>
            <a:avLst/>
            <a:gdLst/>
            <a:ahLst/>
            <a:cxnLst/>
            <a:rect l="l" t="t" r="r" b="b"/>
            <a:pathLst>
              <a:path w="19392900">
                <a:moveTo>
                  <a:pt x="19392712" y="0"/>
                </a:moveTo>
                <a:lnTo>
                  <a:pt x="0" y="0"/>
                </a:lnTo>
              </a:path>
            </a:pathLst>
          </a:custGeom>
          <a:ln w="17451">
            <a:solidFill>
              <a:srgbClr val="F96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38225" y="29783"/>
            <a:ext cx="2674962" cy="184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098" y="302512"/>
            <a:ext cx="995807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solidFill>
                  <a:srgbClr val="F96A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sz="2050" spc="15" dirty="0">
                <a:solidFill>
                  <a:srgbClr val="F96A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sz="2050" spc="10" dirty="0">
                <a:solidFill>
                  <a:srgbClr val="F96A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GOLISANO </a:t>
            </a:r>
            <a:r>
              <a:rPr sz="2050" spc="15" dirty="0">
                <a:solidFill>
                  <a:srgbClr val="F96A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COMPUTING &amp; </a:t>
            </a:r>
            <a:r>
              <a:rPr sz="2050" spc="10" dirty="0">
                <a:solidFill>
                  <a:srgbClr val="F96A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50" spc="-15" dirty="0">
                <a:solidFill>
                  <a:srgbClr val="F96A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F96A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2777466"/>
            <a:ext cx="20104100" cy="655244"/>
          </a:xfrm>
          <a:custGeom>
            <a:avLst/>
            <a:gdLst/>
            <a:ahLst/>
            <a:cxnLst/>
            <a:rect l="l" t="t" r="r" b="b"/>
            <a:pathLst>
              <a:path w="20104100" h="934084">
                <a:moveTo>
                  <a:pt x="20104098" y="0"/>
                </a:moveTo>
                <a:lnTo>
                  <a:pt x="0" y="0"/>
                </a:lnTo>
                <a:lnTo>
                  <a:pt x="0" y="934033"/>
                </a:lnTo>
                <a:lnTo>
                  <a:pt x="20104098" y="934033"/>
                </a:lnTo>
                <a:lnTo>
                  <a:pt x="20104098" y="0"/>
                </a:lnTo>
                <a:close/>
              </a:path>
            </a:pathLst>
          </a:custGeom>
          <a:solidFill>
            <a:srgbClr val="F9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764" y="12789400"/>
            <a:ext cx="6716258" cy="65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5235" y="2195862"/>
            <a:ext cx="31750" cy="10362565"/>
          </a:xfrm>
          <a:custGeom>
            <a:avLst/>
            <a:gdLst/>
            <a:ahLst/>
            <a:cxnLst/>
            <a:rect l="l" t="t" r="r" b="b"/>
            <a:pathLst>
              <a:path w="31750" h="10362565">
                <a:moveTo>
                  <a:pt x="31126" y="10362377"/>
                </a:moveTo>
                <a:lnTo>
                  <a:pt x="0" y="0"/>
                </a:lnTo>
              </a:path>
            </a:pathLst>
          </a:custGeom>
          <a:ln w="17451">
            <a:solidFill>
              <a:srgbClr val="F96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64107" y="1987861"/>
            <a:ext cx="29209" cy="10362565"/>
          </a:xfrm>
          <a:custGeom>
            <a:avLst/>
            <a:gdLst/>
            <a:ahLst/>
            <a:cxnLst/>
            <a:rect l="l" t="t" r="r" b="b"/>
            <a:pathLst>
              <a:path w="29209" h="10362565">
                <a:moveTo>
                  <a:pt x="28853" y="10362377"/>
                </a:moveTo>
                <a:lnTo>
                  <a:pt x="0" y="0"/>
                </a:lnTo>
              </a:path>
            </a:pathLst>
          </a:custGeom>
          <a:ln w="17451">
            <a:solidFill>
              <a:srgbClr val="F96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06147" y="8361668"/>
            <a:ext cx="8536097" cy="4629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042160" algn="l"/>
                <a:tab pos="5101590" algn="l"/>
              </a:tabLst>
            </a:pPr>
            <a:r>
              <a:rPr lang="en-US" sz="2900" u="heavy" spc="10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Arial"/>
                <a:cs typeface="Arial"/>
              </a:rPr>
              <a:t>Security and Privacy Features 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4220" y="9119413"/>
            <a:ext cx="7734252" cy="323101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21615" marR="306070" indent="-208915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Control: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API and </a:t>
            </a:r>
            <a:r>
              <a:rPr lang="en-US" sz="16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provide access control. Role-based access control is adopted. </a:t>
            </a:r>
          </a:p>
          <a:p>
            <a:pPr marL="221615" marR="306070" indent="-208915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Restriction: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roles have restrictions to queries they can execute. APIs are also restrictive in terms of queries. </a:t>
            </a:r>
          </a:p>
          <a:p>
            <a:pPr marL="221615" marR="306070" indent="-208915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Authentication: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and restriction to APIs visibility/availability for users provide an additional security layer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handles SQL-injection check and data harvesting attacks.</a:t>
            </a:r>
            <a:endParaRPr lang="en-US" sz="16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1615" marR="306070" indent="-208915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API-only Access: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API-only user have access to only a sub-set of the total APIs available, varying from user to user based on role.</a:t>
            </a:r>
          </a:p>
          <a:p>
            <a:pPr marL="221615" marR="306070" indent="-208915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Auditing: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Time-track user access and operation patterns to make sure privacy policies are being followed, and catch users or bugs that compromise data security.</a:t>
            </a:r>
          </a:p>
          <a:p>
            <a:pPr marL="221615" marR="306070" indent="-208915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Enforcement: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Privacy policies must be enforced on every level of the application and on every user.</a:t>
            </a:r>
          </a:p>
          <a:p>
            <a:pPr marL="221615" marR="306070" indent="-208915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221615" algn="l"/>
                <a:tab pos="222250" algn="l"/>
              </a:tabLst>
            </a:pPr>
            <a:endParaRPr lang="en-US" sz="16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43687" y="1940916"/>
            <a:ext cx="5114925" cy="95186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20"/>
              </a:spcBef>
              <a:tabLst>
                <a:tab pos="1617345" algn="l"/>
                <a:tab pos="5101590" algn="l"/>
              </a:tabLst>
            </a:pPr>
            <a:r>
              <a:rPr sz="2900" u="heavy" spc="1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900" u="heavy" spc="-80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u="heavy" spc="1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>
              <a:lnSpc>
                <a:spcPct val="100000"/>
              </a:lnSpc>
              <a:spcBef>
                <a:spcPts val="650"/>
              </a:spcBef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97974" y="2610087"/>
            <a:ext cx="5601285" cy="46318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design is a bare-bones structure that is easily adaptable, where future work would involve data security over a distributed network with multiple servers.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security features involving data inference need to studied in depth for data anonymization.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dynamically scoped roles. 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security issues that maybe caused due to addition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application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security alerts and database lockdown features if major security is compromised. 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user-specific scripts to generate API password and implement automated API password change/minute to enhance security.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impact of third-parties and CDNs in role of data privacy and security.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7A2B707-00B9-402D-85D4-2059968B3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1" y="2619575"/>
            <a:ext cx="8615066" cy="57420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129F5F5-088F-4F1A-A633-EE93083EC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6" y="5086999"/>
            <a:ext cx="5213746" cy="323085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FC32751-BABF-434B-9090-D67995C6B4DB}"/>
              </a:ext>
            </a:extLst>
          </p:cNvPr>
          <p:cNvSpPr txBox="1"/>
          <p:nvPr/>
        </p:nvSpPr>
        <p:spPr>
          <a:xfrm>
            <a:off x="50912" y="8162390"/>
            <a:ext cx="562495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acts as an interface to query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using APIs.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assigned passwords and each user is grouped into a roles that have different permissions.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is adopted as part of the security.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access is also divided among users into API-level access, database-level access and access to both the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authentication module, API and database handle most of the data security features including access controls, query restriction, field restriction, SQL injection,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auditing component maintains a log table which tracks database usage, database operations and their timings for each user to help with security and privacy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generic design for RESTful web-applications for common data security and privacy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sample cashew-truck delivery data to demonstrate held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hosted on AWS to demonstrate the design and data security requirements.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CEF79E41-BD79-42CC-A9EB-3491E4ADF8D3}"/>
              </a:ext>
            </a:extLst>
          </p:cNvPr>
          <p:cNvSpPr txBox="1"/>
          <p:nvPr/>
        </p:nvSpPr>
        <p:spPr>
          <a:xfrm>
            <a:off x="267492" y="4657124"/>
            <a:ext cx="5114925" cy="60272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20"/>
              </a:spcBef>
              <a:tabLst>
                <a:tab pos="1617345" algn="l"/>
                <a:tab pos="5101590" algn="l"/>
              </a:tabLst>
            </a:pPr>
            <a:r>
              <a:rPr lang="en-US" sz="2900" u="heavy" spc="1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AE5A0659-8976-4A59-BF26-7833DC6DC8D8}"/>
              </a:ext>
            </a:extLst>
          </p:cNvPr>
          <p:cNvSpPr txBox="1"/>
          <p:nvPr/>
        </p:nvSpPr>
        <p:spPr>
          <a:xfrm>
            <a:off x="14643687" y="6358924"/>
            <a:ext cx="5114925" cy="95410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20"/>
              </a:spcBef>
              <a:tabLst>
                <a:tab pos="1617345" algn="l"/>
                <a:tab pos="5101590" algn="l"/>
              </a:tabLst>
            </a:pPr>
            <a:r>
              <a:rPr lang="en-US" sz="2900" u="heavy" spc="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/>
                <a:cs typeface="Times New Roman"/>
              </a:rPr>
              <a:t>Summary</a:t>
            </a:r>
            <a:r>
              <a:rPr sz="2900" u="heavy" spc="1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Arial"/>
                <a:cs typeface="Arial"/>
              </a:rPr>
              <a:t>	</a:t>
            </a:r>
            <a:endParaRPr sz="2900" dirty="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650"/>
              </a:spcBef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65" name="object 40">
            <a:extLst>
              <a:ext uri="{FF2B5EF4-FFF2-40B4-BE49-F238E27FC236}">
                <a16:creationId xmlns:a16="http://schemas.microsoft.com/office/drawing/2014/main" id="{7DF39EBD-3FD8-4F1A-AF3A-89592D1AD16F}"/>
              </a:ext>
            </a:extLst>
          </p:cNvPr>
          <p:cNvSpPr txBox="1"/>
          <p:nvPr/>
        </p:nvSpPr>
        <p:spPr>
          <a:xfrm>
            <a:off x="14643687" y="7085753"/>
            <a:ext cx="5601285" cy="2281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 barebones, scalable and adaptable data security design for web-based application that use http/https in communication.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uses database features,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back-end scripts to handle the necessary security features mentioned. 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privacy is an integral part of the design and every component in the design enforces some aspects of our data privacy policies. </a:t>
            </a: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E879EEE6-AC1F-49C5-B97D-D1005922795B}"/>
              </a:ext>
            </a:extLst>
          </p:cNvPr>
          <p:cNvSpPr txBox="1"/>
          <p:nvPr/>
        </p:nvSpPr>
        <p:spPr>
          <a:xfrm>
            <a:off x="14643687" y="9109388"/>
            <a:ext cx="5114925" cy="95410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20"/>
              </a:spcBef>
              <a:tabLst>
                <a:tab pos="1617345" algn="l"/>
                <a:tab pos="5101590" algn="l"/>
              </a:tabLst>
            </a:pPr>
            <a:r>
              <a:rPr lang="en-US" sz="2900" u="heavy" spc="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/>
                <a:cs typeface="Times New Roman"/>
              </a:rPr>
              <a:t>Reference</a:t>
            </a:r>
            <a:r>
              <a:rPr sz="2900" u="heavy" spc="1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Arial"/>
                <a:cs typeface="Arial"/>
              </a:rPr>
              <a:t>	</a:t>
            </a:r>
            <a:endParaRPr sz="2900" dirty="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650"/>
              </a:spcBef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68" name="object 40">
            <a:extLst>
              <a:ext uri="{FF2B5EF4-FFF2-40B4-BE49-F238E27FC236}">
                <a16:creationId xmlns:a16="http://schemas.microsoft.com/office/drawing/2014/main" id="{1E3C984B-57FE-4054-9E80-A39FB4F4E729}"/>
              </a:ext>
            </a:extLst>
          </p:cNvPr>
          <p:cNvSpPr txBox="1"/>
          <p:nvPr/>
        </p:nvSpPr>
        <p:spPr>
          <a:xfrm>
            <a:off x="14637337" y="9924058"/>
            <a:ext cx="5601285" cy="2281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Security and Privacy Protection Issues in Cloud Computing," 2012 International Conference on Computer Science and Electronics Engineering, Hangzhou, 2012, pp. 647-651.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Big Data - Security and Privacy," 2015 IEEE International Congress on Big Data, New York, NY, 2015, pp. 757-761.</a:t>
            </a:r>
          </a:p>
          <a:p>
            <a:pPr marL="298450" marR="276860" indent="-285750">
              <a:lnSpc>
                <a:spcPct val="101899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21615" algn="l"/>
                <a:tab pos="2222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“Security and privacy for big data: A systematic literature review," 2016 IEEE International Conference on Big Data (Big Data), Washington, DC, 2016, pp. 3693-3702.</a:t>
            </a:r>
          </a:p>
        </p:txBody>
      </p:sp>
      <p:sp>
        <p:nvSpPr>
          <p:cNvPr id="70" name="object 20">
            <a:extLst>
              <a:ext uri="{FF2B5EF4-FFF2-40B4-BE49-F238E27FC236}">
                <a16:creationId xmlns:a16="http://schemas.microsoft.com/office/drawing/2014/main" id="{6FBB5416-FFAE-4116-97F3-9868387CC7F3}"/>
              </a:ext>
            </a:extLst>
          </p:cNvPr>
          <p:cNvSpPr txBox="1"/>
          <p:nvPr/>
        </p:nvSpPr>
        <p:spPr>
          <a:xfrm>
            <a:off x="327764" y="1975099"/>
            <a:ext cx="5114925" cy="95186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20"/>
              </a:spcBef>
              <a:tabLst>
                <a:tab pos="1617345" algn="l"/>
                <a:tab pos="5101590" algn="l"/>
              </a:tabLst>
            </a:pPr>
            <a:r>
              <a:rPr lang="en-US" sz="2900" u="heavy" spc="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/>
                <a:cs typeface="Times New Roman"/>
              </a:rPr>
              <a:t>Introduction</a:t>
            </a:r>
            <a:endParaRPr sz="2900" dirty="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650"/>
              </a:spcBef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71" name="object 20">
            <a:extLst>
              <a:ext uri="{FF2B5EF4-FFF2-40B4-BE49-F238E27FC236}">
                <a16:creationId xmlns:a16="http://schemas.microsoft.com/office/drawing/2014/main" id="{A0C3B775-390F-4CD0-B662-8A64CFFBFED8}"/>
              </a:ext>
            </a:extLst>
          </p:cNvPr>
          <p:cNvSpPr txBox="1"/>
          <p:nvPr/>
        </p:nvSpPr>
        <p:spPr>
          <a:xfrm>
            <a:off x="7207624" y="2004474"/>
            <a:ext cx="5114925" cy="95186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20"/>
              </a:spcBef>
              <a:tabLst>
                <a:tab pos="1617345" algn="l"/>
                <a:tab pos="5101590" algn="l"/>
              </a:tabLst>
            </a:pPr>
            <a:r>
              <a:rPr lang="en-US" sz="2900" u="heavy" spc="5" dirty="0">
                <a:solidFill>
                  <a:srgbClr val="FA6A1B"/>
                </a:solidFill>
                <a:uFill>
                  <a:solidFill>
                    <a:srgbClr val="F96A1B"/>
                  </a:solidFill>
                </a:uFill>
                <a:latin typeface="Times New Roman"/>
                <a:cs typeface="Times New Roman"/>
              </a:rPr>
              <a:t>Database Schema</a:t>
            </a:r>
            <a:endParaRPr sz="2900" dirty="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650"/>
              </a:spcBef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BA047-A05A-4364-B95A-DD101442CFCA}"/>
              </a:ext>
            </a:extLst>
          </p:cNvPr>
          <p:cNvSpPr txBox="1"/>
          <p:nvPr/>
        </p:nvSpPr>
        <p:spPr>
          <a:xfrm>
            <a:off x="431098" y="1216535"/>
            <a:ext cx="968330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Aravind </a:t>
            </a:r>
            <a:r>
              <a:rPr lang="en-US" sz="2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Vicinthangal</a:t>
            </a: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Prathivaathi</a:t>
            </a: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Griffin Dunn, Steven Simmons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681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Security and Privacy for RESTful API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Bystander Privacy Framework for Mixed Reality Applications</dc:title>
  <dc:creator>VP Aravind</dc:creator>
  <cp:lastModifiedBy>VP Aravind</cp:lastModifiedBy>
  <cp:revision>26</cp:revision>
  <dcterms:created xsi:type="dcterms:W3CDTF">2020-03-19T17:18:18Z</dcterms:created>
  <dcterms:modified xsi:type="dcterms:W3CDTF">2020-04-27T13:00:00Z</dcterms:modified>
</cp:coreProperties>
</file>