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64" r:id="rId2"/>
    <p:sldId id="293" r:id="rId3"/>
    <p:sldId id="266" r:id="rId4"/>
    <p:sldId id="292" r:id="rId5"/>
    <p:sldId id="294" r:id="rId6"/>
    <p:sldId id="295" r:id="rId7"/>
    <p:sldId id="296" r:id="rId8"/>
    <p:sldId id="297" r:id="rId9"/>
    <p:sldId id="298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262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057" autoAdjust="0"/>
    <p:restoredTop sz="80981" autoAdjust="0"/>
  </p:normalViewPr>
  <p:slideViewPr>
    <p:cSldViewPr>
      <p:cViewPr>
        <p:scale>
          <a:sx n="100" d="100"/>
          <a:sy n="100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12F16-B354-43D1-AAEE-C676EA99970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18D2C-0382-4652-BB2D-BF216FAE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2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18D2C-0382-4652-BB2D-BF216FAEE6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2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26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1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2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8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00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E:\testart\LogoGeez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9" y="294009"/>
            <a:ext cx="2030700" cy="12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07534"/>
            <a:ext cx="3599607" cy="395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730"/>
          <a:stretch/>
        </p:blipFill>
        <p:spPr>
          <a:xfrm>
            <a:off x="3752007" y="1307534"/>
            <a:ext cx="5468193" cy="39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0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nderman.pixar.com/view/get-renderma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err="1" smtClean="0"/>
              <a:t>Noisebridge</a:t>
            </a:r>
            <a:r>
              <a:rPr lang="en-US" dirty="0" smtClean="0"/>
              <a:t> Python Classes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981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 to </a:t>
            </a:r>
            <a:r>
              <a:rPr lang="en-US" dirty="0" smtClean="0"/>
              <a:t>Pixar </a:t>
            </a:r>
            <a:r>
              <a:rPr lang="en-US" dirty="0" err="1" smtClean="0"/>
              <a:t>Renderman</a:t>
            </a:r>
            <a:r>
              <a:rPr lang="en-US" dirty="0" smtClean="0"/>
              <a:t> for Python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3810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Gareth Morgan</a:t>
            </a:r>
          </a:p>
          <a:p>
            <a:r>
              <a:rPr lang="en-US" i="1" dirty="0" err="1" smtClean="0"/>
              <a:t>gareth@axum.graphics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83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Setup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22098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import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prman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prman.Init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prman.Ri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ri.Begin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ri.RENDER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en-US" dirty="0"/>
          </a:p>
          <a:p>
            <a:r>
              <a:rPr lang="en-US" i="1" dirty="0" smtClean="0"/>
              <a:t>.</a:t>
            </a:r>
          </a:p>
          <a:p>
            <a:r>
              <a:rPr lang="en-US" i="1" dirty="0" smtClean="0"/>
              <a:t>Do some rendering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ri.End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718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22098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ri.Display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("sphere.tiff","tiff","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rgb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ri.Projection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("perspective")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ri.WorldBegin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(0,0,2)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ri.WorldEnd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718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752598"/>
            <a:ext cx="670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RenderMan</a:t>
            </a:r>
            <a:r>
              <a:rPr lang="en-US" sz="2400" dirty="0" smtClean="0"/>
              <a:t> is a state machine: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Frame state  - Options for frame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World state – Commands to render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Attribute state – Graphics state for object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Translation state – Sub-set of graphics state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05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/>
              <a:t>Attribute </a:t>
            </a:r>
            <a:r>
              <a:rPr lang="en-US" dirty="0" err="1"/>
              <a:t>vs</a:t>
            </a:r>
            <a:r>
              <a:rPr lang="en-US" dirty="0"/>
              <a:t> World State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20574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for frame in range(0, 10):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xTranslation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= (frame*0.1)-0.5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ri.FrameBegin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(frame)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ri.Display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("sphere.%0.3d.tiff"%frame, "tiff", 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rgb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ri.Projection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("perspective")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ri.WorldBegin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(xTranslation,0,2)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ri.WorldEnd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ri.FrameEnd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75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/>
              <a:t>Frame </a:t>
            </a:r>
            <a:r>
              <a:rPr lang="en-US" dirty="0" err="1"/>
              <a:t>vs</a:t>
            </a:r>
            <a:r>
              <a:rPr lang="en-US" dirty="0"/>
              <a:t> World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20574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for frame in range(0, 10):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xTranslation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= (frame*0.1)-0.5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ri.FrameBegin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(frame)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ri.Display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("sphere.%0.3d.tiff"%frame, "tiff", 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rgb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ri.Projection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("perspective")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ri.WorldBegin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(xTranslation,0,2)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ri.WorldEnd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ri.FrameEnd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375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Frame </a:t>
            </a:r>
            <a:r>
              <a:rPr lang="en-US" dirty="0" err="1" smtClean="0"/>
              <a:t>vs</a:t>
            </a:r>
            <a:r>
              <a:rPr lang="en-US" dirty="0" smtClean="0"/>
              <a:t> World State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85925" y="1752600"/>
            <a:ext cx="6629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ri.AttributeBegin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(0,0,4)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ri.TransformBegin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(-1,-1,0)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ri.TransformBegin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(+1,-1,0)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ri.TransformBegin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(0,+1,0)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ri.AttributeEnd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Other transformations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80105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(</a:t>
            </a:r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x,y,z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)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– Translate along x, y, and z axes</a:t>
            </a:r>
          </a:p>
          <a:p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ri.Rotate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(</a:t>
            </a:r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degrees,x,y,z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)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– Rotate around axis</a:t>
            </a:r>
          </a:p>
          <a:p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ri.Scale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(</a:t>
            </a:r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x,y,z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)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 – Scale in 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x, y, and z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axes</a:t>
            </a:r>
          </a:p>
          <a:p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ri.Transform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([matrix])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 – Set the current transform matrix</a:t>
            </a:r>
          </a:p>
          <a:p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ri.ConcatTransform</a:t>
            </a:r>
            <a:r>
              <a:rPr lang="en-US" sz="2400" i="1" dirty="0">
                <a:ea typeface="Verdana" pitchFamily="34" charset="0"/>
                <a:cs typeface="Verdana" pitchFamily="34" charset="0"/>
              </a:rPr>
              <a:t>([matrix])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 –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Set the current transform 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matrix</a:t>
            </a:r>
          </a:p>
          <a:p>
            <a:endParaRPr lang="en-US" sz="24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1000" y="2286000"/>
            <a:ext cx="1604927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900" b="1" dirty="0" smtClean="0"/>
              <a:t>?</a:t>
            </a:r>
            <a:endParaRPr lang="en-US" sz="23900" b="1" dirty="0"/>
          </a:p>
        </p:txBody>
      </p:sp>
    </p:spTree>
    <p:extLst>
      <p:ext uri="{BB962C8B-B14F-4D97-AF65-F5344CB8AC3E}">
        <p14:creationId xmlns:p14="http://schemas.microsoft.com/office/powerpoint/2010/main" val="15622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-22225"/>
            <a:ext cx="7772400" cy="1470025"/>
          </a:xfrm>
        </p:spPr>
        <p:txBody>
          <a:bodyPr/>
          <a:lstStyle/>
          <a:p>
            <a:r>
              <a:rPr lang="en-US" dirty="0" smtClean="0"/>
              <a:t>Stay in touch!</a:t>
            </a:r>
            <a:endParaRPr lang="en-US" dirty="0"/>
          </a:p>
        </p:txBody>
      </p:sp>
      <p:pic>
        <p:nvPicPr>
          <p:cNvPr id="2050" name="Picture 2" descr="E:\testart\LogoWithCamDraftRot2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501545" cy="3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45772" y="5181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Gareth Morgan</a:t>
            </a:r>
          </a:p>
          <a:p>
            <a:r>
              <a:rPr lang="en-US" i="1" dirty="0" err="1" smtClean="0"/>
              <a:t>gareth@axum.graphics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0812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20574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 to: </a:t>
            </a:r>
            <a:r>
              <a:rPr lang="en-US" sz="2400" dirty="0" smtClean="0">
                <a:hlinkClick r:id="rId2"/>
              </a:rPr>
              <a:t>https://renderman.pixar.com/view/get-renderman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Click next and select </a:t>
            </a:r>
            <a:r>
              <a:rPr lang="en-US" sz="2400" i="1" dirty="0" smtClean="0"/>
              <a:t>Create a </a:t>
            </a:r>
            <a:r>
              <a:rPr lang="en-US" sz="2400" i="1" dirty="0" err="1" smtClean="0"/>
              <a:t>RenderMan</a:t>
            </a:r>
            <a:r>
              <a:rPr lang="en-US" sz="2400" i="1" dirty="0" smtClean="0"/>
              <a:t> Forums Account</a:t>
            </a:r>
            <a:r>
              <a:rPr lang="en-US" sz="2400" dirty="0" smtClean="0"/>
              <a:t> create an account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Agree to terms and fill in registration form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Click on link in email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 back to the </a:t>
            </a:r>
            <a:r>
              <a:rPr lang="en-US" sz="2400" i="1" dirty="0" smtClean="0"/>
              <a:t>Get </a:t>
            </a:r>
            <a:r>
              <a:rPr lang="en-US" sz="2400" i="1" dirty="0" err="1" smtClean="0"/>
              <a:t>RenderMan</a:t>
            </a:r>
            <a:r>
              <a:rPr lang="en-US" sz="2400" i="1" dirty="0" smtClean="0"/>
              <a:t> </a:t>
            </a:r>
            <a:r>
              <a:rPr lang="en-US" sz="2400" dirty="0" smtClean="0"/>
              <a:t>page after logging 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Fill in form and go to download link (</a:t>
            </a:r>
            <a:r>
              <a:rPr lang="en-US" sz="2400" dirty="0" err="1" smtClean="0"/>
              <a:t>RenderMan</a:t>
            </a:r>
            <a:r>
              <a:rPr lang="en-US" sz="2400" dirty="0" smtClean="0"/>
              <a:t> Server is the component we are interested in)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5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02" y="2286000"/>
            <a:ext cx="6553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I </a:t>
            </a:r>
            <a:r>
              <a:rPr lang="en-US" sz="1600" i="1" dirty="0"/>
              <a:t>went to one who had the reputation of wisdom, and observed to him - his name I need not mention; he was a politician whom I selected for examination - and the result was as follows: When I began to talk with him, I could not help thinking that he was not really wise, although he was thought wise by many, and wiser still by himself; and I went and tried to explain to him that he thought himself wise, but was not really wise; and the consequence was that he hated me, and his enmity was shared by several who were present and heard me. So I left him, saying to myself, as I went away: Well, although I do not suppose that either of us knows anything really beautiful and good, I am better off than he is - for he knows nothing, and thinks that he knows. I neither know nor think that I know. In this latter particular, then, I seem to have slightly the advantage of </a:t>
            </a:r>
            <a:r>
              <a:rPr lang="en-US" sz="1600" i="1" dirty="0" smtClean="0"/>
              <a:t>him.</a:t>
            </a:r>
            <a:endParaRPr lang="en-US" sz="1600" i="1" dirty="0"/>
          </a:p>
        </p:txBody>
      </p:sp>
      <p:pic>
        <p:nvPicPr>
          <p:cNvPr id="1026" name="Picture 2" descr="https://upload.wikimedia.org/wikipedia/commons/7/7a/Waterhouse-Diogen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8" t="46780"/>
          <a:stretch/>
        </p:blipFill>
        <p:spPr bwMode="auto">
          <a:xfrm>
            <a:off x="6781800" y="2296064"/>
            <a:ext cx="2039741" cy="337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What Socrates actually said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0" y="3064133"/>
            <a:ext cx="1449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 Socrates!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59692" y="2895600"/>
            <a:ext cx="1674508" cy="337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59692" y="3232666"/>
            <a:ext cx="1674508" cy="9038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59692" y="3264932"/>
            <a:ext cx="1674508" cy="1535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0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Renderman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1752598"/>
            <a:ext cx="670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Properly called Pixar </a:t>
            </a:r>
            <a:r>
              <a:rPr lang="en-US" dirty="0" err="1" smtClean="0"/>
              <a:t>RenderMan</a:t>
            </a:r>
            <a:r>
              <a:rPr lang="en-US" dirty="0" smtClean="0"/>
              <a:t> or </a:t>
            </a:r>
            <a:r>
              <a:rPr lang="en-US" i="1" dirty="0" err="1" smtClean="0"/>
              <a:t>prman</a:t>
            </a:r>
            <a:endParaRPr lang="en-U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Been around a </a:t>
            </a:r>
            <a:r>
              <a:rPr lang="en-US" sz="2000" dirty="0" smtClean="0"/>
              <a:t>while </a:t>
            </a:r>
            <a:r>
              <a:rPr lang="en-US" dirty="0" smtClean="0"/>
              <a:t>(based Ed </a:t>
            </a:r>
            <a:r>
              <a:rPr lang="en-US" dirty="0" err="1" smtClean="0"/>
              <a:t>Catmull’s</a:t>
            </a:r>
            <a:r>
              <a:rPr lang="en-US" dirty="0"/>
              <a:t> </a:t>
            </a:r>
            <a:r>
              <a:rPr lang="en-US" dirty="0" err="1" smtClean="0"/>
              <a:t>Phd</a:t>
            </a:r>
            <a:r>
              <a:rPr lang="en-US" dirty="0" smtClean="0"/>
              <a:t> Thesis from the 1970s)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first software to win an Oscar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on movies including Beauty and the Beast, Avatar and Terminator 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on all the Pixar films from Toy Story to The Good Dinosaur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A production render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Production renderers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1752598"/>
            <a:ext cx="670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Renderers create images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Production renderers are for: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Visual effects for movies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Computer animated films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Architectural visualization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Product pre-</a:t>
            </a:r>
            <a:r>
              <a:rPr lang="en-US" sz="2400" dirty="0" err="1" smtClean="0"/>
              <a:t>viz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Photorealistic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Slow!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Typically integrated into content creation tool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90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Renderman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752598"/>
            <a:ext cx="670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Environment </a:t>
            </a:r>
            <a:r>
              <a:rPr lang="en-US" sz="2400" dirty="0"/>
              <a:t>variable </a:t>
            </a:r>
            <a:r>
              <a:rPr lang="en-US" sz="2400" i="1" dirty="0" smtClean="0"/>
              <a:t>RMANTREE </a:t>
            </a:r>
            <a:r>
              <a:rPr lang="en-US" sz="2400" dirty="0" smtClean="0"/>
              <a:t>locates the </a:t>
            </a:r>
            <a:r>
              <a:rPr lang="en-US" sz="2400" dirty="0" err="1" smtClean="0"/>
              <a:t>RenderMan</a:t>
            </a:r>
            <a:r>
              <a:rPr lang="en-US" sz="2400" dirty="0" smtClean="0"/>
              <a:t> Server folder</a:t>
            </a:r>
            <a:endParaRPr lang="en-US" sz="24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RenderMan</a:t>
            </a:r>
            <a:r>
              <a:rPr lang="en-US" sz="2400" dirty="0" smtClean="0"/>
              <a:t> server application is </a:t>
            </a:r>
            <a:r>
              <a:rPr lang="en-US" sz="2400" i="1" dirty="0" err="1" smtClean="0"/>
              <a:t>prman</a:t>
            </a:r>
            <a:r>
              <a:rPr lang="en-US" sz="2400" i="1" dirty="0" smtClean="0"/>
              <a:t> </a:t>
            </a:r>
            <a:r>
              <a:rPr lang="en-US" sz="2400" dirty="0" smtClean="0"/>
              <a:t>in the bin folder</a:t>
            </a:r>
            <a:endParaRPr lang="en-US" sz="24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Takes </a:t>
            </a:r>
            <a:r>
              <a:rPr lang="en-US" sz="2400" dirty="0" err="1" smtClean="0"/>
              <a:t>Renderman</a:t>
            </a:r>
            <a:r>
              <a:rPr lang="en-US" sz="2400" dirty="0" smtClean="0"/>
              <a:t> </a:t>
            </a:r>
            <a:r>
              <a:rPr lang="en-US" sz="2400" dirty="0"/>
              <a:t>Interface </a:t>
            </a:r>
            <a:r>
              <a:rPr lang="en-US" sz="2400" dirty="0" err="1"/>
              <a:t>Bytestream</a:t>
            </a:r>
            <a:r>
              <a:rPr lang="en-US" sz="2400" dirty="0"/>
              <a:t> (</a:t>
            </a:r>
            <a:r>
              <a:rPr lang="en-US" sz="2400" dirty="0" smtClean="0"/>
              <a:t>RIB) file as an argument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6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RIB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198120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Display "sphere.tiff" 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“tiff" </a:t>
            </a:r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rgb</a:t>
            </a:r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</a:p>
          <a:p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Projection "perspective"</a:t>
            </a:r>
          </a:p>
          <a:p>
            <a:r>
              <a:rPr lang="en-US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WorldBegin</a:t>
            </a:r>
            <a:endParaRPr lang="en-US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Translate 0 0 2</a:t>
            </a:r>
          </a:p>
          <a:p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Sphere 1 -1 1 360</a:t>
            </a:r>
          </a:p>
          <a:p>
            <a:r>
              <a:rPr lang="en-US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WorldEnd</a:t>
            </a:r>
            <a:endParaRPr lang="en-US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err="1" smtClean="0"/>
              <a:t>PRMan</a:t>
            </a:r>
            <a:r>
              <a:rPr lang="en-US" dirty="0" smtClean="0"/>
              <a:t> for Python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752598"/>
            <a:ext cx="670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Python binding for </a:t>
            </a:r>
            <a:r>
              <a:rPr lang="en-US" sz="2400" dirty="0" err="1" smtClean="0"/>
              <a:t>RenderMan</a:t>
            </a:r>
            <a:r>
              <a:rPr lang="en-US" sz="24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Included in </a:t>
            </a:r>
            <a:r>
              <a:rPr lang="en-US" sz="2400" dirty="0" err="1" smtClean="0"/>
              <a:t>RenderMan</a:t>
            </a:r>
            <a:r>
              <a:rPr lang="en-US" sz="2400" dirty="0" smtClean="0"/>
              <a:t> 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To use: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Add $(RMANTREE)/bin to PYTHONPATH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Import </a:t>
            </a:r>
            <a:r>
              <a:rPr lang="en-US" sz="2400" dirty="0" err="1" smtClean="0"/>
              <a:t>prman</a:t>
            </a:r>
            <a:r>
              <a:rPr lang="en-US" sz="2400" dirty="0" smtClean="0"/>
              <a:t> package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7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err="1" smtClean="0"/>
              <a:t>PRMan</a:t>
            </a:r>
            <a:r>
              <a:rPr lang="en-US" dirty="0" smtClean="0"/>
              <a:t> for Python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22098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import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prman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prman.Init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prman.Ri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ri.Begin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ri.RENDER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en-US" dirty="0"/>
          </a:p>
          <a:p>
            <a:r>
              <a:rPr lang="en-US" i="1" dirty="0" smtClean="0"/>
              <a:t>.</a:t>
            </a:r>
          </a:p>
          <a:p>
            <a:r>
              <a:rPr lang="en-US" i="1" dirty="0" smtClean="0"/>
              <a:t>Do some rendering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ri.End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074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12825</TotalTime>
  <Words>587</Words>
  <Application>Microsoft Office PowerPoint</Application>
  <PresentationFormat>On-screen Show (4:3)</PresentationFormat>
  <Paragraphs>143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Noisebridge Python Classes</vt:lpstr>
      <vt:lpstr>Prerequisites</vt:lpstr>
      <vt:lpstr>What Socrates actually said</vt:lpstr>
      <vt:lpstr>What is Renderman?</vt:lpstr>
      <vt:lpstr>Production renderers</vt:lpstr>
      <vt:lpstr>Using Renderman</vt:lpstr>
      <vt:lpstr>RIB file</vt:lpstr>
      <vt:lpstr>PRMan for Python</vt:lpstr>
      <vt:lpstr>PRMan for Python</vt:lpstr>
      <vt:lpstr>Setup code</vt:lpstr>
      <vt:lpstr>Rendering</vt:lpstr>
      <vt:lpstr>State</vt:lpstr>
      <vt:lpstr>Attribute vs World State</vt:lpstr>
      <vt:lpstr>Frame vs World State</vt:lpstr>
      <vt:lpstr>Frame vs World State</vt:lpstr>
      <vt:lpstr>Other transformations</vt:lpstr>
      <vt:lpstr>Any questions</vt:lpstr>
      <vt:lpstr>Stay in touch!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Gareth Morgan</cp:lastModifiedBy>
  <cp:revision>132</cp:revision>
  <dcterms:created xsi:type="dcterms:W3CDTF">2015-01-15T03:54:58Z</dcterms:created>
  <dcterms:modified xsi:type="dcterms:W3CDTF">2016-10-24T23:15:13Z</dcterms:modified>
</cp:coreProperties>
</file>