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61" r:id="rId5"/>
    <p:sldId id="270" r:id="rId6"/>
    <p:sldId id="260" r:id="rId7"/>
    <p:sldId id="265" r:id="rId8"/>
    <p:sldId id="277" r:id="rId9"/>
    <p:sldId id="266" r:id="rId10"/>
    <p:sldId id="259" r:id="rId11"/>
    <p:sldId id="269" r:id="rId12"/>
    <p:sldId id="268" r:id="rId13"/>
    <p:sldId id="263" r:id="rId14"/>
    <p:sldId id="264" r:id="rId15"/>
    <p:sldId id="267" r:id="rId16"/>
    <p:sldId id="271" r:id="rId17"/>
    <p:sldId id="262" r:id="rId18"/>
    <p:sldId id="272" r:id="rId19"/>
    <p:sldId id="275" r:id="rId20"/>
    <p:sldId id="273" r:id="rId21"/>
    <p:sldId id="276"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F01AB8-E9C3-4094-AA90-9EB9B1CF7B88}">
          <p14:sldIdLst>
            <p14:sldId id="256"/>
            <p14:sldId id="257"/>
            <p14:sldId id="258"/>
            <p14:sldId id="261"/>
            <p14:sldId id="270"/>
            <p14:sldId id="260"/>
            <p14:sldId id="265"/>
            <p14:sldId id="277"/>
            <p14:sldId id="266"/>
            <p14:sldId id="259"/>
            <p14:sldId id="269"/>
            <p14:sldId id="268"/>
            <p14:sldId id="263"/>
            <p14:sldId id="264"/>
            <p14:sldId id="267"/>
            <p14:sldId id="271"/>
            <p14:sldId id="262"/>
            <p14:sldId id="272"/>
            <p14:sldId id="275"/>
            <p14:sldId id="273"/>
            <p14:sldId id="276"/>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78966" autoAdjust="0"/>
  </p:normalViewPr>
  <p:slideViewPr>
    <p:cSldViewPr snapToGrid="0">
      <p:cViewPr varScale="1">
        <p:scale>
          <a:sx n="90" d="100"/>
          <a:sy n="90" d="100"/>
        </p:scale>
        <p:origin x="13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527482-26BC-458B-B6DA-509036E818C6}"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DB961C6F-F3A3-4347-9C19-1E5FE4F2BA85}">
      <dgm:prSet/>
      <dgm:spPr/>
      <dgm:t>
        <a:bodyPr/>
        <a:lstStyle/>
        <a:p>
          <a:r>
            <a:rPr lang="en-US" dirty="0"/>
            <a:t>Creating a data set and optimizing a statistical model to ultimately solve a problem</a:t>
          </a:r>
        </a:p>
      </dgm:t>
    </dgm:pt>
    <dgm:pt modelId="{D03DF650-FCFA-4B1F-AB73-F040911E7B31}" type="parTrans" cxnId="{FDC3040C-08BF-4B0C-8FFB-A8CFC5480DA2}">
      <dgm:prSet/>
      <dgm:spPr/>
      <dgm:t>
        <a:bodyPr/>
        <a:lstStyle/>
        <a:p>
          <a:endParaRPr lang="en-US"/>
        </a:p>
      </dgm:t>
    </dgm:pt>
    <dgm:pt modelId="{6933CB7B-DC71-4BC0-A760-BFEF0A83BD23}" type="sibTrans" cxnId="{FDC3040C-08BF-4B0C-8FFB-A8CFC5480DA2}">
      <dgm:prSet/>
      <dgm:spPr/>
      <dgm:t>
        <a:bodyPr/>
        <a:lstStyle/>
        <a:p>
          <a:endParaRPr lang="en-US"/>
        </a:p>
      </dgm:t>
    </dgm:pt>
    <dgm:pt modelId="{15C4D139-3691-4B11-9219-BD8FF9E9E792}">
      <dgm:prSet/>
      <dgm:spPr/>
      <dgm:t>
        <a:bodyPr/>
        <a:lstStyle/>
        <a:p>
          <a:r>
            <a:rPr lang="en-US" dirty="0"/>
            <a:t>Note: Algorithm(s) performs the optimization for us</a:t>
          </a:r>
        </a:p>
      </dgm:t>
    </dgm:pt>
    <dgm:pt modelId="{6707A02A-82C9-49EC-A100-8616DF9C4D65}" type="parTrans" cxnId="{FF64FE8B-AAA4-4080-A7B9-9E7E5FF1283F}">
      <dgm:prSet/>
      <dgm:spPr/>
      <dgm:t>
        <a:bodyPr/>
        <a:lstStyle/>
        <a:p>
          <a:endParaRPr lang="en-US"/>
        </a:p>
      </dgm:t>
    </dgm:pt>
    <dgm:pt modelId="{919BD8EB-4E0A-42CC-A37B-EA9CE4A6501D}" type="sibTrans" cxnId="{FF64FE8B-AAA4-4080-A7B9-9E7E5FF1283F}">
      <dgm:prSet/>
      <dgm:spPr/>
      <dgm:t>
        <a:bodyPr/>
        <a:lstStyle/>
        <a:p>
          <a:endParaRPr lang="en-US"/>
        </a:p>
      </dgm:t>
    </dgm:pt>
    <dgm:pt modelId="{D926C9E7-8FC2-4C2C-81A2-D06720B199FC}" type="pres">
      <dgm:prSet presAssocID="{F2527482-26BC-458B-B6DA-509036E818C6}" presName="root" presStyleCnt="0">
        <dgm:presLayoutVars>
          <dgm:dir/>
          <dgm:resizeHandles val="exact"/>
        </dgm:presLayoutVars>
      </dgm:prSet>
      <dgm:spPr/>
    </dgm:pt>
    <dgm:pt modelId="{7CC3330D-FEFA-4EDF-98A9-4A6F78CC0AB8}" type="pres">
      <dgm:prSet presAssocID="{DB961C6F-F3A3-4347-9C19-1E5FE4F2BA85}" presName="compNode" presStyleCnt="0"/>
      <dgm:spPr/>
    </dgm:pt>
    <dgm:pt modelId="{28AA4414-50A8-44A0-9C46-5B7D4E901949}" type="pres">
      <dgm:prSet presAssocID="{DB961C6F-F3A3-4347-9C19-1E5FE4F2BA85}" presName="bgRect" presStyleLbl="bgShp" presStyleIdx="0" presStyleCnt="2"/>
      <dgm:spPr/>
    </dgm:pt>
    <dgm:pt modelId="{2DF2637B-8062-4AE6-BBF5-97221C9484F4}" type="pres">
      <dgm:prSet presAssocID="{DB961C6F-F3A3-4347-9C19-1E5FE4F2BA8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E7AFF2D6-1328-4E17-A667-73D4A66AF731}" type="pres">
      <dgm:prSet presAssocID="{DB961C6F-F3A3-4347-9C19-1E5FE4F2BA85}" presName="spaceRect" presStyleCnt="0"/>
      <dgm:spPr/>
    </dgm:pt>
    <dgm:pt modelId="{3D90C6FC-6CE5-4465-B684-2FAD852615CC}" type="pres">
      <dgm:prSet presAssocID="{DB961C6F-F3A3-4347-9C19-1E5FE4F2BA85}" presName="parTx" presStyleLbl="revTx" presStyleIdx="0" presStyleCnt="2">
        <dgm:presLayoutVars>
          <dgm:chMax val="0"/>
          <dgm:chPref val="0"/>
        </dgm:presLayoutVars>
      </dgm:prSet>
      <dgm:spPr/>
    </dgm:pt>
    <dgm:pt modelId="{4A876C94-38CC-4935-B9A5-908FFB62A8D1}" type="pres">
      <dgm:prSet presAssocID="{6933CB7B-DC71-4BC0-A760-BFEF0A83BD23}" presName="sibTrans" presStyleCnt="0"/>
      <dgm:spPr/>
    </dgm:pt>
    <dgm:pt modelId="{3CA0E7CA-69C3-4152-B3C0-973B5F9A2D10}" type="pres">
      <dgm:prSet presAssocID="{15C4D139-3691-4B11-9219-BD8FF9E9E792}" presName="compNode" presStyleCnt="0"/>
      <dgm:spPr/>
    </dgm:pt>
    <dgm:pt modelId="{7A8F4F5C-CC47-4B1F-8054-6A5EFA105554}" type="pres">
      <dgm:prSet presAssocID="{15C4D139-3691-4B11-9219-BD8FF9E9E792}" presName="bgRect" presStyleLbl="bgShp" presStyleIdx="1" presStyleCnt="2"/>
      <dgm:spPr/>
    </dgm:pt>
    <dgm:pt modelId="{D35EF8C3-992D-42EF-8DB1-2248DA66333B}" type="pres">
      <dgm:prSet presAssocID="{15C4D139-3691-4B11-9219-BD8FF9E9E79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C65EF55D-9E26-4936-8C33-A063C65DBBB1}" type="pres">
      <dgm:prSet presAssocID="{15C4D139-3691-4B11-9219-BD8FF9E9E792}" presName="spaceRect" presStyleCnt="0"/>
      <dgm:spPr/>
    </dgm:pt>
    <dgm:pt modelId="{D87735BA-64DC-4DD6-AF95-37776B6E7E3C}" type="pres">
      <dgm:prSet presAssocID="{15C4D139-3691-4B11-9219-BD8FF9E9E792}" presName="parTx" presStyleLbl="revTx" presStyleIdx="1" presStyleCnt="2">
        <dgm:presLayoutVars>
          <dgm:chMax val="0"/>
          <dgm:chPref val="0"/>
        </dgm:presLayoutVars>
      </dgm:prSet>
      <dgm:spPr/>
    </dgm:pt>
  </dgm:ptLst>
  <dgm:cxnLst>
    <dgm:cxn modelId="{FDC3040C-08BF-4B0C-8FFB-A8CFC5480DA2}" srcId="{F2527482-26BC-458B-B6DA-509036E818C6}" destId="{DB961C6F-F3A3-4347-9C19-1E5FE4F2BA85}" srcOrd="0" destOrd="0" parTransId="{D03DF650-FCFA-4B1F-AB73-F040911E7B31}" sibTransId="{6933CB7B-DC71-4BC0-A760-BFEF0A83BD23}"/>
    <dgm:cxn modelId="{F33D8042-1D1E-49C0-9646-576E46ED60CA}" type="presOf" srcId="{15C4D139-3691-4B11-9219-BD8FF9E9E792}" destId="{D87735BA-64DC-4DD6-AF95-37776B6E7E3C}" srcOrd="0" destOrd="0" presId="urn:microsoft.com/office/officeart/2018/2/layout/IconVerticalSolidList"/>
    <dgm:cxn modelId="{FF64FE8B-AAA4-4080-A7B9-9E7E5FF1283F}" srcId="{F2527482-26BC-458B-B6DA-509036E818C6}" destId="{15C4D139-3691-4B11-9219-BD8FF9E9E792}" srcOrd="1" destOrd="0" parTransId="{6707A02A-82C9-49EC-A100-8616DF9C4D65}" sibTransId="{919BD8EB-4E0A-42CC-A37B-EA9CE4A6501D}"/>
    <dgm:cxn modelId="{B6FE7D8F-E0EC-47FB-8599-77E56D9823F7}" type="presOf" srcId="{DB961C6F-F3A3-4347-9C19-1E5FE4F2BA85}" destId="{3D90C6FC-6CE5-4465-B684-2FAD852615CC}" srcOrd="0" destOrd="0" presId="urn:microsoft.com/office/officeart/2018/2/layout/IconVerticalSolidList"/>
    <dgm:cxn modelId="{0FB2D3F7-F2B6-4F31-BE6F-1E4721A61849}" type="presOf" srcId="{F2527482-26BC-458B-B6DA-509036E818C6}" destId="{D926C9E7-8FC2-4C2C-81A2-D06720B199FC}" srcOrd="0" destOrd="0" presId="urn:microsoft.com/office/officeart/2018/2/layout/IconVerticalSolidList"/>
    <dgm:cxn modelId="{2389D98B-5CDC-4656-A976-3B1A5E8A48D9}" type="presParOf" srcId="{D926C9E7-8FC2-4C2C-81A2-D06720B199FC}" destId="{7CC3330D-FEFA-4EDF-98A9-4A6F78CC0AB8}" srcOrd="0" destOrd="0" presId="urn:microsoft.com/office/officeart/2018/2/layout/IconVerticalSolidList"/>
    <dgm:cxn modelId="{0E74E5C0-5C0D-48E0-A1DB-B9DAB9E1FD27}" type="presParOf" srcId="{7CC3330D-FEFA-4EDF-98A9-4A6F78CC0AB8}" destId="{28AA4414-50A8-44A0-9C46-5B7D4E901949}" srcOrd="0" destOrd="0" presId="urn:microsoft.com/office/officeart/2018/2/layout/IconVerticalSolidList"/>
    <dgm:cxn modelId="{1BED4F1E-C5BD-4924-A3E6-8CE8D20B9A18}" type="presParOf" srcId="{7CC3330D-FEFA-4EDF-98A9-4A6F78CC0AB8}" destId="{2DF2637B-8062-4AE6-BBF5-97221C9484F4}" srcOrd="1" destOrd="0" presId="urn:microsoft.com/office/officeart/2018/2/layout/IconVerticalSolidList"/>
    <dgm:cxn modelId="{E74EB9A7-5A32-4211-A9DA-3C6748D365B8}" type="presParOf" srcId="{7CC3330D-FEFA-4EDF-98A9-4A6F78CC0AB8}" destId="{E7AFF2D6-1328-4E17-A667-73D4A66AF731}" srcOrd="2" destOrd="0" presId="urn:microsoft.com/office/officeart/2018/2/layout/IconVerticalSolidList"/>
    <dgm:cxn modelId="{413B76C4-442C-4CAF-AB62-B931E767D35B}" type="presParOf" srcId="{7CC3330D-FEFA-4EDF-98A9-4A6F78CC0AB8}" destId="{3D90C6FC-6CE5-4465-B684-2FAD852615CC}" srcOrd="3" destOrd="0" presId="urn:microsoft.com/office/officeart/2018/2/layout/IconVerticalSolidList"/>
    <dgm:cxn modelId="{C8912009-535F-4EE9-B2E2-007A1FCC4838}" type="presParOf" srcId="{D926C9E7-8FC2-4C2C-81A2-D06720B199FC}" destId="{4A876C94-38CC-4935-B9A5-908FFB62A8D1}" srcOrd="1" destOrd="0" presId="urn:microsoft.com/office/officeart/2018/2/layout/IconVerticalSolidList"/>
    <dgm:cxn modelId="{CC3D1A3F-912B-4A0A-AD81-178A0BCCEEC5}" type="presParOf" srcId="{D926C9E7-8FC2-4C2C-81A2-D06720B199FC}" destId="{3CA0E7CA-69C3-4152-B3C0-973B5F9A2D10}" srcOrd="2" destOrd="0" presId="urn:microsoft.com/office/officeart/2018/2/layout/IconVerticalSolidList"/>
    <dgm:cxn modelId="{7D0B6DF5-074A-44BC-AF6F-4FAC0DAAB087}" type="presParOf" srcId="{3CA0E7CA-69C3-4152-B3C0-973B5F9A2D10}" destId="{7A8F4F5C-CC47-4B1F-8054-6A5EFA105554}" srcOrd="0" destOrd="0" presId="urn:microsoft.com/office/officeart/2018/2/layout/IconVerticalSolidList"/>
    <dgm:cxn modelId="{B95128A6-7BF6-45A0-BFAD-1EA38D8B1812}" type="presParOf" srcId="{3CA0E7CA-69C3-4152-B3C0-973B5F9A2D10}" destId="{D35EF8C3-992D-42EF-8DB1-2248DA66333B}" srcOrd="1" destOrd="0" presId="urn:microsoft.com/office/officeart/2018/2/layout/IconVerticalSolidList"/>
    <dgm:cxn modelId="{FAFEB9AD-2B1F-467D-B3E2-E210BD87AB6C}" type="presParOf" srcId="{3CA0E7CA-69C3-4152-B3C0-973B5F9A2D10}" destId="{C65EF55D-9E26-4936-8C33-A063C65DBBB1}" srcOrd="2" destOrd="0" presId="urn:microsoft.com/office/officeart/2018/2/layout/IconVerticalSolidList"/>
    <dgm:cxn modelId="{7FF57601-2F36-49D8-8156-594645B22801}" type="presParOf" srcId="{3CA0E7CA-69C3-4152-B3C0-973B5F9A2D10}" destId="{D87735BA-64DC-4DD6-AF95-37776B6E7E3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6FEB6E-C75C-4259-BBE5-8098E1943EFC}"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36FC1B0E-1228-4F47-8CA6-3CE5BC8437BD}">
      <dgm:prSet/>
      <dgm:spPr/>
      <dgm:t>
        <a:bodyPr/>
        <a:lstStyle/>
        <a:p>
          <a:r>
            <a:rPr lang="en-US"/>
            <a:t>More efficient and powerful processors (Moore’s law)</a:t>
          </a:r>
        </a:p>
      </dgm:t>
    </dgm:pt>
    <dgm:pt modelId="{5390F983-FB1A-4A2F-A561-4D07996528F4}" type="parTrans" cxnId="{E6B264A4-6DD8-472E-85E6-880A2610E4B8}">
      <dgm:prSet/>
      <dgm:spPr/>
      <dgm:t>
        <a:bodyPr/>
        <a:lstStyle/>
        <a:p>
          <a:endParaRPr lang="en-US"/>
        </a:p>
      </dgm:t>
    </dgm:pt>
    <dgm:pt modelId="{D3FB47D6-E238-4DEC-B28D-A4C0DC7D19E5}" type="sibTrans" cxnId="{E6B264A4-6DD8-472E-85E6-880A2610E4B8}">
      <dgm:prSet/>
      <dgm:spPr/>
      <dgm:t>
        <a:bodyPr/>
        <a:lstStyle/>
        <a:p>
          <a:endParaRPr lang="en-US"/>
        </a:p>
      </dgm:t>
    </dgm:pt>
    <dgm:pt modelId="{6A4438D8-79C7-477B-A616-659A03C9CFF3}">
      <dgm:prSet/>
      <dgm:spPr/>
      <dgm:t>
        <a:bodyPr/>
        <a:lstStyle/>
        <a:p>
          <a:r>
            <a:rPr lang="en-US" dirty="0"/>
            <a:t>More powerful hardware allows machine learning algorithms to learn faster</a:t>
          </a:r>
        </a:p>
      </dgm:t>
    </dgm:pt>
    <dgm:pt modelId="{FC88FB35-F30B-46F0-80CE-B28AD40C1715}" type="parTrans" cxnId="{32BAC7D0-12A5-4C3D-8708-E24FF77ABC36}">
      <dgm:prSet/>
      <dgm:spPr/>
      <dgm:t>
        <a:bodyPr/>
        <a:lstStyle/>
        <a:p>
          <a:endParaRPr lang="en-US"/>
        </a:p>
      </dgm:t>
    </dgm:pt>
    <dgm:pt modelId="{C60442BB-1C82-424E-8F11-FAD1CE1489A3}" type="sibTrans" cxnId="{32BAC7D0-12A5-4C3D-8708-E24FF77ABC36}">
      <dgm:prSet/>
      <dgm:spPr/>
      <dgm:t>
        <a:bodyPr/>
        <a:lstStyle/>
        <a:p>
          <a:endParaRPr lang="en-US"/>
        </a:p>
      </dgm:t>
    </dgm:pt>
    <dgm:pt modelId="{894A13A9-9196-4226-81D1-1BD3417E1B63}">
      <dgm:prSet/>
      <dgm:spPr/>
      <dgm:t>
        <a:bodyPr/>
        <a:lstStyle/>
        <a:p>
          <a:r>
            <a:rPr lang="en-US" dirty="0"/>
            <a:t>Abundance of data allows machine learning algorithms to output more accurate results</a:t>
          </a:r>
        </a:p>
      </dgm:t>
    </dgm:pt>
    <dgm:pt modelId="{06B36481-0F9A-4A2C-8599-056C97621F51}" type="parTrans" cxnId="{78BD7D09-A928-4107-927A-3C5562960A23}">
      <dgm:prSet/>
      <dgm:spPr/>
      <dgm:t>
        <a:bodyPr/>
        <a:lstStyle/>
        <a:p>
          <a:endParaRPr lang="en-US"/>
        </a:p>
      </dgm:t>
    </dgm:pt>
    <dgm:pt modelId="{F58EB5F1-484E-4E1B-874A-F20F2BFB54D8}" type="sibTrans" cxnId="{78BD7D09-A928-4107-927A-3C5562960A23}">
      <dgm:prSet/>
      <dgm:spPr/>
      <dgm:t>
        <a:bodyPr/>
        <a:lstStyle/>
        <a:p>
          <a:endParaRPr lang="en-US"/>
        </a:p>
      </dgm:t>
    </dgm:pt>
    <dgm:pt modelId="{35F99140-D1DD-4617-9254-4DB80EA402C6}" type="pres">
      <dgm:prSet presAssocID="{AE6FEB6E-C75C-4259-BBE5-8098E1943EFC}" presName="linear" presStyleCnt="0">
        <dgm:presLayoutVars>
          <dgm:animLvl val="lvl"/>
          <dgm:resizeHandles val="exact"/>
        </dgm:presLayoutVars>
      </dgm:prSet>
      <dgm:spPr/>
    </dgm:pt>
    <dgm:pt modelId="{D3AF8680-DACE-4B99-96AF-10574F3FCB6B}" type="pres">
      <dgm:prSet presAssocID="{36FC1B0E-1228-4F47-8CA6-3CE5BC8437BD}" presName="parentText" presStyleLbl="node1" presStyleIdx="0" presStyleCnt="3">
        <dgm:presLayoutVars>
          <dgm:chMax val="0"/>
          <dgm:bulletEnabled val="1"/>
        </dgm:presLayoutVars>
      </dgm:prSet>
      <dgm:spPr/>
    </dgm:pt>
    <dgm:pt modelId="{56918C65-1443-4959-BCF5-C8B599FF4464}" type="pres">
      <dgm:prSet presAssocID="{D3FB47D6-E238-4DEC-B28D-A4C0DC7D19E5}" presName="spacer" presStyleCnt="0"/>
      <dgm:spPr/>
    </dgm:pt>
    <dgm:pt modelId="{675B4CE7-0709-4F4E-A552-BFF836FB0A79}" type="pres">
      <dgm:prSet presAssocID="{6A4438D8-79C7-477B-A616-659A03C9CFF3}" presName="parentText" presStyleLbl="node1" presStyleIdx="1" presStyleCnt="3">
        <dgm:presLayoutVars>
          <dgm:chMax val="0"/>
          <dgm:bulletEnabled val="1"/>
        </dgm:presLayoutVars>
      </dgm:prSet>
      <dgm:spPr/>
    </dgm:pt>
    <dgm:pt modelId="{09553E87-7C71-4FD2-9472-C6A4ACE6ADC3}" type="pres">
      <dgm:prSet presAssocID="{C60442BB-1C82-424E-8F11-FAD1CE1489A3}" presName="spacer" presStyleCnt="0"/>
      <dgm:spPr/>
    </dgm:pt>
    <dgm:pt modelId="{F56C8F5F-5355-4807-AC2C-311700D61E00}" type="pres">
      <dgm:prSet presAssocID="{894A13A9-9196-4226-81D1-1BD3417E1B63}" presName="parentText" presStyleLbl="node1" presStyleIdx="2" presStyleCnt="3">
        <dgm:presLayoutVars>
          <dgm:chMax val="0"/>
          <dgm:bulletEnabled val="1"/>
        </dgm:presLayoutVars>
      </dgm:prSet>
      <dgm:spPr/>
    </dgm:pt>
  </dgm:ptLst>
  <dgm:cxnLst>
    <dgm:cxn modelId="{78BD7D09-A928-4107-927A-3C5562960A23}" srcId="{AE6FEB6E-C75C-4259-BBE5-8098E1943EFC}" destId="{894A13A9-9196-4226-81D1-1BD3417E1B63}" srcOrd="2" destOrd="0" parTransId="{06B36481-0F9A-4A2C-8599-056C97621F51}" sibTransId="{F58EB5F1-484E-4E1B-874A-F20F2BFB54D8}"/>
    <dgm:cxn modelId="{150B1833-5E8B-4028-8A51-FAB01ED52FA3}" type="presOf" srcId="{36FC1B0E-1228-4F47-8CA6-3CE5BC8437BD}" destId="{D3AF8680-DACE-4B99-96AF-10574F3FCB6B}" srcOrd="0" destOrd="0" presId="urn:microsoft.com/office/officeart/2005/8/layout/vList2"/>
    <dgm:cxn modelId="{B83D4554-3CBD-4C8C-B11C-6CB888D08768}" type="presOf" srcId="{AE6FEB6E-C75C-4259-BBE5-8098E1943EFC}" destId="{35F99140-D1DD-4617-9254-4DB80EA402C6}" srcOrd="0" destOrd="0" presId="urn:microsoft.com/office/officeart/2005/8/layout/vList2"/>
    <dgm:cxn modelId="{06F08A78-9991-4B27-AF9E-D183C3531E58}" type="presOf" srcId="{6A4438D8-79C7-477B-A616-659A03C9CFF3}" destId="{675B4CE7-0709-4F4E-A552-BFF836FB0A79}" srcOrd="0" destOrd="0" presId="urn:microsoft.com/office/officeart/2005/8/layout/vList2"/>
    <dgm:cxn modelId="{6E4C5596-9162-4C1C-B1FD-D04BE3F00197}" type="presOf" srcId="{894A13A9-9196-4226-81D1-1BD3417E1B63}" destId="{F56C8F5F-5355-4807-AC2C-311700D61E00}" srcOrd="0" destOrd="0" presId="urn:microsoft.com/office/officeart/2005/8/layout/vList2"/>
    <dgm:cxn modelId="{E6B264A4-6DD8-472E-85E6-880A2610E4B8}" srcId="{AE6FEB6E-C75C-4259-BBE5-8098E1943EFC}" destId="{36FC1B0E-1228-4F47-8CA6-3CE5BC8437BD}" srcOrd="0" destOrd="0" parTransId="{5390F983-FB1A-4A2F-A561-4D07996528F4}" sibTransId="{D3FB47D6-E238-4DEC-B28D-A4C0DC7D19E5}"/>
    <dgm:cxn modelId="{32BAC7D0-12A5-4C3D-8708-E24FF77ABC36}" srcId="{AE6FEB6E-C75C-4259-BBE5-8098E1943EFC}" destId="{6A4438D8-79C7-477B-A616-659A03C9CFF3}" srcOrd="1" destOrd="0" parTransId="{FC88FB35-F30B-46F0-80CE-B28AD40C1715}" sibTransId="{C60442BB-1C82-424E-8F11-FAD1CE1489A3}"/>
    <dgm:cxn modelId="{03203930-306E-4DC9-862D-C53F936F873F}" type="presParOf" srcId="{35F99140-D1DD-4617-9254-4DB80EA402C6}" destId="{D3AF8680-DACE-4B99-96AF-10574F3FCB6B}" srcOrd="0" destOrd="0" presId="urn:microsoft.com/office/officeart/2005/8/layout/vList2"/>
    <dgm:cxn modelId="{3116A082-D87C-440F-AAC0-3BC07436B50E}" type="presParOf" srcId="{35F99140-D1DD-4617-9254-4DB80EA402C6}" destId="{56918C65-1443-4959-BCF5-C8B599FF4464}" srcOrd="1" destOrd="0" presId="urn:microsoft.com/office/officeart/2005/8/layout/vList2"/>
    <dgm:cxn modelId="{DDCFF485-4DD2-4923-B4C9-EFA74D9AE127}" type="presParOf" srcId="{35F99140-D1DD-4617-9254-4DB80EA402C6}" destId="{675B4CE7-0709-4F4E-A552-BFF836FB0A79}" srcOrd="2" destOrd="0" presId="urn:microsoft.com/office/officeart/2005/8/layout/vList2"/>
    <dgm:cxn modelId="{ABBE4C13-50A4-43DE-8CFB-4A865082A337}" type="presParOf" srcId="{35F99140-D1DD-4617-9254-4DB80EA402C6}" destId="{09553E87-7C71-4FD2-9472-C6A4ACE6ADC3}" srcOrd="3" destOrd="0" presId="urn:microsoft.com/office/officeart/2005/8/layout/vList2"/>
    <dgm:cxn modelId="{9700B81E-2C02-4F46-AE23-5DE6A397D375}" type="presParOf" srcId="{35F99140-D1DD-4617-9254-4DB80EA402C6}" destId="{F56C8F5F-5355-4807-AC2C-311700D61E0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8494F7-7859-414C-A37B-F2C59CA6B283}"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F046BB9A-A1B3-4B76-AA9D-0C6707E5A294}">
      <dgm:prSet/>
      <dgm:spPr/>
      <dgm:t>
        <a:bodyPr/>
        <a:lstStyle/>
        <a:p>
          <a:r>
            <a:rPr lang="en-US" dirty="0"/>
            <a:t>Data Set (Input)</a:t>
          </a:r>
        </a:p>
      </dgm:t>
    </dgm:pt>
    <dgm:pt modelId="{A0B67E97-6ED4-434B-9CF6-73980F6BECCB}" type="parTrans" cxnId="{E8D5C191-1A80-4BF8-A980-5A763FC38C9C}">
      <dgm:prSet/>
      <dgm:spPr/>
      <dgm:t>
        <a:bodyPr/>
        <a:lstStyle/>
        <a:p>
          <a:endParaRPr lang="en-US"/>
        </a:p>
      </dgm:t>
    </dgm:pt>
    <dgm:pt modelId="{83AA3531-C3C9-43FB-90E1-AD05DC480465}" type="sibTrans" cxnId="{E8D5C191-1A80-4BF8-A980-5A763FC38C9C}">
      <dgm:prSet/>
      <dgm:spPr/>
      <dgm:t>
        <a:bodyPr/>
        <a:lstStyle/>
        <a:p>
          <a:endParaRPr lang="en-US"/>
        </a:p>
      </dgm:t>
    </dgm:pt>
    <dgm:pt modelId="{F305808C-FF70-45AE-92EE-230E6C895C8E}">
      <dgm:prSet/>
      <dgm:spPr/>
      <dgm:t>
        <a:bodyPr/>
        <a:lstStyle/>
        <a:p>
          <a:r>
            <a:rPr lang="en-US"/>
            <a:t>Model </a:t>
          </a:r>
        </a:p>
      </dgm:t>
    </dgm:pt>
    <dgm:pt modelId="{CD40E0DB-7D96-48AC-BBE8-F7C4765DA0E1}" type="parTrans" cxnId="{9D69780B-638A-4FF0-A324-6024DE8191C9}">
      <dgm:prSet/>
      <dgm:spPr/>
      <dgm:t>
        <a:bodyPr/>
        <a:lstStyle/>
        <a:p>
          <a:endParaRPr lang="en-US"/>
        </a:p>
      </dgm:t>
    </dgm:pt>
    <dgm:pt modelId="{660C2DD4-4A5C-48F1-BD3D-BA18B5F138FF}" type="sibTrans" cxnId="{9D69780B-638A-4FF0-A324-6024DE8191C9}">
      <dgm:prSet/>
      <dgm:spPr/>
      <dgm:t>
        <a:bodyPr/>
        <a:lstStyle/>
        <a:p>
          <a:endParaRPr lang="en-US"/>
        </a:p>
      </dgm:t>
    </dgm:pt>
    <dgm:pt modelId="{7EF35E5F-E32A-48E3-8589-548A342AEF6B}">
      <dgm:prSet/>
      <dgm:spPr/>
      <dgm:t>
        <a:bodyPr/>
        <a:lstStyle/>
        <a:p>
          <a:r>
            <a:rPr lang="en-US"/>
            <a:t>Output</a:t>
          </a:r>
        </a:p>
      </dgm:t>
    </dgm:pt>
    <dgm:pt modelId="{823F2A18-972A-432C-8DAE-3603F061CFCB}" type="parTrans" cxnId="{6A807BDF-41D3-4CC4-A8DC-92076C95DA0B}">
      <dgm:prSet/>
      <dgm:spPr/>
      <dgm:t>
        <a:bodyPr/>
        <a:lstStyle/>
        <a:p>
          <a:endParaRPr lang="en-US"/>
        </a:p>
      </dgm:t>
    </dgm:pt>
    <dgm:pt modelId="{6CF1C157-E8EC-4637-BB7E-3964B657010E}" type="sibTrans" cxnId="{6A807BDF-41D3-4CC4-A8DC-92076C95DA0B}">
      <dgm:prSet/>
      <dgm:spPr/>
      <dgm:t>
        <a:bodyPr/>
        <a:lstStyle/>
        <a:p>
          <a:endParaRPr lang="en-US"/>
        </a:p>
      </dgm:t>
    </dgm:pt>
    <dgm:pt modelId="{9C313176-F91D-4D6E-9FB3-6F440CF04AD9}" type="pres">
      <dgm:prSet presAssocID="{848494F7-7859-414C-A37B-F2C59CA6B283}" presName="linear" presStyleCnt="0">
        <dgm:presLayoutVars>
          <dgm:animLvl val="lvl"/>
          <dgm:resizeHandles val="exact"/>
        </dgm:presLayoutVars>
      </dgm:prSet>
      <dgm:spPr/>
    </dgm:pt>
    <dgm:pt modelId="{C357F6DC-EAFC-4F46-B139-FBA2DA65C7A6}" type="pres">
      <dgm:prSet presAssocID="{F046BB9A-A1B3-4B76-AA9D-0C6707E5A294}" presName="parentText" presStyleLbl="node1" presStyleIdx="0" presStyleCnt="3" custLinFactY="-14738" custLinFactNeighborX="0" custLinFactNeighborY="-100000">
        <dgm:presLayoutVars>
          <dgm:chMax val="0"/>
          <dgm:bulletEnabled val="1"/>
        </dgm:presLayoutVars>
      </dgm:prSet>
      <dgm:spPr/>
    </dgm:pt>
    <dgm:pt modelId="{AF42ED0F-E1D4-42ED-B711-3001483CFC2F}" type="pres">
      <dgm:prSet presAssocID="{83AA3531-C3C9-43FB-90E1-AD05DC480465}" presName="spacer" presStyleCnt="0"/>
      <dgm:spPr/>
    </dgm:pt>
    <dgm:pt modelId="{09B7E4C6-2F59-4A01-9043-A1F911C7069F}" type="pres">
      <dgm:prSet presAssocID="{F305808C-FF70-45AE-92EE-230E6C895C8E}" presName="parentText" presStyleLbl="node1" presStyleIdx="1" presStyleCnt="3" custLinFactY="-3389" custLinFactNeighborX="0" custLinFactNeighborY="-100000">
        <dgm:presLayoutVars>
          <dgm:chMax val="0"/>
          <dgm:bulletEnabled val="1"/>
        </dgm:presLayoutVars>
      </dgm:prSet>
      <dgm:spPr/>
    </dgm:pt>
    <dgm:pt modelId="{7609D675-4EA9-4D54-93B3-C67008809B91}" type="pres">
      <dgm:prSet presAssocID="{660C2DD4-4A5C-48F1-BD3D-BA18B5F138FF}" presName="spacer" presStyleCnt="0"/>
      <dgm:spPr/>
    </dgm:pt>
    <dgm:pt modelId="{43BFCC5A-E173-49A4-97B4-3EF564728B22}" type="pres">
      <dgm:prSet presAssocID="{7EF35E5F-E32A-48E3-8589-548A342AEF6B}" presName="parentText" presStyleLbl="node1" presStyleIdx="2" presStyleCnt="3">
        <dgm:presLayoutVars>
          <dgm:chMax val="0"/>
          <dgm:bulletEnabled val="1"/>
        </dgm:presLayoutVars>
      </dgm:prSet>
      <dgm:spPr/>
    </dgm:pt>
  </dgm:ptLst>
  <dgm:cxnLst>
    <dgm:cxn modelId="{9D69780B-638A-4FF0-A324-6024DE8191C9}" srcId="{848494F7-7859-414C-A37B-F2C59CA6B283}" destId="{F305808C-FF70-45AE-92EE-230E6C895C8E}" srcOrd="1" destOrd="0" parTransId="{CD40E0DB-7D96-48AC-BBE8-F7C4765DA0E1}" sibTransId="{660C2DD4-4A5C-48F1-BD3D-BA18B5F138FF}"/>
    <dgm:cxn modelId="{E645C135-5497-4131-BEA7-6204049644AB}" type="presOf" srcId="{F305808C-FF70-45AE-92EE-230E6C895C8E}" destId="{09B7E4C6-2F59-4A01-9043-A1F911C7069F}" srcOrd="0" destOrd="0" presId="urn:microsoft.com/office/officeart/2005/8/layout/vList2"/>
    <dgm:cxn modelId="{05445A82-9F37-46B9-9DE8-E01F92DF4820}" type="presOf" srcId="{F046BB9A-A1B3-4B76-AA9D-0C6707E5A294}" destId="{C357F6DC-EAFC-4F46-B139-FBA2DA65C7A6}" srcOrd="0" destOrd="0" presId="urn:microsoft.com/office/officeart/2005/8/layout/vList2"/>
    <dgm:cxn modelId="{E8D5C191-1A80-4BF8-A980-5A763FC38C9C}" srcId="{848494F7-7859-414C-A37B-F2C59CA6B283}" destId="{F046BB9A-A1B3-4B76-AA9D-0C6707E5A294}" srcOrd="0" destOrd="0" parTransId="{A0B67E97-6ED4-434B-9CF6-73980F6BECCB}" sibTransId="{83AA3531-C3C9-43FB-90E1-AD05DC480465}"/>
    <dgm:cxn modelId="{1DBBF4D9-6FF5-430F-985E-320A58F78AD5}" type="presOf" srcId="{848494F7-7859-414C-A37B-F2C59CA6B283}" destId="{9C313176-F91D-4D6E-9FB3-6F440CF04AD9}" srcOrd="0" destOrd="0" presId="urn:microsoft.com/office/officeart/2005/8/layout/vList2"/>
    <dgm:cxn modelId="{365F2DDF-09AB-43A8-B3D6-0DCDE6529F8C}" type="presOf" srcId="{7EF35E5F-E32A-48E3-8589-548A342AEF6B}" destId="{43BFCC5A-E173-49A4-97B4-3EF564728B22}" srcOrd="0" destOrd="0" presId="urn:microsoft.com/office/officeart/2005/8/layout/vList2"/>
    <dgm:cxn modelId="{6A807BDF-41D3-4CC4-A8DC-92076C95DA0B}" srcId="{848494F7-7859-414C-A37B-F2C59CA6B283}" destId="{7EF35E5F-E32A-48E3-8589-548A342AEF6B}" srcOrd="2" destOrd="0" parTransId="{823F2A18-972A-432C-8DAE-3603F061CFCB}" sibTransId="{6CF1C157-E8EC-4637-BB7E-3964B657010E}"/>
    <dgm:cxn modelId="{B6688D3F-5A80-4C04-958A-6214A7B55C0E}" type="presParOf" srcId="{9C313176-F91D-4D6E-9FB3-6F440CF04AD9}" destId="{C357F6DC-EAFC-4F46-B139-FBA2DA65C7A6}" srcOrd="0" destOrd="0" presId="urn:microsoft.com/office/officeart/2005/8/layout/vList2"/>
    <dgm:cxn modelId="{E05DD518-18ED-415E-B6AF-5C5287E99564}" type="presParOf" srcId="{9C313176-F91D-4D6E-9FB3-6F440CF04AD9}" destId="{AF42ED0F-E1D4-42ED-B711-3001483CFC2F}" srcOrd="1" destOrd="0" presId="urn:microsoft.com/office/officeart/2005/8/layout/vList2"/>
    <dgm:cxn modelId="{C8E24703-5655-4550-B211-CFCB2737D370}" type="presParOf" srcId="{9C313176-F91D-4D6E-9FB3-6F440CF04AD9}" destId="{09B7E4C6-2F59-4A01-9043-A1F911C7069F}" srcOrd="2" destOrd="0" presId="urn:microsoft.com/office/officeart/2005/8/layout/vList2"/>
    <dgm:cxn modelId="{FD231123-0A5A-44A6-B558-6600E95F009F}" type="presParOf" srcId="{9C313176-F91D-4D6E-9FB3-6F440CF04AD9}" destId="{7609D675-4EA9-4D54-93B3-C67008809B91}" srcOrd="3" destOrd="0" presId="urn:microsoft.com/office/officeart/2005/8/layout/vList2"/>
    <dgm:cxn modelId="{CDF973E9-3EEF-46ED-8220-C1CE3591FB05}" type="presParOf" srcId="{9C313176-F91D-4D6E-9FB3-6F440CF04AD9}" destId="{43BFCC5A-E173-49A4-97B4-3EF564728B2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2839C21-0750-488B-9093-0FAADE7253A2}"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0C63E79-7BA7-41E1-A55D-478DE6E360DD}">
      <dgm:prSet/>
      <dgm:spPr/>
      <dgm:t>
        <a:bodyPr/>
        <a:lstStyle/>
        <a:p>
          <a:r>
            <a:rPr lang="en-US"/>
            <a:t>Training Set – largest</a:t>
          </a:r>
        </a:p>
      </dgm:t>
    </dgm:pt>
    <dgm:pt modelId="{56B41B6F-1FD1-4DF4-A33E-FE4B3AF8F46E}" type="parTrans" cxnId="{AEB35911-EF2C-4775-B37C-91CF0359B890}">
      <dgm:prSet/>
      <dgm:spPr/>
      <dgm:t>
        <a:bodyPr/>
        <a:lstStyle/>
        <a:p>
          <a:endParaRPr lang="en-US"/>
        </a:p>
      </dgm:t>
    </dgm:pt>
    <dgm:pt modelId="{31791177-54CE-4AE7-819A-443FCEF7EFA4}" type="sibTrans" cxnId="{AEB35911-EF2C-4775-B37C-91CF0359B890}">
      <dgm:prSet/>
      <dgm:spPr/>
      <dgm:t>
        <a:bodyPr/>
        <a:lstStyle/>
        <a:p>
          <a:endParaRPr lang="en-US"/>
        </a:p>
      </dgm:t>
    </dgm:pt>
    <dgm:pt modelId="{2F2D5408-369B-4B94-BE80-FE8BEB2E8566}">
      <dgm:prSet/>
      <dgm:spPr/>
      <dgm:t>
        <a:bodyPr/>
        <a:lstStyle/>
        <a:p>
          <a:r>
            <a:rPr lang="en-US"/>
            <a:t>Validation set</a:t>
          </a:r>
        </a:p>
      </dgm:t>
    </dgm:pt>
    <dgm:pt modelId="{5D4768F4-B6EF-4C53-AA36-94D8C3B1D08E}" type="parTrans" cxnId="{AC6EE561-C28D-41C6-A8E2-08DE937D0BB0}">
      <dgm:prSet/>
      <dgm:spPr/>
      <dgm:t>
        <a:bodyPr/>
        <a:lstStyle/>
        <a:p>
          <a:endParaRPr lang="en-US"/>
        </a:p>
      </dgm:t>
    </dgm:pt>
    <dgm:pt modelId="{6FA7D576-2A01-4846-8D7A-CA6CDA8011D4}" type="sibTrans" cxnId="{AC6EE561-C28D-41C6-A8E2-08DE937D0BB0}">
      <dgm:prSet/>
      <dgm:spPr/>
      <dgm:t>
        <a:bodyPr/>
        <a:lstStyle/>
        <a:p>
          <a:endParaRPr lang="en-US"/>
        </a:p>
      </dgm:t>
    </dgm:pt>
    <dgm:pt modelId="{69B2DECD-03B2-4C46-94EF-3F026F3A5A38}">
      <dgm:prSet/>
      <dgm:spPr/>
      <dgm:t>
        <a:bodyPr/>
        <a:lstStyle/>
        <a:p>
          <a:r>
            <a:rPr lang="en-US"/>
            <a:t>Test Set</a:t>
          </a:r>
        </a:p>
      </dgm:t>
    </dgm:pt>
    <dgm:pt modelId="{A0AB637A-E50C-4A02-8178-B552740A15B7}" type="parTrans" cxnId="{405055F8-5C3E-4130-9FB4-0999955F9FCA}">
      <dgm:prSet/>
      <dgm:spPr/>
      <dgm:t>
        <a:bodyPr/>
        <a:lstStyle/>
        <a:p>
          <a:endParaRPr lang="en-US"/>
        </a:p>
      </dgm:t>
    </dgm:pt>
    <dgm:pt modelId="{95AE0BDE-B86F-4556-9B92-B5405232BFD2}" type="sibTrans" cxnId="{405055F8-5C3E-4130-9FB4-0999955F9FCA}">
      <dgm:prSet/>
      <dgm:spPr/>
      <dgm:t>
        <a:bodyPr/>
        <a:lstStyle/>
        <a:p>
          <a:endParaRPr lang="en-US"/>
        </a:p>
      </dgm:t>
    </dgm:pt>
    <dgm:pt modelId="{4C5EE342-68BF-4FC1-BE9F-39745101F6AD}">
      <dgm:prSet/>
      <dgm:spPr/>
      <dgm:t>
        <a:bodyPr/>
        <a:lstStyle/>
        <a:p>
          <a:r>
            <a:rPr lang="en-US" dirty="0"/>
            <a:t>Old rule of 70%/15%/15% -</a:t>
          </a:r>
          <a:r>
            <a:rPr lang="en-US" dirty="0">
              <a:sym typeface="Wingdings" panose="05000000000000000000" pitchFamily="2" charset="2"/>
            </a:rPr>
            <a:t></a:t>
          </a:r>
          <a:r>
            <a:rPr lang="en-US" dirty="0"/>
            <a:t> ~90%/5%/5%</a:t>
          </a:r>
        </a:p>
      </dgm:t>
    </dgm:pt>
    <dgm:pt modelId="{4CB47FC5-E46A-483C-B961-BAD3313F67D0}" type="parTrans" cxnId="{06A3E920-F6E4-4467-8535-B8D411B57BFE}">
      <dgm:prSet/>
      <dgm:spPr/>
      <dgm:t>
        <a:bodyPr/>
        <a:lstStyle/>
        <a:p>
          <a:endParaRPr lang="en-US"/>
        </a:p>
      </dgm:t>
    </dgm:pt>
    <dgm:pt modelId="{8F256A78-8B4A-4A18-8F86-BCFBFB349586}" type="sibTrans" cxnId="{06A3E920-F6E4-4467-8535-B8D411B57BFE}">
      <dgm:prSet/>
      <dgm:spPr/>
      <dgm:t>
        <a:bodyPr/>
        <a:lstStyle/>
        <a:p>
          <a:endParaRPr lang="en-US"/>
        </a:p>
      </dgm:t>
    </dgm:pt>
    <dgm:pt modelId="{647E4364-A71B-4236-91D2-50F379C2E9A6}" type="pres">
      <dgm:prSet presAssocID="{82839C21-0750-488B-9093-0FAADE7253A2}" presName="vert0" presStyleCnt="0">
        <dgm:presLayoutVars>
          <dgm:dir/>
          <dgm:animOne val="branch"/>
          <dgm:animLvl val="lvl"/>
        </dgm:presLayoutVars>
      </dgm:prSet>
      <dgm:spPr/>
    </dgm:pt>
    <dgm:pt modelId="{C5DC70A1-094E-42A8-8A2C-170B774FF9D5}" type="pres">
      <dgm:prSet presAssocID="{F0C63E79-7BA7-41E1-A55D-478DE6E360DD}" presName="thickLine" presStyleLbl="alignNode1" presStyleIdx="0" presStyleCnt="4"/>
      <dgm:spPr/>
    </dgm:pt>
    <dgm:pt modelId="{3EEC8FBD-B548-4AF1-8CD0-0831436F3BBB}" type="pres">
      <dgm:prSet presAssocID="{F0C63E79-7BA7-41E1-A55D-478DE6E360DD}" presName="horz1" presStyleCnt="0"/>
      <dgm:spPr/>
    </dgm:pt>
    <dgm:pt modelId="{148EC6C4-D6A1-45CD-8E09-721003E4D738}" type="pres">
      <dgm:prSet presAssocID="{F0C63E79-7BA7-41E1-A55D-478DE6E360DD}" presName="tx1" presStyleLbl="revTx" presStyleIdx="0" presStyleCnt="4"/>
      <dgm:spPr/>
    </dgm:pt>
    <dgm:pt modelId="{FDEFE6A7-CB68-4BDE-AA62-1755D971A5E3}" type="pres">
      <dgm:prSet presAssocID="{F0C63E79-7BA7-41E1-A55D-478DE6E360DD}" presName="vert1" presStyleCnt="0"/>
      <dgm:spPr/>
    </dgm:pt>
    <dgm:pt modelId="{8AC2F282-033A-4F12-BBC3-03C6DCF9AA41}" type="pres">
      <dgm:prSet presAssocID="{2F2D5408-369B-4B94-BE80-FE8BEB2E8566}" presName="thickLine" presStyleLbl="alignNode1" presStyleIdx="1" presStyleCnt="4"/>
      <dgm:spPr/>
    </dgm:pt>
    <dgm:pt modelId="{A2F451F6-BAD4-4BE4-B861-046564BD048B}" type="pres">
      <dgm:prSet presAssocID="{2F2D5408-369B-4B94-BE80-FE8BEB2E8566}" presName="horz1" presStyleCnt="0"/>
      <dgm:spPr/>
    </dgm:pt>
    <dgm:pt modelId="{63C3B14B-3AEF-4B3F-AD84-9DDD5069E3A4}" type="pres">
      <dgm:prSet presAssocID="{2F2D5408-369B-4B94-BE80-FE8BEB2E8566}" presName="tx1" presStyleLbl="revTx" presStyleIdx="1" presStyleCnt="4"/>
      <dgm:spPr/>
    </dgm:pt>
    <dgm:pt modelId="{3ED014D3-4DC2-4957-939C-69E1269CF2FF}" type="pres">
      <dgm:prSet presAssocID="{2F2D5408-369B-4B94-BE80-FE8BEB2E8566}" presName="vert1" presStyleCnt="0"/>
      <dgm:spPr/>
    </dgm:pt>
    <dgm:pt modelId="{1B269FB0-805A-433D-BC5F-3E1C92136F57}" type="pres">
      <dgm:prSet presAssocID="{69B2DECD-03B2-4C46-94EF-3F026F3A5A38}" presName="thickLine" presStyleLbl="alignNode1" presStyleIdx="2" presStyleCnt="4"/>
      <dgm:spPr/>
    </dgm:pt>
    <dgm:pt modelId="{28F0E7F6-CFDC-45C7-8839-B4D364C107D8}" type="pres">
      <dgm:prSet presAssocID="{69B2DECD-03B2-4C46-94EF-3F026F3A5A38}" presName="horz1" presStyleCnt="0"/>
      <dgm:spPr/>
    </dgm:pt>
    <dgm:pt modelId="{2D35D945-ACF6-40A8-B561-9A9BB4F337C0}" type="pres">
      <dgm:prSet presAssocID="{69B2DECD-03B2-4C46-94EF-3F026F3A5A38}" presName="tx1" presStyleLbl="revTx" presStyleIdx="2" presStyleCnt="4"/>
      <dgm:spPr/>
    </dgm:pt>
    <dgm:pt modelId="{303C14F0-6E70-492A-B014-43839243097C}" type="pres">
      <dgm:prSet presAssocID="{69B2DECD-03B2-4C46-94EF-3F026F3A5A38}" presName="vert1" presStyleCnt="0"/>
      <dgm:spPr/>
    </dgm:pt>
    <dgm:pt modelId="{D02C88E6-736A-4074-BB2C-E63109D42D1C}" type="pres">
      <dgm:prSet presAssocID="{4C5EE342-68BF-4FC1-BE9F-39745101F6AD}" presName="thickLine" presStyleLbl="alignNode1" presStyleIdx="3" presStyleCnt="4"/>
      <dgm:spPr/>
    </dgm:pt>
    <dgm:pt modelId="{CF7C9EB9-48BF-4E37-ACA5-5D2B8095AF9D}" type="pres">
      <dgm:prSet presAssocID="{4C5EE342-68BF-4FC1-BE9F-39745101F6AD}" presName="horz1" presStyleCnt="0"/>
      <dgm:spPr/>
    </dgm:pt>
    <dgm:pt modelId="{F4D738E0-B311-44EC-83C7-A68A2C691A5A}" type="pres">
      <dgm:prSet presAssocID="{4C5EE342-68BF-4FC1-BE9F-39745101F6AD}" presName="tx1" presStyleLbl="revTx" presStyleIdx="3" presStyleCnt="4"/>
      <dgm:spPr/>
    </dgm:pt>
    <dgm:pt modelId="{26643A1D-05B8-4B5B-B5BA-40F6017877E5}" type="pres">
      <dgm:prSet presAssocID="{4C5EE342-68BF-4FC1-BE9F-39745101F6AD}" presName="vert1" presStyleCnt="0"/>
      <dgm:spPr/>
    </dgm:pt>
  </dgm:ptLst>
  <dgm:cxnLst>
    <dgm:cxn modelId="{AEB35911-EF2C-4775-B37C-91CF0359B890}" srcId="{82839C21-0750-488B-9093-0FAADE7253A2}" destId="{F0C63E79-7BA7-41E1-A55D-478DE6E360DD}" srcOrd="0" destOrd="0" parTransId="{56B41B6F-1FD1-4DF4-A33E-FE4B3AF8F46E}" sibTransId="{31791177-54CE-4AE7-819A-443FCEF7EFA4}"/>
    <dgm:cxn modelId="{06A3E920-F6E4-4467-8535-B8D411B57BFE}" srcId="{82839C21-0750-488B-9093-0FAADE7253A2}" destId="{4C5EE342-68BF-4FC1-BE9F-39745101F6AD}" srcOrd="3" destOrd="0" parTransId="{4CB47FC5-E46A-483C-B961-BAD3313F67D0}" sibTransId="{8F256A78-8B4A-4A18-8F86-BCFBFB349586}"/>
    <dgm:cxn modelId="{6454703B-FF9B-45ED-9694-AB1AA6E09F8A}" type="presOf" srcId="{F0C63E79-7BA7-41E1-A55D-478DE6E360DD}" destId="{148EC6C4-D6A1-45CD-8E09-721003E4D738}" srcOrd="0" destOrd="0" presId="urn:microsoft.com/office/officeart/2008/layout/LinedList"/>
    <dgm:cxn modelId="{AC6EE561-C28D-41C6-A8E2-08DE937D0BB0}" srcId="{82839C21-0750-488B-9093-0FAADE7253A2}" destId="{2F2D5408-369B-4B94-BE80-FE8BEB2E8566}" srcOrd="1" destOrd="0" parTransId="{5D4768F4-B6EF-4C53-AA36-94D8C3B1D08E}" sibTransId="{6FA7D576-2A01-4846-8D7A-CA6CDA8011D4}"/>
    <dgm:cxn modelId="{B4396BAE-9DF2-47F3-BF08-CE247F0386E0}" type="presOf" srcId="{82839C21-0750-488B-9093-0FAADE7253A2}" destId="{647E4364-A71B-4236-91D2-50F379C2E9A6}" srcOrd="0" destOrd="0" presId="urn:microsoft.com/office/officeart/2008/layout/LinedList"/>
    <dgm:cxn modelId="{FC8DD8C0-7C9D-4368-A51B-59D5B4BCF439}" type="presOf" srcId="{2F2D5408-369B-4B94-BE80-FE8BEB2E8566}" destId="{63C3B14B-3AEF-4B3F-AD84-9DDD5069E3A4}" srcOrd="0" destOrd="0" presId="urn:microsoft.com/office/officeart/2008/layout/LinedList"/>
    <dgm:cxn modelId="{7D44FAD2-31E3-4D03-874A-25E410379E75}" type="presOf" srcId="{69B2DECD-03B2-4C46-94EF-3F026F3A5A38}" destId="{2D35D945-ACF6-40A8-B561-9A9BB4F337C0}" srcOrd="0" destOrd="0" presId="urn:microsoft.com/office/officeart/2008/layout/LinedList"/>
    <dgm:cxn modelId="{4691B7EB-A598-4AE2-804B-FC211F11E3DC}" type="presOf" srcId="{4C5EE342-68BF-4FC1-BE9F-39745101F6AD}" destId="{F4D738E0-B311-44EC-83C7-A68A2C691A5A}" srcOrd="0" destOrd="0" presId="urn:microsoft.com/office/officeart/2008/layout/LinedList"/>
    <dgm:cxn modelId="{405055F8-5C3E-4130-9FB4-0999955F9FCA}" srcId="{82839C21-0750-488B-9093-0FAADE7253A2}" destId="{69B2DECD-03B2-4C46-94EF-3F026F3A5A38}" srcOrd="2" destOrd="0" parTransId="{A0AB637A-E50C-4A02-8178-B552740A15B7}" sibTransId="{95AE0BDE-B86F-4556-9B92-B5405232BFD2}"/>
    <dgm:cxn modelId="{B4BC0BEC-8F0C-4B6C-8BC8-F2F54A91E591}" type="presParOf" srcId="{647E4364-A71B-4236-91D2-50F379C2E9A6}" destId="{C5DC70A1-094E-42A8-8A2C-170B774FF9D5}" srcOrd="0" destOrd="0" presId="urn:microsoft.com/office/officeart/2008/layout/LinedList"/>
    <dgm:cxn modelId="{097F1924-B98B-4B63-B8F5-440BD9AC122B}" type="presParOf" srcId="{647E4364-A71B-4236-91D2-50F379C2E9A6}" destId="{3EEC8FBD-B548-4AF1-8CD0-0831436F3BBB}" srcOrd="1" destOrd="0" presId="urn:microsoft.com/office/officeart/2008/layout/LinedList"/>
    <dgm:cxn modelId="{29FE15A5-CCD4-4249-B548-8D726FAF1992}" type="presParOf" srcId="{3EEC8FBD-B548-4AF1-8CD0-0831436F3BBB}" destId="{148EC6C4-D6A1-45CD-8E09-721003E4D738}" srcOrd="0" destOrd="0" presId="urn:microsoft.com/office/officeart/2008/layout/LinedList"/>
    <dgm:cxn modelId="{5A203E19-EA32-478E-B3E1-DE1707B1C13B}" type="presParOf" srcId="{3EEC8FBD-B548-4AF1-8CD0-0831436F3BBB}" destId="{FDEFE6A7-CB68-4BDE-AA62-1755D971A5E3}" srcOrd="1" destOrd="0" presId="urn:microsoft.com/office/officeart/2008/layout/LinedList"/>
    <dgm:cxn modelId="{3D45CE53-7B68-497C-9735-60C944C781A3}" type="presParOf" srcId="{647E4364-A71B-4236-91D2-50F379C2E9A6}" destId="{8AC2F282-033A-4F12-BBC3-03C6DCF9AA41}" srcOrd="2" destOrd="0" presId="urn:microsoft.com/office/officeart/2008/layout/LinedList"/>
    <dgm:cxn modelId="{1A180675-CCFA-4A85-9ADA-FF417052E0F4}" type="presParOf" srcId="{647E4364-A71B-4236-91D2-50F379C2E9A6}" destId="{A2F451F6-BAD4-4BE4-B861-046564BD048B}" srcOrd="3" destOrd="0" presId="urn:microsoft.com/office/officeart/2008/layout/LinedList"/>
    <dgm:cxn modelId="{3302DC24-1D22-4930-89D8-1991BF3CF042}" type="presParOf" srcId="{A2F451F6-BAD4-4BE4-B861-046564BD048B}" destId="{63C3B14B-3AEF-4B3F-AD84-9DDD5069E3A4}" srcOrd="0" destOrd="0" presId="urn:microsoft.com/office/officeart/2008/layout/LinedList"/>
    <dgm:cxn modelId="{5251E52A-9DCA-4E96-8FEC-F7FCC01C0A4D}" type="presParOf" srcId="{A2F451F6-BAD4-4BE4-B861-046564BD048B}" destId="{3ED014D3-4DC2-4957-939C-69E1269CF2FF}" srcOrd="1" destOrd="0" presId="urn:microsoft.com/office/officeart/2008/layout/LinedList"/>
    <dgm:cxn modelId="{87CA3836-91B8-4FB5-8A71-B5AA0AC6B2DE}" type="presParOf" srcId="{647E4364-A71B-4236-91D2-50F379C2E9A6}" destId="{1B269FB0-805A-433D-BC5F-3E1C92136F57}" srcOrd="4" destOrd="0" presId="urn:microsoft.com/office/officeart/2008/layout/LinedList"/>
    <dgm:cxn modelId="{FA8024CE-AAEB-4F03-A6AB-57DE55A605C2}" type="presParOf" srcId="{647E4364-A71B-4236-91D2-50F379C2E9A6}" destId="{28F0E7F6-CFDC-45C7-8839-B4D364C107D8}" srcOrd="5" destOrd="0" presId="urn:microsoft.com/office/officeart/2008/layout/LinedList"/>
    <dgm:cxn modelId="{0EEED67B-F9EC-40B6-84BF-2E52B6FA9B33}" type="presParOf" srcId="{28F0E7F6-CFDC-45C7-8839-B4D364C107D8}" destId="{2D35D945-ACF6-40A8-B561-9A9BB4F337C0}" srcOrd="0" destOrd="0" presId="urn:microsoft.com/office/officeart/2008/layout/LinedList"/>
    <dgm:cxn modelId="{1DA4C42F-03FA-4AB8-B64B-49C31A03BFEC}" type="presParOf" srcId="{28F0E7F6-CFDC-45C7-8839-B4D364C107D8}" destId="{303C14F0-6E70-492A-B014-43839243097C}" srcOrd="1" destOrd="0" presId="urn:microsoft.com/office/officeart/2008/layout/LinedList"/>
    <dgm:cxn modelId="{1C5E9272-F627-4D58-98E2-872E33A08AE3}" type="presParOf" srcId="{647E4364-A71B-4236-91D2-50F379C2E9A6}" destId="{D02C88E6-736A-4074-BB2C-E63109D42D1C}" srcOrd="6" destOrd="0" presId="urn:microsoft.com/office/officeart/2008/layout/LinedList"/>
    <dgm:cxn modelId="{72C03AAF-520F-4742-8450-5BB163364507}" type="presParOf" srcId="{647E4364-A71B-4236-91D2-50F379C2E9A6}" destId="{CF7C9EB9-48BF-4E37-ACA5-5D2B8095AF9D}" srcOrd="7" destOrd="0" presId="urn:microsoft.com/office/officeart/2008/layout/LinedList"/>
    <dgm:cxn modelId="{0352256F-E0A2-4AFF-A5BA-761C94AF0AF6}" type="presParOf" srcId="{CF7C9EB9-48BF-4E37-ACA5-5D2B8095AF9D}" destId="{F4D738E0-B311-44EC-83C7-A68A2C691A5A}" srcOrd="0" destOrd="0" presId="urn:microsoft.com/office/officeart/2008/layout/LinedList"/>
    <dgm:cxn modelId="{B42803B0-1438-4ED6-BC76-9787CF63513E}" type="presParOf" srcId="{CF7C9EB9-48BF-4E37-ACA5-5D2B8095AF9D}" destId="{26643A1D-05B8-4B5B-B5BA-40F6017877E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12A4613-C0D5-478F-9413-6A7966E01833}" type="doc">
      <dgm:prSet loTypeId="urn:microsoft.com/office/officeart/2005/8/layout/hierarchy3" loCatId="hierarchy" qsTypeId="urn:microsoft.com/office/officeart/2005/8/quickstyle/simple2" qsCatId="simple" csTypeId="urn:microsoft.com/office/officeart/2005/8/colors/colorful2" csCatId="colorful"/>
      <dgm:spPr/>
      <dgm:t>
        <a:bodyPr/>
        <a:lstStyle/>
        <a:p>
          <a:endParaRPr lang="en-US"/>
        </a:p>
      </dgm:t>
    </dgm:pt>
    <dgm:pt modelId="{76F2A035-ACAD-4198-B89C-6779BF37DBC2}">
      <dgm:prSet/>
      <dgm:spPr/>
      <dgm:t>
        <a:bodyPr/>
        <a:lstStyle/>
        <a:p>
          <a:r>
            <a:rPr lang="en-US" dirty="0"/>
            <a:t>A feature is any characteristic of the example</a:t>
          </a:r>
        </a:p>
      </dgm:t>
    </dgm:pt>
    <dgm:pt modelId="{0FC3CA28-A60C-444A-8457-1EA60D7FB737}" type="parTrans" cxnId="{E4BF5458-2699-4562-8E04-FC62CFBBE719}">
      <dgm:prSet/>
      <dgm:spPr/>
      <dgm:t>
        <a:bodyPr/>
        <a:lstStyle/>
        <a:p>
          <a:endParaRPr lang="en-US"/>
        </a:p>
      </dgm:t>
    </dgm:pt>
    <dgm:pt modelId="{98255A07-930C-4CF8-AF14-7F3B1C4A973F}" type="sibTrans" cxnId="{E4BF5458-2699-4562-8E04-FC62CFBBE719}">
      <dgm:prSet/>
      <dgm:spPr/>
      <dgm:t>
        <a:bodyPr/>
        <a:lstStyle/>
        <a:p>
          <a:endParaRPr lang="en-US"/>
        </a:p>
      </dgm:t>
    </dgm:pt>
    <dgm:pt modelId="{42449575-57A4-4346-BD85-47B266DFE7BE}">
      <dgm:prSet/>
      <dgm:spPr/>
      <dgm:t>
        <a:bodyPr/>
        <a:lstStyle/>
        <a:p>
          <a:r>
            <a:rPr lang="en-US" dirty="0"/>
            <a:t>A feature vector is a 1 by n dimensional matrix comprised of features.</a:t>
          </a:r>
        </a:p>
      </dgm:t>
    </dgm:pt>
    <dgm:pt modelId="{6FFF9C5F-39FE-4CFD-9256-5F26765549CE}" type="parTrans" cxnId="{A162FAB6-C446-4789-869F-5599C9467039}">
      <dgm:prSet/>
      <dgm:spPr/>
      <dgm:t>
        <a:bodyPr/>
        <a:lstStyle/>
        <a:p>
          <a:endParaRPr lang="en-US"/>
        </a:p>
      </dgm:t>
    </dgm:pt>
    <dgm:pt modelId="{86770670-3F52-4BBD-ACB1-DB9EEFF48307}" type="sibTrans" cxnId="{A162FAB6-C446-4789-869F-5599C9467039}">
      <dgm:prSet/>
      <dgm:spPr/>
      <dgm:t>
        <a:bodyPr/>
        <a:lstStyle/>
        <a:p>
          <a:endParaRPr lang="en-US"/>
        </a:p>
      </dgm:t>
    </dgm:pt>
    <dgm:pt modelId="{9D4F4F97-BEFE-4987-88C8-749EF0301005}" type="pres">
      <dgm:prSet presAssocID="{312A4613-C0D5-478F-9413-6A7966E01833}" presName="diagram" presStyleCnt="0">
        <dgm:presLayoutVars>
          <dgm:chPref val="1"/>
          <dgm:dir/>
          <dgm:animOne val="branch"/>
          <dgm:animLvl val="lvl"/>
          <dgm:resizeHandles/>
        </dgm:presLayoutVars>
      </dgm:prSet>
      <dgm:spPr/>
    </dgm:pt>
    <dgm:pt modelId="{BB3F63C5-AEE5-404F-9587-1A0584ACA270}" type="pres">
      <dgm:prSet presAssocID="{76F2A035-ACAD-4198-B89C-6779BF37DBC2}" presName="root" presStyleCnt="0"/>
      <dgm:spPr/>
    </dgm:pt>
    <dgm:pt modelId="{9B643429-9B47-40D3-AF46-9C990F9DC643}" type="pres">
      <dgm:prSet presAssocID="{76F2A035-ACAD-4198-B89C-6779BF37DBC2}" presName="rootComposite" presStyleCnt="0"/>
      <dgm:spPr/>
    </dgm:pt>
    <dgm:pt modelId="{6E1E1111-6F8D-4384-9E26-726C17C752FF}" type="pres">
      <dgm:prSet presAssocID="{76F2A035-ACAD-4198-B89C-6779BF37DBC2}" presName="rootText" presStyleLbl="node1" presStyleIdx="0" presStyleCnt="2"/>
      <dgm:spPr/>
    </dgm:pt>
    <dgm:pt modelId="{1F584F12-6859-48BC-8F28-2E310BCE5DB0}" type="pres">
      <dgm:prSet presAssocID="{76F2A035-ACAD-4198-B89C-6779BF37DBC2}" presName="rootConnector" presStyleLbl="node1" presStyleIdx="0" presStyleCnt="2"/>
      <dgm:spPr/>
    </dgm:pt>
    <dgm:pt modelId="{72CC4CA5-E4C2-4DBD-9A86-5C615B903926}" type="pres">
      <dgm:prSet presAssocID="{76F2A035-ACAD-4198-B89C-6779BF37DBC2}" presName="childShape" presStyleCnt="0"/>
      <dgm:spPr/>
    </dgm:pt>
    <dgm:pt modelId="{49AAEC64-8F22-44CD-A4FE-92D0F6B21944}" type="pres">
      <dgm:prSet presAssocID="{42449575-57A4-4346-BD85-47B266DFE7BE}" presName="root" presStyleCnt="0"/>
      <dgm:spPr/>
    </dgm:pt>
    <dgm:pt modelId="{C0935B89-069B-42AF-9257-03B4F500B173}" type="pres">
      <dgm:prSet presAssocID="{42449575-57A4-4346-BD85-47B266DFE7BE}" presName="rootComposite" presStyleCnt="0"/>
      <dgm:spPr/>
    </dgm:pt>
    <dgm:pt modelId="{DDBEC2FF-19FA-4DEE-902F-66F2BD4BDF6C}" type="pres">
      <dgm:prSet presAssocID="{42449575-57A4-4346-BD85-47B266DFE7BE}" presName="rootText" presStyleLbl="node1" presStyleIdx="1" presStyleCnt="2"/>
      <dgm:spPr/>
    </dgm:pt>
    <dgm:pt modelId="{2E74A2CA-75DE-4751-8E59-C323E5551DDB}" type="pres">
      <dgm:prSet presAssocID="{42449575-57A4-4346-BD85-47B266DFE7BE}" presName="rootConnector" presStyleLbl="node1" presStyleIdx="1" presStyleCnt="2"/>
      <dgm:spPr/>
    </dgm:pt>
    <dgm:pt modelId="{2E381553-B146-44BF-8092-5A3C4CBE6BFF}" type="pres">
      <dgm:prSet presAssocID="{42449575-57A4-4346-BD85-47B266DFE7BE}" presName="childShape" presStyleCnt="0"/>
      <dgm:spPr/>
    </dgm:pt>
  </dgm:ptLst>
  <dgm:cxnLst>
    <dgm:cxn modelId="{A2E23911-E541-468C-8197-3A80CCE2BAEF}" type="presOf" srcId="{312A4613-C0D5-478F-9413-6A7966E01833}" destId="{9D4F4F97-BEFE-4987-88C8-749EF0301005}" srcOrd="0" destOrd="0" presId="urn:microsoft.com/office/officeart/2005/8/layout/hierarchy3"/>
    <dgm:cxn modelId="{A274796E-0B1D-4CF5-B2C7-309C5B55AEF9}" type="presOf" srcId="{42449575-57A4-4346-BD85-47B266DFE7BE}" destId="{DDBEC2FF-19FA-4DEE-902F-66F2BD4BDF6C}" srcOrd="0" destOrd="0" presId="urn:microsoft.com/office/officeart/2005/8/layout/hierarchy3"/>
    <dgm:cxn modelId="{5254BA72-2A4A-44AF-A274-414D0C60E2EA}" type="presOf" srcId="{76F2A035-ACAD-4198-B89C-6779BF37DBC2}" destId="{1F584F12-6859-48BC-8F28-2E310BCE5DB0}" srcOrd="1" destOrd="0" presId="urn:microsoft.com/office/officeart/2005/8/layout/hierarchy3"/>
    <dgm:cxn modelId="{E4BF5458-2699-4562-8E04-FC62CFBBE719}" srcId="{312A4613-C0D5-478F-9413-6A7966E01833}" destId="{76F2A035-ACAD-4198-B89C-6779BF37DBC2}" srcOrd="0" destOrd="0" parTransId="{0FC3CA28-A60C-444A-8457-1EA60D7FB737}" sibTransId="{98255A07-930C-4CF8-AF14-7F3B1C4A973F}"/>
    <dgm:cxn modelId="{A162FAB6-C446-4789-869F-5599C9467039}" srcId="{312A4613-C0D5-478F-9413-6A7966E01833}" destId="{42449575-57A4-4346-BD85-47B266DFE7BE}" srcOrd="1" destOrd="0" parTransId="{6FFF9C5F-39FE-4CFD-9256-5F26765549CE}" sibTransId="{86770670-3F52-4BBD-ACB1-DB9EEFF48307}"/>
    <dgm:cxn modelId="{F0DE88BA-917E-4A58-BCF9-BFB71728668B}" type="presOf" srcId="{76F2A035-ACAD-4198-B89C-6779BF37DBC2}" destId="{6E1E1111-6F8D-4384-9E26-726C17C752FF}" srcOrd="0" destOrd="0" presId="urn:microsoft.com/office/officeart/2005/8/layout/hierarchy3"/>
    <dgm:cxn modelId="{9FEF2BCE-030E-4A4A-994C-B11FF4A533F0}" type="presOf" srcId="{42449575-57A4-4346-BD85-47B266DFE7BE}" destId="{2E74A2CA-75DE-4751-8E59-C323E5551DDB}" srcOrd="1" destOrd="0" presId="urn:microsoft.com/office/officeart/2005/8/layout/hierarchy3"/>
    <dgm:cxn modelId="{58C683AD-BB62-406E-8026-7971EAA56807}" type="presParOf" srcId="{9D4F4F97-BEFE-4987-88C8-749EF0301005}" destId="{BB3F63C5-AEE5-404F-9587-1A0584ACA270}" srcOrd="0" destOrd="0" presId="urn:microsoft.com/office/officeart/2005/8/layout/hierarchy3"/>
    <dgm:cxn modelId="{D509764D-6165-4E6C-AEB6-BE41FB7188F2}" type="presParOf" srcId="{BB3F63C5-AEE5-404F-9587-1A0584ACA270}" destId="{9B643429-9B47-40D3-AF46-9C990F9DC643}" srcOrd="0" destOrd="0" presId="urn:microsoft.com/office/officeart/2005/8/layout/hierarchy3"/>
    <dgm:cxn modelId="{189FD4A9-D275-4D36-B430-DDB95082F059}" type="presParOf" srcId="{9B643429-9B47-40D3-AF46-9C990F9DC643}" destId="{6E1E1111-6F8D-4384-9E26-726C17C752FF}" srcOrd="0" destOrd="0" presId="urn:microsoft.com/office/officeart/2005/8/layout/hierarchy3"/>
    <dgm:cxn modelId="{434CB852-3298-4567-8AE1-EA6A6D54829D}" type="presParOf" srcId="{9B643429-9B47-40D3-AF46-9C990F9DC643}" destId="{1F584F12-6859-48BC-8F28-2E310BCE5DB0}" srcOrd="1" destOrd="0" presId="urn:microsoft.com/office/officeart/2005/8/layout/hierarchy3"/>
    <dgm:cxn modelId="{FF77D66F-9FD2-4814-BDF5-C40CFD8132B8}" type="presParOf" srcId="{BB3F63C5-AEE5-404F-9587-1A0584ACA270}" destId="{72CC4CA5-E4C2-4DBD-9A86-5C615B903926}" srcOrd="1" destOrd="0" presId="urn:microsoft.com/office/officeart/2005/8/layout/hierarchy3"/>
    <dgm:cxn modelId="{25D5424D-951B-4512-81CB-9060B275BEE4}" type="presParOf" srcId="{9D4F4F97-BEFE-4987-88C8-749EF0301005}" destId="{49AAEC64-8F22-44CD-A4FE-92D0F6B21944}" srcOrd="1" destOrd="0" presId="urn:microsoft.com/office/officeart/2005/8/layout/hierarchy3"/>
    <dgm:cxn modelId="{682DE54C-EB8B-4C85-93C7-228303666F34}" type="presParOf" srcId="{49AAEC64-8F22-44CD-A4FE-92D0F6B21944}" destId="{C0935B89-069B-42AF-9257-03B4F500B173}" srcOrd="0" destOrd="0" presId="urn:microsoft.com/office/officeart/2005/8/layout/hierarchy3"/>
    <dgm:cxn modelId="{2F106219-ABA9-473A-A9E0-C29D98EEAB9A}" type="presParOf" srcId="{C0935B89-069B-42AF-9257-03B4F500B173}" destId="{DDBEC2FF-19FA-4DEE-902F-66F2BD4BDF6C}" srcOrd="0" destOrd="0" presId="urn:microsoft.com/office/officeart/2005/8/layout/hierarchy3"/>
    <dgm:cxn modelId="{484F3546-B0E1-4A3F-B5FD-1A0169CD1867}" type="presParOf" srcId="{C0935B89-069B-42AF-9257-03B4F500B173}" destId="{2E74A2CA-75DE-4751-8E59-C323E5551DDB}" srcOrd="1" destOrd="0" presId="urn:microsoft.com/office/officeart/2005/8/layout/hierarchy3"/>
    <dgm:cxn modelId="{A8D7B0C7-1988-4892-A311-7C6DD31885D2}" type="presParOf" srcId="{49AAEC64-8F22-44CD-A4FE-92D0F6B21944}" destId="{2E381553-B146-44BF-8092-5A3C4CBE6BFF}"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FF5BFF4-55D6-4CED-A211-15699F2630FE}"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A5D13038-6356-4A8C-B2D7-6705114120E0}">
      <dgm:prSet/>
      <dgm:spPr/>
      <dgm:t>
        <a:bodyPr/>
        <a:lstStyle/>
        <a:p>
          <a:r>
            <a:rPr lang="en-US"/>
            <a:t>Generally loss functions are what an algorithm seeks to optimize (minimize)</a:t>
          </a:r>
        </a:p>
      </dgm:t>
    </dgm:pt>
    <dgm:pt modelId="{AE21F5F8-EC23-4C95-9FA7-9855D6A2089C}" type="parTrans" cxnId="{429B26FF-440D-46FD-8C74-C660E9CA3FFF}">
      <dgm:prSet/>
      <dgm:spPr/>
      <dgm:t>
        <a:bodyPr/>
        <a:lstStyle/>
        <a:p>
          <a:endParaRPr lang="en-US"/>
        </a:p>
      </dgm:t>
    </dgm:pt>
    <dgm:pt modelId="{5FCE1483-5E7C-429F-9542-7D12C736C8D6}" type="sibTrans" cxnId="{429B26FF-440D-46FD-8C74-C660E9CA3FFF}">
      <dgm:prSet/>
      <dgm:spPr/>
      <dgm:t>
        <a:bodyPr/>
        <a:lstStyle/>
        <a:p>
          <a:endParaRPr lang="en-US"/>
        </a:p>
      </dgm:t>
    </dgm:pt>
    <dgm:pt modelId="{F613F853-25B7-422C-BB92-88D72CDF828C}">
      <dgm:prSet/>
      <dgm:spPr/>
      <dgm:t>
        <a:bodyPr/>
        <a:lstStyle/>
        <a:p>
          <a:r>
            <a:rPr lang="en-US" dirty="0"/>
            <a:t>Think of a loss function as a function that measures error in a model</a:t>
          </a:r>
        </a:p>
      </dgm:t>
    </dgm:pt>
    <dgm:pt modelId="{8B2C0E05-6552-47B3-9410-51AA0B9A39AE}" type="parTrans" cxnId="{30C6CA3D-20B7-449D-AE44-D02F8BBA2CE8}">
      <dgm:prSet/>
      <dgm:spPr/>
      <dgm:t>
        <a:bodyPr/>
        <a:lstStyle/>
        <a:p>
          <a:endParaRPr lang="en-US"/>
        </a:p>
      </dgm:t>
    </dgm:pt>
    <dgm:pt modelId="{32145219-2630-4361-9457-F5268506D1E7}" type="sibTrans" cxnId="{30C6CA3D-20B7-449D-AE44-D02F8BBA2CE8}">
      <dgm:prSet/>
      <dgm:spPr/>
      <dgm:t>
        <a:bodyPr/>
        <a:lstStyle/>
        <a:p>
          <a:endParaRPr lang="en-US"/>
        </a:p>
      </dgm:t>
    </dgm:pt>
    <dgm:pt modelId="{2D90E404-AC08-4EA8-B938-33FC52B46852}" type="pres">
      <dgm:prSet presAssocID="{DFF5BFF4-55D6-4CED-A211-15699F2630FE}" presName="diagram" presStyleCnt="0">
        <dgm:presLayoutVars>
          <dgm:chPref val="1"/>
          <dgm:dir/>
          <dgm:animOne val="branch"/>
          <dgm:animLvl val="lvl"/>
          <dgm:resizeHandles/>
        </dgm:presLayoutVars>
      </dgm:prSet>
      <dgm:spPr/>
    </dgm:pt>
    <dgm:pt modelId="{F456F599-7A36-4CED-968B-726A41D0CCEB}" type="pres">
      <dgm:prSet presAssocID="{A5D13038-6356-4A8C-B2D7-6705114120E0}" presName="root" presStyleCnt="0"/>
      <dgm:spPr/>
    </dgm:pt>
    <dgm:pt modelId="{00CECCD9-F894-4096-82CC-1605B082FE6A}" type="pres">
      <dgm:prSet presAssocID="{A5D13038-6356-4A8C-B2D7-6705114120E0}" presName="rootComposite" presStyleCnt="0"/>
      <dgm:spPr/>
    </dgm:pt>
    <dgm:pt modelId="{86DC24DE-D24C-438E-9906-2F22B2886213}" type="pres">
      <dgm:prSet presAssocID="{A5D13038-6356-4A8C-B2D7-6705114120E0}" presName="rootText" presStyleLbl="node1" presStyleIdx="0" presStyleCnt="2"/>
      <dgm:spPr/>
    </dgm:pt>
    <dgm:pt modelId="{64803C43-3A8F-4EEE-A5C7-900816EF09A2}" type="pres">
      <dgm:prSet presAssocID="{A5D13038-6356-4A8C-B2D7-6705114120E0}" presName="rootConnector" presStyleLbl="node1" presStyleIdx="0" presStyleCnt="2"/>
      <dgm:spPr/>
    </dgm:pt>
    <dgm:pt modelId="{D5FDC0AC-62B5-466B-B8CD-C70376D5AEA1}" type="pres">
      <dgm:prSet presAssocID="{A5D13038-6356-4A8C-B2D7-6705114120E0}" presName="childShape" presStyleCnt="0"/>
      <dgm:spPr/>
    </dgm:pt>
    <dgm:pt modelId="{F14C047A-5B97-4298-A34C-8144041F3D14}" type="pres">
      <dgm:prSet presAssocID="{F613F853-25B7-422C-BB92-88D72CDF828C}" presName="root" presStyleCnt="0"/>
      <dgm:spPr/>
    </dgm:pt>
    <dgm:pt modelId="{FF6B7871-1878-46F0-8ADC-BF6F5037CC8F}" type="pres">
      <dgm:prSet presAssocID="{F613F853-25B7-422C-BB92-88D72CDF828C}" presName="rootComposite" presStyleCnt="0"/>
      <dgm:spPr/>
    </dgm:pt>
    <dgm:pt modelId="{49C0DB34-1566-45C7-A03A-433FE657E4F8}" type="pres">
      <dgm:prSet presAssocID="{F613F853-25B7-422C-BB92-88D72CDF828C}" presName="rootText" presStyleLbl="node1" presStyleIdx="1" presStyleCnt="2"/>
      <dgm:spPr/>
    </dgm:pt>
    <dgm:pt modelId="{47DD9381-0172-4BB8-91CA-20B3BA9BEC39}" type="pres">
      <dgm:prSet presAssocID="{F613F853-25B7-422C-BB92-88D72CDF828C}" presName="rootConnector" presStyleLbl="node1" presStyleIdx="1" presStyleCnt="2"/>
      <dgm:spPr/>
    </dgm:pt>
    <dgm:pt modelId="{500C7626-0050-4AB5-A85A-6A01B6AC2B70}" type="pres">
      <dgm:prSet presAssocID="{F613F853-25B7-422C-BB92-88D72CDF828C}" presName="childShape" presStyleCnt="0"/>
      <dgm:spPr/>
    </dgm:pt>
  </dgm:ptLst>
  <dgm:cxnLst>
    <dgm:cxn modelId="{30C6CA3D-20B7-449D-AE44-D02F8BBA2CE8}" srcId="{DFF5BFF4-55D6-4CED-A211-15699F2630FE}" destId="{F613F853-25B7-422C-BB92-88D72CDF828C}" srcOrd="1" destOrd="0" parTransId="{8B2C0E05-6552-47B3-9410-51AA0B9A39AE}" sibTransId="{32145219-2630-4361-9457-F5268506D1E7}"/>
    <dgm:cxn modelId="{79D74367-86FA-4453-8B45-F9435577436C}" type="presOf" srcId="{A5D13038-6356-4A8C-B2D7-6705114120E0}" destId="{86DC24DE-D24C-438E-9906-2F22B2886213}" srcOrd="0" destOrd="0" presId="urn:microsoft.com/office/officeart/2005/8/layout/hierarchy3"/>
    <dgm:cxn modelId="{5F5D4969-4D44-4AA7-B405-D56D94112249}" type="presOf" srcId="{A5D13038-6356-4A8C-B2D7-6705114120E0}" destId="{64803C43-3A8F-4EEE-A5C7-900816EF09A2}" srcOrd="1" destOrd="0" presId="urn:microsoft.com/office/officeart/2005/8/layout/hierarchy3"/>
    <dgm:cxn modelId="{BDF0E06D-6B89-4AB6-803B-8A16EFB9C23B}" type="presOf" srcId="{F613F853-25B7-422C-BB92-88D72CDF828C}" destId="{47DD9381-0172-4BB8-91CA-20B3BA9BEC39}" srcOrd="1" destOrd="0" presId="urn:microsoft.com/office/officeart/2005/8/layout/hierarchy3"/>
    <dgm:cxn modelId="{4423A1B3-66F1-41C0-B8D4-1B60F3F77493}" type="presOf" srcId="{DFF5BFF4-55D6-4CED-A211-15699F2630FE}" destId="{2D90E404-AC08-4EA8-B938-33FC52B46852}" srcOrd="0" destOrd="0" presId="urn:microsoft.com/office/officeart/2005/8/layout/hierarchy3"/>
    <dgm:cxn modelId="{F065B1EC-1DA5-4476-AA5F-931EE2997A37}" type="presOf" srcId="{F613F853-25B7-422C-BB92-88D72CDF828C}" destId="{49C0DB34-1566-45C7-A03A-433FE657E4F8}" srcOrd="0" destOrd="0" presId="urn:microsoft.com/office/officeart/2005/8/layout/hierarchy3"/>
    <dgm:cxn modelId="{429B26FF-440D-46FD-8C74-C660E9CA3FFF}" srcId="{DFF5BFF4-55D6-4CED-A211-15699F2630FE}" destId="{A5D13038-6356-4A8C-B2D7-6705114120E0}" srcOrd="0" destOrd="0" parTransId="{AE21F5F8-EC23-4C95-9FA7-9855D6A2089C}" sibTransId="{5FCE1483-5E7C-429F-9542-7D12C736C8D6}"/>
    <dgm:cxn modelId="{2670F27A-B362-49ED-8905-21698A009E87}" type="presParOf" srcId="{2D90E404-AC08-4EA8-B938-33FC52B46852}" destId="{F456F599-7A36-4CED-968B-726A41D0CCEB}" srcOrd="0" destOrd="0" presId="urn:microsoft.com/office/officeart/2005/8/layout/hierarchy3"/>
    <dgm:cxn modelId="{2FDC8AE4-5CDB-4053-BAC7-09FA7B9835E1}" type="presParOf" srcId="{F456F599-7A36-4CED-968B-726A41D0CCEB}" destId="{00CECCD9-F894-4096-82CC-1605B082FE6A}" srcOrd="0" destOrd="0" presId="urn:microsoft.com/office/officeart/2005/8/layout/hierarchy3"/>
    <dgm:cxn modelId="{E0BDC66A-D871-45D2-A9E2-BDA48CA0FBC8}" type="presParOf" srcId="{00CECCD9-F894-4096-82CC-1605B082FE6A}" destId="{86DC24DE-D24C-438E-9906-2F22B2886213}" srcOrd="0" destOrd="0" presId="urn:microsoft.com/office/officeart/2005/8/layout/hierarchy3"/>
    <dgm:cxn modelId="{9C24F059-9857-4730-9CB8-839E2755FC6C}" type="presParOf" srcId="{00CECCD9-F894-4096-82CC-1605B082FE6A}" destId="{64803C43-3A8F-4EEE-A5C7-900816EF09A2}" srcOrd="1" destOrd="0" presId="urn:microsoft.com/office/officeart/2005/8/layout/hierarchy3"/>
    <dgm:cxn modelId="{9663E55B-B5F7-45CD-808C-4DDE553A4504}" type="presParOf" srcId="{F456F599-7A36-4CED-968B-726A41D0CCEB}" destId="{D5FDC0AC-62B5-466B-B8CD-C70376D5AEA1}" srcOrd="1" destOrd="0" presId="urn:microsoft.com/office/officeart/2005/8/layout/hierarchy3"/>
    <dgm:cxn modelId="{49511882-FB4B-43B1-81EB-995C4344A431}" type="presParOf" srcId="{2D90E404-AC08-4EA8-B938-33FC52B46852}" destId="{F14C047A-5B97-4298-A34C-8144041F3D14}" srcOrd="1" destOrd="0" presId="urn:microsoft.com/office/officeart/2005/8/layout/hierarchy3"/>
    <dgm:cxn modelId="{17594D7D-4A26-4526-89FA-573F982BF27F}" type="presParOf" srcId="{F14C047A-5B97-4298-A34C-8144041F3D14}" destId="{FF6B7871-1878-46F0-8ADC-BF6F5037CC8F}" srcOrd="0" destOrd="0" presId="urn:microsoft.com/office/officeart/2005/8/layout/hierarchy3"/>
    <dgm:cxn modelId="{D46D316D-DE45-4A03-A6C2-DC39BFFFD389}" type="presParOf" srcId="{FF6B7871-1878-46F0-8ADC-BF6F5037CC8F}" destId="{49C0DB34-1566-45C7-A03A-433FE657E4F8}" srcOrd="0" destOrd="0" presId="urn:microsoft.com/office/officeart/2005/8/layout/hierarchy3"/>
    <dgm:cxn modelId="{E2B05FFC-84B8-4D52-88AE-79D0156CE18E}" type="presParOf" srcId="{FF6B7871-1878-46F0-8ADC-BF6F5037CC8F}" destId="{47DD9381-0172-4BB8-91CA-20B3BA9BEC39}" srcOrd="1" destOrd="0" presId="urn:microsoft.com/office/officeart/2005/8/layout/hierarchy3"/>
    <dgm:cxn modelId="{D427933E-6986-4719-A846-F9A0E6E3770F}" type="presParOf" srcId="{F14C047A-5B97-4298-A34C-8144041F3D14}" destId="{500C7626-0050-4AB5-A85A-6A01B6AC2B70}"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AA4414-50A8-44A0-9C46-5B7D4E901949}">
      <dsp:nvSpPr>
        <dsp:cNvPr id="0" name=""/>
        <dsp:cNvSpPr/>
      </dsp:nvSpPr>
      <dsp:spPr>
        <a:xfrm>
          <a:off x="0" y="956381"/>
          <a:ext cx="6513603" cy="1765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DF2637B-8062-4AE6-BBF5-97221C9484F4}">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D90C6FC-6CE5-4465-B684-2FAD852615CC}">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dirty="0"/>
            <a:t>Creating a data set and optimizing a statistical model to ultimately solve a problem</a:t>
          </a:r>
        </a:p>
      </dsp:txBody>
      <dsp:txXfrm>
        <a:off x="2039300" y="956381"/>
        <a:ext cx="4474303" cy="1765627"/>
      </dsp:txXfrm>
    </dsp:sp>
    <dsp:sp modelId="{7A8F4F5C-CC47-4B1F-8054-6A5EFA105554}">
      <dsp:nvSpPr>
        <dsp:cNvPr id="0" name=""/>
        <dsp:cNvSpPr/>
      </dsp:nvSpPr>
      <dsp:spPr>
        <a:xfrm>
          <a:off x="0" y="3163416"/>
          <a:ext cx="6513603" cy="1765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35EF8C3-992D-42EF-8DB1-2248DA66333B}">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87735BA-64DC-4DD6-AF95-37776B6E7E3C}">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dirty="0"/>
            <a:t>Note: Algorithm(s) performs the optimization for us</a:t>
          </a:r>
        </a:p>
      </dsp:txBody>
      <dsp:txXfrm>
        <a:off x="2039300" y="3163416"/>
        <a:ext cx="4474303" cy="1765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AF8680-DACE-4B99-96AF-10574F3FCB6B}">
      <dsp:nvSpPr>
        <dsp:cNvPr id="0" name=""/>
        <dsp:cNvSpPr/>
      </dsp:nvSpPr>
      <dsp:spPr>
        <a:xfrm>
          <a:off x="0" y="78612"/>
          <a:ext cx="6513603" cy="184604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More efficient and powerful processors (Moore’s law)</a:t>
          </a:r>
        </a:p>
      </dsp:txBody>
      <dsp:txXfrm>
        <a:off x="90116" y="168728"/>
        <a:ext cx="6333371" cy="1665808"/>
      </dsp:txXfrm>
    </dsp:sp>
    <dsp:sp modelId="{675B4CE7-0709-4F4E-A552-BFF836FB0A79}">
      <dsp:nvSpPr>
        <dsp:cNvPr id="0" name=""/>
        <dsp:cNvSpPr/>
      </dsp:nvSpPr>
      <dsp:spPr>
        <a:xfrm>
          <a:off x="0" y="2019692"/>
          <a:ext cx="6513603" cy="184604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More powerful hardware allows machine learning algorithms to learn faster</a:t>
          </a:r>
        </a:p>
      </dsp:txBody>
      <dsp:txXfrm>
        <a:off x="90116" y="2109808"/>
        <a:ext cx="6333371" cy="1665808"/>
      </dsp:txXfrm>
    </dsp:sp>
    <dsp:sp modelId="{F56C8F5F-5355-4807-AC2C-311700D61E00}">
      <dsp:nvSpPr>
        <dsp:cNvPr id="0" name=""/>
        <dsp:cNvSpPr/>
      </dsp:nvSpPr>
      <dsp:spPr>
        <a:xfrm>
          <a:off x="0" y="3960773"/>
          <a:ext cx="6513603" cy="184604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Abundance of data allows machine learning algorithms to output more accurate results</a:t>
          </a:r>
        </a:p>
      </dsp:txBody>
      <dsp:txXfrm>
        <a:off x="90116" y="4050889"/>
        <a:ext cx="6333371" cy="16658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7F6DC-EAFC-4F46-B139-FBA2DA65C7A6}">
      <dsp:nvSpPr>
        <dsp:cNvPr id="0" name=""/>
        <dsp:cNvSpPr/>
      </dsp:nvSpPr>
      <dsp:spPr>
        <a:xfrm>
          <a:off x="0" y="6"/>
          <a:ext cx="6513603" cy="155902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Data Set (Input)</a:t>
          </a:r>
        </a:p>
      </dsp:txBody>
      <dsp:txXfrm>
        <a:off x="76105" y="76111"/>
        <a:ext cx="6361393" cy="1406815"/>
      </dsp:txXfrm>
    </dsp:sp>
    <dsp:sp modelId="{09B7E4C6-2F59-4A01-9043-A1F911C7069F}">
      <dsp:nvSpPr>
        <dsp:cNvPr id="0" name=""/>
        <dsp:cNvSpPr/>
      </dsp:nvSpPr>
      <dsp:spPr>
        <a:xfrm>
          <a:off x="0" y="1923165"/>
          <a:ext cx="6513603" cy="155902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Model </a:t>
          </a:r>
        </a:p>
      </dsp:txBody>
      <dsp:txXfrm>
        <a:off x="76105" y="1999270"/>
        <a:ext cx="6361393" cy="1406815"/>
      </dsp:txXfrm>
    </dsp:sp>
    <dsp:sp modelId="{43BFCC5A-E173-49A4-97B4-3EF564728B22}">
      <dsp:nvSpPr>
        <dsp:cNvPr id="0" name=""/>
        <dsp:cNvSpPr/>
      </dsp:nvSpPr>
      <dsp:spPr>
        <a:xfrm>
          <a:off x="0" y="3909425"/>
          <a:ext cx="6513603" cy="155902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Output</a:t>
          </a:r>
        </a:p>
      </dsp:txBody>
      <dsp:txXfrm>
        <a:off x="76105" y="3985530"/>
        <a:ext cx="6361393" cy="14068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C70A1-094E-42A8-8A2C-170B774FF9D5}">
      <dsp:nvSpPr>
        <dsp:cNvPr id="0" name=""/>
        <dsp:cNvSpPr/>
      </dsp:nvSpPr>
      <dsp:spPr>
        <a:xfrm>
          <a:off x="0" y="0"/>
          <a:ext cx="608965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EC6C4-D6A1-45CD-8E09-721003E4D738}">
      <dsp:nvSpPr>
        <dsp:cNvPr id="0" name=""/>
        <dsp:cNvSpPr/>
      </dsp:nvSpPr>
      <dsp:spPr>
        <a:xfrm>
          <a:off x="0" y="0"/>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Training Set – largest</a:t>
          </a:r>
        </a:p>
      </dsp:txBody>
      <dsp:txXfrm>
        <a:off x="0" y="0"/>
        <a:ext cx="6089650" cy="1393031"/>
      </dsp:txXfrm>
    </dsp:sp>
    <dsp:sp modelId="{8AC2F282-033A-4F12-BBC3-03C6DCF9AA41}">
      <dsp:nvSpPr>
        <dsp:cNvPr id="0" name=""/>
        <dsp:cNvSpPr/>
      </dsp:nvSpPr>
      <dsp:spPr>
        <a:xfrm>
          <a:off x="0" y="1393031"/>
          <a:ext cx="6089650"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C3B14B-3AEF-4B3F-AD84-9DDD5069E3A4}">
      <dsp:nvSpPr>
        <dsp:cNvPr id="0" name=""/>
        <dsp:cNvSpPr/>
      </dsp:nvSpPr>
      <dsp:spPr>
        <a:xfrm>
          <a:off x="0" y="1393031"/>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Validation set</a:t>
          </a:r>
        </a:p>
      </dsp:txBody>
      <dsp:txXfrm>
        <a:off x="0" y="1393031"/>
        <a:ext cx="6089650" cy="1393031"/>
      </dsp:txXfrm>
    </dsp:sp>
    <dsp:sp modelId="{1B269FB0-805A-433D-BC5F-3E1C92136F57}">
      <dsp:nvSpPr>
        <dsp:cNvPr id="0" name=""/>
        <dsp:cNvSpPr/>
      </dsp:nvSpPr>
      <dsp:spPr>
        <a:xfrm>
          <a:off x="0" y="2786062"/>
          <a:ext cx="6089650"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35D945-ACF6-40A8-B561-9A9BB4F337C0}">
      <dsp:nvSpPr>
        <dsp:cNvPr id="0" name=""/>
        <dsp:cNvSpPr/>
      </dsp:nvSpPr>
      <dsp:spPr>
        <a:xfrm>
          <a:off x="0" y="2786062"/>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Test Set</a:t>
          </a:r>
        </a:p>
      </dsp:txBody>
      <dsp:txXfrm>
        <a:off x="0" y="2786062"/>
        <a:ext cx="6089650" cy="1393031"/>
      </dsp:txXfrm>
    </dsp:sp>
    <dsp:sp modelId="{D02C88E6-736A-4074-BB2C-E63109D42D1C}">
      <dsp:nvSpPr>
        <dsp:cNvPr id="0" name=""/>
        <dsp:cNvSpPr/>
      </dsp:nvSpPr>
      <dsp:spPr>
        <a:xfrm>
          <a:off x="0" y="4179093"/>
          <a:ext cx="608965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D738E0-B311-44EC-83C7-A68A2C691A5A}">
      <dsp:nvSpPr>
        <dsp:cNvPr id="0" name=""/>
        <dsp:cNvSpPr/>
      </dsp:nvSpPr>
      <dsp:spPr>
        <a:xfrm>
          <a:off x="0" y="4179093"/>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Old rule of 70%/15%/15% -</a:t>
          </a:r>
          <a:r>
            <a:rPr lang="en-US" sz="3900" kern="1200" dirty="0">
              <a:sym typeface="Wingdings" panose="05000000000000000000" pitchFamily="2" charset="2"/>
            </a:rPr>
            <a:t></a:t>
          </a:r>
          <a:r>
            <a:rPr lang="en-US" sz="3900" kern="1200" dirty="0"/>
            <a:t> ~90%/5%/5%</a:t>
          </a:r>
        </a:p>
      </dsp:txBody>
      <dsp:txXfrm>
        <a:off x="0" y="4179093"/>
        <a:ext cx="6089650" cy="13930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E1111-6F8D-4384-9E26-726C17C752FF}">
      <dsp:nvSpPr>
        <dsp:cNvPr id="0" name=""/>
        <dsp:cNvSpPr/>
      </dsp:nvSpPr>
      <dsp:spPr>
        <a:xfrm>
          <a:off x="1420" y="414114"/>
          <a:ext cx="5169438" cy="258471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dirty="0"/>
            <a:t>A feature is any characteristic of the example</a:t>
          </a:r>
        </a:p>
      </dsp:txBody>
      <dsp:txXfrm>
        <a:off x="77124" y="489818"/>
        <a:ext cx="5018030" cy="2433311"/>
      </dsp:txXfrm>
    </dsp:sp>
    <dsp:sp modelId="{DDBEC2FF-19FA-4DEE-902F-66F2BD4BDF6C}">
      <dsp:nvSpPr>
        <dsp:cNvPr id="0" name=""/>
        <dsp:cNvSpPr/>
      </dsp:nvSpPr>
      <dsp:spPr>
        <a:xfrm>
          <a:off x="6463217" y="414114"/>
          <a:ext cx="5169438" cy="2584719"/>
        </a:xfrm>
        <a:prstGeom prst="roundRect">
          <a:avLst>
            <a:gd name="adj" fmla="val 10000"/>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dirty="0"/>
            <a:t>A feature vector is a 1 by n dimensional matrix comprised of features.</a:t>
          </a:r>
        </a:p>
      </dsp:txBody>
      <dsp:txXfrm>
        <a:off x="6538921" y="489818"/>
        <a:ext cx="5018030" cy="24333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C24DE-D24C-438E-9906-2F22B2886213}">
      <dsp:nvSpPr>
        <dsp:cNvPr id="0" name=""/>
        <dsp:cNvSpPr/>
      </dsp:nvSpPr>
      <dsp:spPr>
        <a:xfrm>
          <a:off x="1235" y="441583"/>
          <a:ext cx="4496395" cy="22481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a:t>Generally loss functions are what an algorithm seeks to optimize (minimize)</a:t>
          </a:r>
        </a:p>
      </dsp:txBody>
      <dsp:txXfrm>
        <a:off x="67082" y="507430"/>
        <a:ext cx="4364701" cy="2116503"/>
      </dsp:txXfrm>
    </dsp:sp>
    <dsp:sp modelId="{49C0DB34-1566-45C7-A03A-433FE657E4F8}">
      <dsp:nvSpPr>
        <dsp:cNvPr id="0" name=""/>
        <dsp:cNvSpPr/>
      </dsp:nvSpPr>
      <dsp:spPr>
        <a:xfrm>
          <a:off x="5621729" y="441583"/>
          <a:ext cx="4496395" cy="22481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Think of a loss function as a function that measures error in a model</a:t>
          </a:r>
        </a:p>
      </dsp:txBody>
      <dsp:txXfrm>
        <a:off x="5687576" y="507430"/>
        <a:ext cx="4364701" cy="21165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4FBC1A-0FEF-4939-9A19-A1BC0FE1C277}" type="datetimeFigureOut">
              <a:rPr lang="en-US" smtClean="0"/>
              <a:t>4/22/2019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9927B-9ADE-432C-A0F8-25F19E3BFECA}" type="slidenum">
              <a:rPr lang="en-US" smtClean="0"/>
              <a:t>‹#›</a:t>
            </a:fld>
            <a:endParaRPr lang="en-US"/>
          </a:p>
        </p:txBody>
      </p:sp>
    </p:spTree>
    <p:extLst>
      <p:ext uri="{BB962C8B-B14F-4D97-AF65-F5344CB8AC3E}">
        <p14:creationId xmlns:p14="http://schemas.microsoft.com/office/powerpoint/2010/main" val="3089682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algorithm performing the optimization for us is important because it saves time and is usually more accurate.</a:t>
            </a:r>
          </a:p>
        </p:txBody>
      </p:sp>
      <p:sp>
        <p:nvSpPr>
          <p:cNvPr id="4" name="Slide Number Placeholder 3"/>
          <p:cNvSpPr>
            <a:spLocks noGrp="1"/>
          </p:cNvSpPr>
          <p:nvPr>
            <p:ph type="sldNum" sz="quarter" idx="5"/>
          </p:nvPr>
        </p:nvSpPr>
        <p:spPr/>
        <p:txBody>
          <a:bodyPr/>
          <a:lstStyle/>
          <a:p>
            <a:fld id="{2FF9927B-9ADE-432C-A0F8-25F19E3BFECA}" type="slidenum">
              <a:rPr lang="en-US" smtClean="0"/>
              <a:t>2</a:t>
            </a:fld>
            <a:endParaRPr lang="en-US"/>
          </a:p>
        </p:txBody>
      </p:sp>
    </p:spTree>
    <p:extLst>
      <p:ext uri="{BB962C8B-B14F-4D97-AF65-F5344CB8AC3E}">
        <p14:creationId xmlns:p14="http://schemas.microsoft.com/office/powerpoint/2010/main" val="2702183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me data science is basically math and statistics applied to technology like python.</a:t>
            </a:r>
          </a:p>
        </p:txBody>
      </p:sp>
      <p:sp>
        <p:nvSpPr>
          <p:cNvPr id="4" name="Slide Number Placeholder 3"/>
          <p:cNvSpPr>
            <a:spLocks noGrp="1"/>
          </p:cNvSpPr>
          <p:nvPr>
            <p:ph type="sldNum" sz="quarter" idx="5"/>
          </p:nvPr>
        </p:nvSpPr>
        <p:spPr/>
        <p:txBody>
          <a:bodyPr/>
          <a:lstStyle/>
          <a:p>
            <a:fld id="{2FF9927B-9ADE-432C-A0F8-25F19E3BFECA}" type="slidenum">
              <a:rPr lang="en-US" smtClean="0"/>
              <a:t>11</a:t>
            </a:fld>
            <a:endParaRPr lang="en-US"/>
          </a:p>
        </p:txBody>
      </p:sp>
    </p:spTree>
    <p:extLst>
      <p:ext uri="{BB962C8B-B14F-4D97-AF65-F5344CB8AC3E}">
        <p14:creationId xmlns:p14="http://schemas.microsoft.com/office/powerpoint/2010/main" val="3937599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to separate the data set into 3 SEPARATE SUBSETS</a:t>
            </a:r>
          </a:p>
          <a:p>
            <a:r>
              <a:rPr lang="en-US" dirty="0"/>
              <a:t>Training set is always the largest, and is used to train </a:t>
            </a:r>
            <a:r>
              <a:rPr lang="en-US" dirty="0" err="1"/>
              <a:t>alglorithm</a:t>
            </a:r>
            <a:endParaRPr lang="en-US" dirty="0"/>
          </a:p>
          <a:p>
            <a:r>
              <a:rPr lang="en-US" dirty="0"/>
              <a:t>Validation set is used to choose the specific type of algorithm and configure certain parameters called hyperparameters which we will not be covering today.</a:t>
            </a:r>
          </a:p>
          <a:p>
            <a:r>
              <a:rPr lang="en-US" dirty="0"/>
              <a:t>The test set is used to test to the algorithm, in which we are testing the accuracy of the model. It is imperative to note that the test set and the validation set CANNOT be in the training set.</a:t>
            </a:r>
          </a:p>
          <a:p>
            <a:r>
              <a:rPr lang="en-US" dirty="0"/>
              <a:t>If you are wondering why we separate the initial data set into subsets it is because we want to be able to create a model that can PREDICT.</a:t>
            </a:r>
          </a:p>
          <a:p>
            <a:r>
              <a:rPr lang="en-US" dirty="0"/>
              <a:t>A lot more goes in behind the scenes for picking a data set and normalizing it. </a:t>
            </a:r>
          </a:p>
          <a:p>
            <a:r>
              <a:rPr lang="en-US" dirty="0"/>
              <a:t>This process cannot be overlooked so I must mention it but know a machine learning engineer will always have to alter the data set in some way,</a:t>
            </a:r>
          </a:p>
          <a:p>
            <a:r>
              <a:rPr lang="en-US" dirty="0"/>
              <a:t>Weather it be excluding certain features that have poor predicting power or categorical data.</a:t>
            </a:r>
          </a:p>
          <a:p>
            <a:r>
              <a:rPr lang="en-US" dirty="0"/>
              <a:t>Poor predictors house ex</a:t>
            </a:r>
          </a:p>
          <a:p>
            <a:r>
              <a:rPr lang="en-US" dirty="0" err="1"/>
              <a:t>Catagorical</a:t>
            </a:r>
            <a:r>
              <a:rPr lang="en-US" dirty="0"/>
              <a:t> binary.</a:t>
            </a:r>
          </a:p>
          <a:p>
            <a:r>
              <a:rPr lang="en-US" dirty="0"/>
              <a:t>The old rule used to be around 75% for test and the 15 each for the validation and test set however with the age of big data increasing more machine learning developers are opting for much larger training  sets. And this is due to more and more modern data sets with well over 1 million observations/instances.</a:t>
            </a:r>
          </a:p>
        </p:txBody>
      </p:sp>
      <p:sp>
        <p:nvSpPr>
          <p:cNvPr id="4" name="Slide Number Placeholder 3"/>
          <p:cNvSpPr>
            <a:spLocks noGrp="1"/>
          </p:cNvSpPr>
          <p:nvPr>
            <p:ph type="sldNum" sz="quarter" idx="5"/>
          </p:nvPr>
        </p:nvSpPr>
        <p:spPr/>
        <p:txBody>
          <a:bodyPr/>
          <a:lstStyle/>
          <a:p>
            <a:fld id="{2FF9927B-9ADE-432C-A0F8-25F19E3BFECA}" type="slidenum">
              <a:rPr lang="en-US" smtClean="0"/>
              <a:t>12</a:t>
            </a:fld>
            <a:endParaRPr lang="en-US"/>
          </a:p>
        </p:txBody>
      </p:sp>
    </p:spTree>
    <p:extLst>
      <p:ext uri="{BB962C8B-B14F-4D97-AF65-F5344CB8AC3E}">
        <p14:creationId xmlns:p14="http://schemas.microsoft.com/office/powerpoint/2010/main" val="4117257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to note that the vector lets say X would be comprised of observations of the same FEATURE and those individual observations would be referenced in this notation.</a:t>
            </a:r>
          </a:p>
        </p:txBody>
      </p:sp>
      <p:sp>
        <p:nvSpPr>
          <p:cNvPr id="4" name="Slide Number Placeholder 3"/>
          <p:cNvSpPr>
            <a:spLocks noGrp="1"/>
          </p:cNvSpPr>
          <p:nvPr>
            <p:ph type="sldNum" sz="quarter" idx="5"/>
          </p:nvPr>
        </p:nvSpPr>
        <p:spPr/>
        <p:txBody>
          <a:bodyPr/>
          <a:lstStyle/>
          <a:p>
            <a:fld id="{2FF9927B-9ADE-432C-A0F8-25F19E3BFECA}" type="slidenum">
              <a:rPr lang="en-US" smtClean="0"/>
              <a:t>13</a:t>
            </a:fld>
            <a:endParaRPr lang="en-US"/>
          </a:p>
        </p:txBody>
      </p:sp>
    </p:spTree>
    <p:extLst>
      <p:ext uri="{BB962C8B-B14F-4D97-AF65-F5344CB8AC3E}">
        <p14:creationId xmlns:p14="http://schemas.microsoft.com/office/powerpoint/2010/main" val="1381526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classic application of a linear regression model is predicting housing prices based on features such as bed baths and square footage. A real model would have more features but this is a simplification for clarity.</a:t>
            </a:r>
          </a:p>
          <a:p>
            <a:r>
              <a:rPr lang="en-US" dirty="0"/>
              <a:t>While this is a simplified note feature vector might not include all things about the instance which has to do with feature selection.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Important to note that the vector lets say X would be comprised of observations of the same FEATURE and those individual observations would be referenced in this notation.</a:t>
            </a:r>
          </a:p>
          <a:p>
            <a:endParaRPr lang="en-US" dirty="0"/>
          </a:p>
        </p:txBody>
      </p:sp>
      <p:sp>
        <p:nvSpPr>
          <p:cNvPr id="4" name="Slide Number Placeholder 3"/>
          <p:cNvSpPr>
            <a:spLocks noGrp="1"/>
          </p:cNvSpPr>
          <p:nvPr>
            <p:ph type="sldNum" sz="quarter" idx="5"/>
          </p:nvPr>
        </p:nvSpPr>
        <p:spPr/>
        <p:txBody>
          <a:bodyPr/>
          <a:lstStyle/>
          <a:p>
            <a:fld id="{2FF9927B-9ADE-432C-A0F8-25F19E3BFECA}" type="slidenum">
              <a:rPr lang="en-US" smtClean="0"/>
              <a:t>14</a:t>
            </a:fld>
            <a:endParaRPr lang="en-US"/>
          </a:p>
        </p:txBody>
      </p:sp>
    </p:spTree>
    <p:extLst>
      <p:ext uri="{BB962C8B-B14F-4D97-AF65-F5344CB8AC3E}">
        <p14:creationId xmlns:p14="http://schemas.microsoft.com/office/powerpoint/2010/main" val="2361204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F9927B-9ADE-432C-A0F8-25F19E3BFECA}" type="slidenum">
              <a:rPr lang="en-US" smtClean="0"/>
              <a:t>15</a:t>
            </a:fld>
            <a:endParaRPr lang="en-US"/>
          </a:p>
        </p:txBody>
      </p:sp>
    </p:spTree>
    <p:extLst>
      <p:ext uri="{BB962C8B-B14F-4D97-AF65-F5344CB8AC3E}">
        <p14:creationId xmlns:p14="http://schemas.microsoft.com/office/powerpoint/2010/main" val="4177929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hypothesis takes the same from as y = </a:t>
            </a:r>
            <a:r>
              <a:rPr lang="en-US" dirty="0" err="1"/>
              <a:t>mx+b</a:t>
            </a:r>
            <a:r>
              <a:rPr lang="en-US" dirty="0"/>
              <a:t> and this makes sense because we are finding the line of best fit.</a:t>
            </a:r>
          </a:p>
          <a:p>
            <a:endParaRPr lang="en-US" dirty="0"/>
          </a:p>
          <a:p>
            <a:r>
              <a:rPr lang="en-US" dirty="0"/>
              <a:t>The parameters theta0 and theta1 are determined by the algorithm.</a:t>
            </a:r>
          </a:p>
          <a:p>
            <a:endParaRPr lang="en-US" dirty="0"/>
          </a:p>
          <a:p>
            <a:r>
              <a:rPr lang="en-US" dirty="0"/>
              <a:t>The cost function looks very daunting however we are going to break this down. </a:t>
            </a:r>
          </a:p>
          <a:p>
            <a:r>
              <a:rPr lang="en-US" dirty="0"/>
              <a:t>So xi represents an input(feature vector) BUT notice we are taking the function of xi with respect to </a:t>
            </a:r>
            <a:r>
              <a:rPr lang="en-US" dirty="0" err="1"/>
              <a:t>Htheta</a:t>
            </a:r>
            <a:r>
              <a:rPr lang="en-US" dirty="0"/>
              <a:t> so it will be the predicted output</a:t>
            </a:r>
          </a:p>
          <a:p>
            <a:r>
              <a:rPr lang="en-US" dirty="0"/>
              <a:t>Yi represents the actual output so we are finding the difference between these values</a:t>
            </a:r>
          </a:p>
          <a:p>
            <a:r>
              <a:rPr lang="en-US" dirty="0"/>
              <a:t>And then we square them and this represents the squared loss.</a:t>
            </a:r>
          </a:p>
          <a:p>
            <a:r>
              <a:rPr lang="en-US" dirty="0"/>
              <a:t>Then we find the summation of these which represents the rest of the instances AND then then we multiply by one over 2m and m represents the numbers of observations in the data set</a:t>
            </a:r>
          </a:p>
          <a:p>
            <a:r>
              <a:rPr lang="en-US" dirty="0"/>
              <a:t>AND FINALLY we call this function the mean squared loss function.</a:t>
            </a:r>
          </a:p>
          <a:p>
            <a:endParaRPr lang="en-US" dirty="0"/>
          </a:p>
        </p:txBody>
      </p:sp>
      <p:sp>
        <p:nvSpPr>
          <p:cNvPr id="4" name="Slide Number Placeholder 3"/>
          <p:cNvSpPr>
            <a:spLocks noGrp="1"/>
          </p:cNvSpPr>
          <p:nvPr>
            <p:ph type="sldNum" sz="quarter" idx="5"/>
          </p:nvPr>
        </p:nvSpPr>
        <p:spPr/>
        <p:txBody>
          <a:bodyPr/>
          <a:lstStyle/>
          <a:p>
            <a:fld id="{2FF9927B-9ADE-432C-A0F8-25F19E3BFECA}" type="slidenum">
              <a:rPr lang="en-US" smtClean="0"/>
              <a:t>16</a:t>
            </a:fld>
            <a:endParaRPr lang="en-US"/>
          </a:p>
        </p:txBody>
      </p:sp>
    </p:spTree>
    <p:extLst>
      <p:ext uri="{BB962C8B-B14F-4D97-AF65-F5344CB8AC3E}">
        <p14:creationId xmlns:p14="http://schemas.microsoft.com/office/powerpoint/2010/main" val="1927471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Concretely for this example is for linear regression. Each x represents an actual output from the data set. The black line is the predicted line of best fit from the algorithm. So the loss function represents sum the differences or errors. The math behind this is </a:t>
            </a:r>
            <a:r>
              <a:rPr lang="en-US" dirty="0" err="1"/>
              <a:t>kinda</a:t>
            </a:r>
            <a:r>
              <a:rPr lang="en-US" dirty="0"/>
              <a:t> boring and I don’t think I can explain it well enough so conceptually if we understand this we can move forward. To reiterate the goal is to minimize this loss function because that would mean the predictions are very close to the actual data. Important to note this example is specific to linear regression but the objective is usually to minimize the loss function.</a:t>
            </a:r>
          </a:p>
        </p:txBody>
      </p:sp>
      <p:sp>
        <p:nvSpPr>
          <p:cNvPr id="4" name="Slide Number Placeholder 3"/>
          <p:cNvSpPr>
            <a:spLocks noGrp="1"/>
          </p:cNvSpPr>
          <p:nvPr>
            <p:ph type="sldNum" sz="quarter" idx="5"/>
          </p:nvPr>
        </p:nvSpPr>
        <p:spPr/>
        <p:txBody>
          <a:bodyPr/>
          <a:lstStyle/>
          <a:p>
            <a:fld id="{2FF9927B-9ADE-432C-A0F8-25F19E3BFECA}" type="slidenum">
              <a:rPr lang="en-US" smtClean="0"/>
              <a:t>17</a:t>
            </a:fld>
            <a:endParaRPr lang="en-US"/>
          </a:p>
        </p:txBody>
      </p:sp>
    </p:spTree>
    <p:extLst>
      <p:ext uri="{BB962C8B-B14F-4D97-AF65-F5344CB8AC3E}">
        <p14:creationId xmlns:p14="http://schemas.microsoft.com/office/powerpoint/2010/main" val="3281186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F9927B-9ADE-432C-A0F8-25F19E3BFECA}" type="slidenum">
              <a:rPr lang="en-US" smtClean="0"/>
              <a:t>18</a:t>
            </a:fld>
            <a:endParaRPr lang="en-US"/>
          </a:p>
        </p:txBody>
      </p:sp>
    </p:spTree>
    <p:extLst>
      <p:ext uri="{BB962C8B-B14F-4D97-AF65-F5344CB8AC3E}">
        <p14:creationId xmlns:p14="http://schemas.microsoft.com/office/powerpoint/2010/main" val="101372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Self-driving cars more safe? Or more potential for security flaws?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the good uses of AI outweigh the potential misuse of AI, or future power of AI?</a:t>
            </a:r>
          </a:p>
          <a:p>
            <a:r>
              <a:rPr lang="en-US" dirty="0"/>
              <a:t>	Could we be creating a more powerful species.</a:t>
            </a:r>
          </a:p>
          <a:p>
            <a:r>
              <a:rPr lang="en-US" dirty="0"/>
              <a:t>	There will be a day when there will be more artificial intelligence than human intelligence. </a:t>
            </a:r>
          </a:p>
          <a:p>
            <a:endParaRPr lang="en-US" dirty="0"/>
          </a:p>
          <a:p>
            <a:endParaRPr lang="en-US" dirty="0"/>
          </a:p>
        </p:txBody>
      </p:sp>
      <p:sp>
        <p:nvSpPr>
          <p:cNvPr id="4" name="Slide Number Placeholder 3"/>
          <p:cNvSpPr>
            <a:spLocks noGrp="1"/>
          </p:cNvSpPr>
          <p:nvPr>
            <p:ph type="sldNum" sz="quarter" idx="5"/>
          </p:nvPr>
        </p:nvSpPr>
        <p:spPr/>
        <p:txBody>
          <a:bodyPr/>
          <a:lstStyle/>
          <a:p>
            <a:fld id="{2FF9927B-9ADE-432C-A0F8-25F19E3BFECA}" type="slidenum">
              <a:rPr lang="en-US" smtClean="0"/>
              <a:t>19</a:t>
            </a:fld>
            <a:endParaRPr lang="en-US"/>
          </a:p>
        </p:txBody>
      </p:sp>
    </p:spTree>
    <p:extLst>
      <p:ext uri="{BB962C8B-B14F-4D97-AF65-F5344CB8AC3E}">
        <p14:creationId xmlns:p14="http://schemas.microsoft.com/office/powerpoint/2010/main" val="3921014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Lethal Fully Autonomous Weapons – I have a large problem with this. The lack of regulations in some field could cause serious problems.</a:t>
            </a:r>
          </a:p>
        </p:txBody>
      </p:sp>
      <p:sp>
        <p:nvSpPr>
          <p:cNvPr id="4" name="Slide Number Placeholder 3"/>
          <p:cNvSpPr>
            <a:spLocks noGrp="1"/>
          </p:cNvSpPr>
          <p:nvPr>
            <p:ph type="sldNum" sz="quarter" idx="5"/>
          </p:nvPr>
        </p:nvSpPr>
        <p:spPr/>
        <p:txBody>
          <a:bodyPr/>
          <a:lstStyle/>
          <a:p>
            <a:fld id="{2FF9927B-9ADE-432C-A0F8-25F19E3BFECA}" type="slidenum">
              <a:rPr lang="en-US" smtClean="0"/>
              <a:t>20</a:t>
            </a:fld>
            <a:endParaRPr lang="en-US"/>
          </a:p>
        </p:txBody>
      </p:sp>
    </p:spTree>
    <p:extLst>
      <p:ext uri="{BB962C8B-B14F-4D97-AF65-F5344CB8AC3E}">
        <p14:creationId xmlns:p14="http://schemas.microsoft.com/office/powerpoint/2010/main" val="3387905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Emergence of GPUs for training deep neural networks, Why?</a:t>
            </a:r>
          </a:p>
          <a:p>
            <a:r>
              <a:rPr lang="en-US" dirty="0"/>
              <a:t>GPUs can do complex matrix operations more efficiently mostly because of bandwidth and parallelism. </a:t>
            </a:r>
          </a:p>
          <a:p>
            <a:r>
              <a:rPr lang="en-US" dirty="0"/>
              <a:t>GPUs have more bandwidth, which refers to the amount of memory can be used to execute a task.</a:t>
            </a:r>
          </a:p>
          <a:p>
            <a:endParaRPr lang="en-US" dirty="0"/>
          </a:p>
        </p:txBody>
      </p:sp>
      <p:sp>
        <p:nvSpPr>
          <p:cNvPr id="4" name="Slide Number Placeholder 3"/>
          <p:cNvSpPr>
            <a:spLocks noGrp="1"/>
          </p:cNvSpPr>
          <p:nvPr>
            <p:ph type="sldNum" sz="quarter" idx="5"/>
          </p:nvPr>
        </p:nvSpPr>
        <p:spPr/>
        <p:txBody>
          <a:bodyPr/>
          <a:lstStyle/>
          <a:p>
            <a:fld id="{2FF9927B-9ADE-432C-A0F8-25F19E3BFECA}" type="slidenum">
              <a:rPr lang="en-US" smtClean="0"/>
              <a:t>3</a:t>
            </a:fld>
            <a:endParaRPr lang="en-US"/>
          </a:p>
        </p:txBody>
      </p:sp>
    </p:spTree>
    <p:extLst>
      <p:ext uri="{BB962C8B-B14F-4D97-AF65-F5344CB8AC3E}">
        <p14:creationId xmlns:p14="http://schemas.microsoft.com/office/powerpoint/2010/main" val="24397560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Medical fields </a:t>
            </a:r>
          </a:p>
          <a:p>
            <a:r>
              <a:rPr lang="en-US" dirty="0"/>
              <a:t>Radiology</a:t>
            </a:r>
          </a:p>
        </p:txBody>
      </p:sp>
      <p:sp>
        <p:nvSpPr>
          <p:cNvPr id="4" name="Slide Number Placeholder 3"/>
          <p:cNvSpPr>
            <a:spLocks noGrp="1"/>
          </p:cNvSpPr>
          <p:nvPr>
            <p:ph type="sldNum" sz="quarter" idx="5"/>
          </p:nvPr>
        </p:nvSpPr>
        <p:spPr/>
        <p:txBody>
          <a:bodyPr/>
          <a:lstStyle/>
          <a:p>
            <a:fld id="{2FF9927B-9ADE-432C-A0F8-25F19E3BFECA}" type="slidenum">
              <a:rPr lang="en-US" smtClean="0"/>
              <a:t>21</a:t>
            </a:fld>
            <a:endParaRPr lang="en-US"/>
          </a:p>
        </p:txBody>
      </p:sp>
    </p:spTree>
    <p:extLst>
      <p:ext uri="{BB962C8B-B14F-4D97-AF65-F5344CB8AC3E}">
        <p14:creationId xmlns:p14="http://schemas.microsoft.com/office/powerpoint/2010/main" val="116128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https://en.wikipedia.org/wiki/Moore%27s_law</a:t>
            </a:r>
          </a:p>
          <a:p>
            <a:endParaRPr lang="en-US" dirty="0"/>
          </a:p>
          <a:p>
            <a:r>
              <a:rPr lang="en-US" dirty="0"/>
              <a:t>Moore’s law states that about every 2 years the number of transistors on integrated circuits double. This is important because as Moore’s law remains true the speed of computer chips keeps increasing, and the price of increasingly powerful computer chips is decreasing. Ultimately we have access to faster yet cheaper computer chips than ever before.</a:t>
            </a:r>
          </a:p>
          <a:p>
            <a:endParaRPr lang="en-US" dirty="0"/>
          </a:p>
        </p:txBody>
      </p:sp>
      <p:sp>
        <p:nvSpPr>
          <p:cNvPr id="4" name="Slide Number Placeholder 3"/>
          <p:cNvSpPr>
            <a:spLocks noGrp="1"/>
          </p:cNvSpPr>
          <p:nvPr>
            <p:ph type="sldNum" sz="quarter" idx="5"/>
          </p:nvPr>
        </p:nvSpPr>
        <p:spPr/>
        <p:txBody>
          <a:bodyPr/>
          <a:lstStyle/>
          <a:p>
            <a:fld id="{2FF9927B-9ADE-432C-A0F8-25F19E3BFECA}" type="slidenum">
              <a:rPr lang="en-US" smtClean="0"/>
              <a:t>4</a:t>
            </a:fld>
            <a:endParaRPr lang="en-US"/>
          </a:p>
        </p:txBody>
      </p:sp>
    </p:spTree>
    <p:extLst>
      <p:ext uri="{BB962C8B-B14F-4D97-AF65-F5344CB8AC3E}">
        <p14:creationId xmlns:p14="http://schemas.microsoft.com/office/powerpoint/2010/main" val="931656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data set is the input for the model and the output is usually a prediction from the model.</a:t>
            </a:r>
          </a:p>
        </p:txBody>
      </p:sp>
      <p:sp>
        <p:nvSpPr>
          <p:cNvPr id="4" name="Slide Number Placeholder 3"/>
          <p:cNvSpPr>
            <a:spLocks noGrp="1"/>
          </p:cNvSpPr>
          <p:nvPr>
            <p:ph type="sldNum" sz="quarter" idx="5"/>
          </p:nvPr>
        </p:nvSpPr>
        <p:spPr/>
        <p:txBody>
          <a:bodyPr/>
          <a:lstStyle/>
          <a:p>
            <a:fld id="{2FF9927B-9ADE-432C-A0F8-25F19E3BFECA}" type="slidenum">
              <a:rPr lang="en-US" smtClean="0"/>
              <a:t>5</a:t>
            </a:fld>
            <a:endParaRPr lang="en-US"/>
          </a:p>
        </p:txBody>
      </p:sp>
    </p:spTree>
    <p:extLst>
      <p:ext uri="{BB962C8B-B14F-4D97-AF65-F5344CB8AC3E}">
        <p14:creationId xmlns:p14="http://schemas.microsoft.com/office/powerpoint/2010/main" val="2045118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supervised learning the goal is to create a model that takes in a feature vector x as input and outputs a label of that feature vector.</a:t>
            </a:r>
          </a:p>
          <a:p>
            <a:endParaRPr lang="en-US" dirty="0"/>
          </a:p>
          <a:p>
            <a:r>
              <a:rPr lang="en-US" dirty="0"/>
              <a:t>A feature vector is a matrix with one column and potentially infinite rows.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image is a concrete example of a  feature vector.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Matrix and vector operations are very common in machine learning.</a:t>
            </a:r>
          </a:p>
          <a:p>
            <a:r>
              <a:rPr lang="en-US" dirty="0"/>
              <a:t>We will discuss feature vectors later, but for now just understand what a vector is.</a:t>
            </a:r>
          </a:p>
          <a:p>
            <a:endParaRPr lang="en-US" dirty="0"/>
          </a:p>
          <a:p>
            <a:r>
              <a:rPr lang="en-US" dirty="0"/>
              <a:t>An example of supervised learning would be creating a spam filter for email. The data set would be emails labeled as not spam which would be 0 in binary or spam which would be 1 in binary.</a:t>
            </a:r>
          </a:p>
          <a:p>
            <a:r>
              <a:rPr lang="en-US" dirty="0"/>
              <a:t>It is general practice to use 1 to represent a positive observation.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 set is emails labeled as not spam(0) or spam(1)</a:t>
            </a:r>
          </a:p>
          <a:p>
            <a:endParaRPr lang="en-US" dirty="0"/>
          </a:p>
          <a:p>
            <a:endParaRPr lang="en-US" dirty="0"/>
          </a:p>
          <a:p>
            <a:r>
              <a:rPr lang="en-US" dirty="0"/>
              <a:t>In Unsupervised learning the goal is also to create a model that takes in a feature vector X and outputs an altered vector or a number. Note that the output here is NOT a label. </a:t>
            </a:r>
          </a:p>
          <a:p>
            <a:r>
              <a:rPr lang="en-US" dirty="0"/>
              <a:t>Clustering for example separates examples into groups.</a:t>
            </a:r>
          </a:p>
          <a:p>
            <a:endParaRPr lang="en-US" dirty="0"/>
          </a:p>
        </p:txBody>
      </p:sp>
      <p:sp>
        <p:nvSpPr>
          <p:cNvPr id="4" name="Slide Number Placeholder 3"/>
          <p:cNvSpPr>
            <a:spLocks noGrp="1"/>
          </p:cNvSpPr>
          <p:nvPr>
            <p:ph type="sldNum" sz="quarter" idx="5"/>
          </p:nvPr>
        </p:nvSpPr>
        <p:spPr/>
        <p:txBody>
          <a:bodyPr/>
          <a:lstStyle/>
          <a:p>
            <a:fld id="{2FF9927B-9ADE-432C-A0F8-25F19E3BFECA}" type="slidenum">
              <a:rPr lang="en-US" smtClean="0"/>
              <a:t>6</a:t>
            </a:fld>
            <a:endParaRPr lang="en-US"/>
          </a:p>
        </p:txBody>
      </p:sp>
    </p:spTree>
    <p:extLst>
      <p:ext uri="{BB962C8B-B14F-4D97-AF65-F5344CB8AC3E}">
        <p14:creationId xmlns:p14="http://schemas.microsoft.com/office/powerpoint/2010/main" val="3575858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clustering is UNSUPERVISED so the algorithm would come up with the rules about what makes a picture a cat or dog etc.</a:t>
            </a:r>
          </a:p>
          <a:p>
            <a:endParaRPr lang="en-US" dirty="0"/>
          </a:p>
          <a:p>
            <a:r>
              <a:rPr lang="en-US" dirty="0"/>
              <a:t>This seems obvious to us as humans, because we have been trained to know what a cat, dog, and human face look like.</a:t>
            </a:r>
          </a:p>
          <a:p>
            <a:endParaRPr lang="en-US" dirty="0"/>
          </a:p>
          <a:p>
            <a:r>
              <a:rPr lang="en-US" dirty="0"/>
              <a:t>But the algorithm learns the “rules” of what a dog cat or human face look like and then cluster them based on these rules, so the algorithm. </a:t>
            </a:r>
          </a:p>
          <a:p>
            <a:endParaRPr lang="en-US" dirty="0"/>
          </a:p>
          <a:p>
            <a:r>
              <a:rPr lang="en-US" dirty="0"/>
              <a:t>Notice how the output is not a label of cat or dog, but just clusters.</a:t>
            </a:r>
          </a:p>
          <a:p>
            <a:endParaRPr lang="en-US" dirty="0"/>
          </a:p>
          <a:p>
            <a:r>
              <a:rPr lang="en-US" dirty="0"/>
              <a:t>These human faces were actually generated by a algorithm and those people do not actually exist.</a:t>
            </a:r>
          </a:p>
        </p:txBody>
      </p:sp>
      <p:sp>
        <p:nvSpPr>
          <p:cNvPr id="4" name="Slide Number Placeholder 3"/>
          <p:cNvSpPr>
            <a:spLocks noGrp="1"/>
          </p:cNvSpPr>
          <p:nvPr>
            <p:ph type="sldNum" sz="quarter" idx="5"/>
          </p:nvPr>
        </p:nvSpPr>
        <p:spPr/>
        <p:txBody>
          <a:bodyPr/>
          <a:lstStyle/>
          <a:p>
            <a:fld id="{2FF9927B-9ADE-432C-A0F8-25F19E3BFECA}" type="slidenum">
              <a:rPr lang="en-US" smtClean="0"/>
              <a:t>7</a:t>
            </a:fld>
            <a:endParaRPr lang="en-US"/>
          </a:p>
        </p:txBody>
      </p:sp>
    </p:spTree>
    <p:extLst>
      <p:ext uri="{BB962C8B-B14F-4D97-AF65-F5344CB8AC3E}">
        <p14:creationId xmlns:p14="http://schemas.microsoft.com/office/powerpoint/2010/main" val="3135557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dot would represent an instance or observation.</a:t>
            </a:r>
          </a:p>
        </p:txBody>
      </p:sp>
      <p:sp>
        <p:nvSpPr>
          <p:cNvPr id="4" name="Slide Number Placeholder 3"/>
          <p:cNvSpPr>
            <a:spLocks noGrp="1"/>
          </p:cNvSpPr>
          <p:nvPr>
            <p:ph type="sldNum" sz="quarter" idx="5"/>
          </p:nvPr>
        </p:nvSpPr>
        <p:spPr/>
        <p:txBody>
          <a:bodyPr/>
          <a:lstStyle/>
          <a:p>
            <a:fld id="{2FF9927B-9ADE-432C-A0F8-25F19E3BFECA}" type="slidenum">
              <a:rPr lang="en-US" smtClean="0"/>
              <a:t>8</a:t>
            </a:fld>
            <a:endParaRPr lang="en-US"/>
          </a:p>
        </p:txBody>
      </p:sp>
    </p:spTree>
    <p:extLst>
      <p:ext uri="{BB962C8B-B14F-4D97-AF65-F5344CB8AC3E}">
        <p14:creationId xmlns:p14="http://schemas.microsoft.com/office/powerpoint/2010/main" val="81108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GANs stand for general adversarial networks, very exciting new piece.</a:t>
            </a:r>
          </a:p>
          <a:p>
            <a:r>
              <a:rPr lang="en-US" dirty="0"/>
              <a:t>A GAN is made up of two deep neural networks. </a:t>
            </a:r>
          </a:p>
          <a:p>
            <a:r>
              <a:rPr lang="en-US" dirty="0"/>
              <a:t>One of these networks, lets call it the generator, is responsible for generating new faces based on a data set of existing faces</a:t>
            </a:r>
          </a:p>
          <a:p>
            <a:r>
              <a:rPr lang="en-US" dirty="0"/>
              <a:t>The other network, lets call it the discriminator, is responsible for predicting if an image is generated or authentic.</a:t>
            </a:r>
          </a:p>
          <a:p>
            <a:r>
              <a:rPr lang="en-US" dirty="0"/>
              <a:t>Over time each network gets better over time because they train </a:t>
            </a:r>
            <a:r>
              <a:rPr lang="en-US" dirty="0" err="1"/>
              <a:t>eachother</a:t>
            </a:r>
            <a:r>
              <a:rPr lang="en-US" dirty="0"/>
              <a:t> hence the name adversarial.</a:t>
            </a:r>
          </a:p>
        </p:txBody>
      </p:sp>
      <p:sp>
        <p:nvSpPr>
          <p:cNvPr id="4" name="Slide Number Placeholder 3"/>
          <p:cNvSpPr>
            <a:spLocks noGrp="1"/>
          </p:cNvSpPr>
          <p:nvPr>
            <p:ph type="sldNum" sz="quarter" idx="5"/>
          </p:nvPr>
        </p:nvSpPr>
        <p:spPr/>
        <p:txBody>
          <a:bodyPr/>
          <a:lstStyle/>
          <a:p>
            <a:fld id="{2FF9927B-9ADE-432C-A0F8-25F19E3BFECA}" type="slidenum">
              <a:rPr lang="en-US" smtClean="0"/>
              <a:t>9</a:t>
            </a:fld>
            <a:endParaRPr lang="en-US"/>
          </a:p>
        </p:txBody>
      </p:sp>
    </p:spTree>
    <p:extLst>
      <p:ext uri="{BB962C8B-B14F-4D97-AF65-F5344CB8AC3E}">
        <p14:creationId xmlns:p14="http://schemas.microsoft.com/office/powerpoint/2010/main" val="2907659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3D graph is turned into a 2D graph in this example. This is a concrete example of dimensionality reduction where the input feature vector is transformed to a feature vector with less dimensions.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example is dimensionality reduction. Dimensionality reduction takes in a feature vector with many dimensions and transforms the it to a feature vector with less dimensions. One common use of dimensionality reduction is to help humans interpret data because we can only visualize a max of a graph with 3 Dimensions.</a:t>
            </a:r>
          </a:p>
          <a:p>
            <a:endParaRPr lang="en-US" dirty="0"/>
          </a:p>
        </p:txBody>
      </p:sp>
      <p:sp>
        <p:nvSpPr>
          <p:cNvPr id="4" name="Slide Number Placeholder 3"/>
          <p:cNvSpPr>
            <a:spLocks noGrp="1"/>
          </p:cNvSpPr>
          <p:nvPr>
            <p:ph type="sldNum" sz="quarter" idx="5"/>
          </p:nvPr>
        </p:nvSpPr>
        <p:spPr/>
        <p:txBody>
          <a:bodyPr/>
          <a:lstStyle/>
          <a:p>
            <a:fld id="{2FF9927B-9ADE-432C-A0F8-25F19E3BFECA}" type="slidenum">
              <a:rPr lang="en-US" smtClean="0"/>
              <a:t>10</a:t>
            </a:fld>
            <a:endParaRPr lang="en-US"/>
          </a:p>
        </p:txBody>
      </p:sp>
    </p:spTree>
    <p:extLst>
      <p:ext uri="{BB962C8B-B14F-4D97-AF65-F5344CB8AC3E}">
        <p14:creationId xmlns:p14="http://schemas.microsoft.com/office/powerpoint/2010/main" val="2838600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5933-0EED-481C-BE67-E9877575AA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C603FD-DA02-4BD8-AF6E-1C44EE2472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FCAC2F-4EF8-4C56-B34D-1B8C96E24709}"/>
              </a:ext>
            </a:extLst>
          </p:cNvPr>
          <p:cNvSpPr>
            <a:spLocks noGrp="1"/>
          </p:cNvSpPr>
          <p:nvPr>
            <p:ph type="dt" sz="half" idx="10"/>
          </p:nvPr>
        </p:nvSpPr>
        <p:spPr/>
        <p:txBody>
          <a:bodyPr/>
          <a:lstStyle/>
          <a:p>
            <a:fld id="{C3B12A7D-BB90-48C6-AD99-06042CBA3802}" type="datetimeFigureOut">
              <a:rPr lang="en-US" smtClean="0"/>
              <a:t>4/22/2019</a:t>
            </a:fld>
            <a:endParaRPr lang="en-US"/>
          </a:p>
        </p:txBody>
      </p:sp>
      <p:sp>
        <p:nvSpPr>
          <p:cNvPr id="5" name="Footer Placeholder 4">
            <a:extLst>
              <a:ext uri="{FF2B5EF4-FFF2-40B4-BE49-F238E27FC236}">
                <a16:creationId xmlns:a16="http://schemas.microsoft.com/office/drawing/2014/main" id="{E24215BA-902E-4D4C-9923-015ED9803A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CF2DF-DCB5-4505-B618-F606F6DEFC08}"/>
              </a:ext>
            </a:extLst>
          </p:cNvPr>
          <p:cNvSpPr>
            <a:spLocks noGrp="1"/>
          </p:cNvSpPr>
          <p:nvPr>
            <p:ph type="sldNum" sz="quarter" idx="12"/>
          </p:nvPr>
        </p:nvSpPr>
        <p:spPr/>
        <p:txBody>
          <a:bodyPr/>
          <a:lstStyle/>
          <a:p>
            <a:fld id="{4BB2B974-10DF-425F-AD08-53396B465E90}" type="slidenum">
              <a:rPr lang="en-US" smtClean="0"/>
              <a:t>‹#›</a:t>
            </a:fld>
            <a:endParaRPr lang="en-US"/>
          </a:p>
        </p:txBody>
      </p:sp>
    </p:spTree>
    <p:extLst>
      <p:ext uri="{BB962C8B-B14F-4D97-AF65-F5344CB8AC3E}">
        <p14:creationId xmlns:p14="http://schemas.microsoft.com/office/powerpoint/2010/main" val="3343600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FD69-56C0-4B07-9A4F-B1B7F161E8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888BFD-D94B-4F79-BBFC-BBCDFAE5D1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E8818-F36A-468C-9722-DD6A81E3B2B3}"/>
              </a:ext>
            </a:extLst>
          </p:cNvPr>
          <p:cNvSpPr>
            <a:spLocks noGrp="1"/>
          </p:cNvSpPr>
          <p:nvPr>
            <p:ph type="dt" sz="half" idx="10"/>
          </p:nvPr>
        </p:nvSpPr>
        <p:spPr/>
        <p:txBody>
          <a:bodyPr/>
          <a:lstStyle/>
          <a:p>
            <a:fld id="{C3B12A7D-BB90-48C6-AD99-06042CBA3802}" type="datetimeFigureOut">
              <a:rPr lang="en-US" smtClean="0"/>
              <a:t>4/22/2019</a:t>
            </a:fld>
            <a:endParaRPr lang="en-US"/>
          </a:p>
        </p:txBody>
      </p:sp>
      <p:sp>
        <p:nvSpPr>
          <p:cNvPr id="5" name="Footer Placeholder 4">
            <a:extLst>
              <a:ext uri="{FF2B5EF4-FFF2-40B4-BE49-F238E27FC236}">
                <a16:creationId xmlns:a16="http://schemas.microsoft.com/office/drawing/2014/main" id="{427911EC-D93D-44DB-8D30-3E1B981DF5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6D88D-B8CA-4EA0-A91A-871F2DF59715}"/>
              </a:ext>
            </a:extLst>
          </p:cNvPr>
          <p:cNvSpPr>
            <a:spLocks noGrp="1"/>
          </p:cNvSpPr>
          <p:nvPr>
            <p:ph type="sldNum" sz="quarter" idx="12"/>
          </p:nvPr>
        </p:nvSpPr>
        <p:spPr/>
        <p:txBody>
          <a:bodyPr/>
          <a:lstStyle/>
          <a:p>
            <a:fld id="{4BB2B974-10DF-425F-AD08-53396B465E90}" type="slidenum">
              <a:rPr lang="en-US" smtClean="0"/>
              <a:t>‹#›</a:t>
            </a:fld>
            <a:endParaRPr lang="en-US"/>
          </a:p>
        </p:txBody>
      </p:sp>
    </p:spTree>
    <p:extLst>
      <p:ext uri="{BB962C8B-B14F-4D97-AF65-F5344CB8AC3E}">
        <p14:creationId xmlns:p14="http://schemas.microsoft.com/office/powerpoint/2010/main" val="1634526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222D92-4D2C-4141-B7C7-3EE7298EC1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0C0A44-049F-4200-A822-25FBBCD3A3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D024F2-1C6C-45EB-A44C-1CDFBA80E435}"/>
              </a:ext>
            </a:extLst>
          </p:cNvPr>
          <p:cNvSpPr>
            <a:spLocks noGrp="1"/>
          </p:cNvSpPr>
          <p:nvPr>
            <p:ph type="dt" sz="half" idx="10"/>
          </p:nvPr>
        </p:nvSpPr>
        <p:spPr/>
        <p:txBody>
          <a:bodyPr/>
          <a:lstStyle/>
          <a:p>
            <a:fld id="{C3B12A7D-BB90-48C6-AD99-06042CBA3802}" type="datetimeFigureOut">
              <a:rPr lang="en-US" smtClean="0"/>
              <a:t>4/22/2019</a:t>
            </a:fld>
            <a:endParaRPr lang="en-US"/>
          </a:p>
        </p:txBody>
      </p:sp>
      <p:sp>
        <p:nvSpPr>
          <p:cNvPr id="5" name="Footer Placeholder 4">
            <a:extLst>
              <a:ext uri="{FF2B5EF4-FFF2-40B4-BE49-F238E27FC236}">
                <a16:creationId xmlns:a16="http://schemas.microsoft.com/office/drawing/2014/main" id="{A19C1E56-744B-4779-8CA6-06B82BF65C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CE1E7-AD85-44BF-80F2-4A778C7C6460}"/>
              </a:ext>
            </a:extLst>
          </p:cNvPr>
          <p:cNvSpPr>
            <a:spLocks noGrp="1"/>
          </p:cNvSpPr>
          <p:nvPr>
            <p:ph type="sldNum" sz="quarter" idx="12"/>
          </p:nvPr>
        </p:nvSpPr>
        <p:spPr/>
        <p:txBody>
          <a:bodyPr/>
          <a:lstStyle/>
          <a:p>
            <a:fld id="{4BB2B974-10DF-425F-AD08-53396B465E90}" type="slidenum">
              <a:rPr lang="en-US" smtClean="0"/>
              <a:t>‹#›</a:t>
            </a:fld>
            <a:endParaRPr lang="en-US"/>
          </a:p>
        </p:txBody>
      </p:sp>
    </p:spTree>
    <p:extLst>
      <p:ext uri="{BB962C8B-B14F-4D97-AF65-F5344CB8AC3E}">
        <p14:creationId xmlns:p14="http://schemas.microsoft.com/office/powerpoint/2010/main" val="40206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1BC2-6DFC-4E93-A7B6-B0B40FBB18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35919F-6818-4BEE-B361-05D2E56D54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BE791E-C249-4708-A867-325F8AEC1848}"/>
              </a:ext>
            </a:extLst>
          </p:cNvPr>
          <p:cNvSpPr>
            <a:spLocks noGrp="1"/>
          </p:cNvSpPr>
          <p:nvPr>
            <p:ph type="dt" sz="half" idx="10"/>
          </p:nvPr>
        </p:nvSpPr>
        <p:spPr/>
        <p:txBody>
          <a:bodyPr/>
          <a:lstStyle/>
          <a:p>
            <a:fld id="{C3B12A7D-BB90-48C6-AD99-06042CBA3802}" type="datetimeFigureOut">
              <a:rPr lang="en-US" smtClean="0"/>
              <a:t>4/22/2019</a:t>
            </a:fld>
            <a:endParaRPr lang="en-US"/>
          </a:p>
        </p:txBody>
      </p:sp>
      <p:sp>
        <p:nvSpPr>
          <p:cNvPr id="5" name="Footer Placeholder 4">
            <a:extLst>
              <a:ext uri="{FF2B5EF4-FFF2-40B4-BE49-F238E27FC236}">
                <a16:creationId xmlns:a16="http://schemas.microsoft.com/office/drawing/2014/main" id="{AABDEB07-3A14-4839-9DC1-190D82680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41973-1524-4EF5-821D-EC168795ED0A}"/>
              </a:ext>
            </a:extLst>
          </p:cNvPr>
          <p:cNvSpPr>
            <a:spLocks noGrp="1"/>
          </p:cNvSpPr>
          <p:nvPr>
            <p:ph type="sldNum" sz="quarter" idx="12"/>
          </p:nvPr>
        </p:nvSpPr>
        <p:spPr/>
        <p:txBody>
          <a:bodyPr/>
          <a:lstStyle/>
          <a:p>
            <a:fld id="{4BB2B974-10DF-425F-AD08-53396B465E90}" type="slidenum">
              <a:rPr lang="en-US" smtClean="0"/>
              <a:t>‹#›</a:t>
            </a:fld>
            <a:endParaRPr lang="en-US"/>
          </a:p>
        </p:txBody>
      </p:sp>
    </p:spTree>
    <p:extLst>
      <p:ext uri="{BB962C8B-B14F-4D97-AF65-F5344CB8AC3E}">
        <p14:creationId xmlns:p14="http://schemas.microsoft.com/office/powerpoint/2010/main" val="383153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4342-183C-4FBF-87EE-B1F9827CBF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6AEAD8-177B-453A-92E7-C924DE73D2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F39D68-7422-4622-9AD0-50B50C082229}"/>
              </a:ext>
            </a:extLst>
          </p:cNvPr>
          <p:cNvSpPr>
            <a:spLocks noGrp="1"/>
          </p:cNvSpPr>
          <p:nvPr>
            <p:ph type="dt" sz="half" idx="10"/>
          </p:nvPr>
        </p:nvSpPr>
        <p:spPr/>
        <p:txBody>
          <a:bodyPr/>
          <a:lstStyle/>
          <a:p>
            <a:fld id="{C3B12A7D-BB90-48C6-AD99-06042CBA3802}" type="datetimeFigureOut">
              <a:rPr lang="en-US" smtClean="0"/>
              <a:t>4/22/2019</a:t>
            </a:fld>
            <a:endParaRPr lang="en-US"/>
          </a:p>
        </p:txBody>
      </p:sp>
      <p:sp>
        <p:nvSpPr>
          <p:cNvPr id="5" name="Footer Placeholder 4">
            <a:extLst>
              <a:ext uri="{FF2B5EF4-FFF2-40B4-BE49-F238E27FC236}">
                <a16:creationId xmlns:a16="http://schemas.microsoft.com/office/drawing/2014/main" id="{5E7C86C3-39CB-4286-98D3-4586380B1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147639-C52A-41EB-A62A-1694A76971B8}"/>
              </a:ext>
            </a:extLst>
          </p:cNvPr>
          <p:cNvSpPr>
            <a:spLocks noGrp="1"/>
          </p:cNvSpPr>
          <p:nvPr>
            <p:ph type="sldNum" sz="quarter" idx="12"/>
          </p:nvPr>
        </p:nvSpPr>
        <p:spPr/>
        <p:txBody>
          <a:bodyPr/>
          <a:lstStyle/>
          <a:p>
            <a:fld id="{4BB2B974-10DF-425F-AD08-53396B465E90}" type="slidenum">
              <a:rPr lang="en-US" smtClean="0"/>
              <a:t>‹#›</a:t>
            </a:fld>
            <a:endParaRPr lang="en-US"/>
          </a:p>
        </p:txBody>
      </p:sp>
    </p:spTree>
    <p:extLst>
      <p:ext uri="{BB962C8B-B14F-4D97-AF65-F5344CB8AC3E}">
        <p14:creationId xmlns:p14="http://schemas.microsoft.com/office/powerpoint/2010/main" val="899828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E315C-60DB-432D-A959-CEE3F181B9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F0EB69-C363-4F2C-B266-C8549B41D5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7DB456-61D3-4355-9379-43F60D9266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625A9E-05E6-4175-8957-204312DDA012}"/>
              </a:ext>
            </a:extLst>
          </p:cNvPr>
          <p:cNvSpPr>
            <a:spLocks noGrp="1"/>
          </p:cNvSpPr>
          <p:nvPr>
            <p:ph type="dt" sz="half" idx="10"/>
          </p:nvPr>
        </p:nvSpPr>
        <p:spPr/>
        <p:txBody>
          <a:bodyPr/>
          <a:lstStyle/>
          <a:p>
            <a:fld id="{C3B12A7D-BB90-48C6-AD99-06042CBA3802}" type="datetimeFigureOut">
              <a:rPr lang="en-US" smtClean="0"/>
              <a:t>4/22/2019</a:t>
            </a:fld>
            <a:endParaRPr lang="en-US"/>
          </a:p>
        </p:txBody>
      </p:sp>
      <p:sp>
        <p:nvSpPr>
          <p:cNvPr id="6" name="Footer Placeholder 5">
            <a:extLst>
              <a:ext uri="{FF2B5EF4-FFF2-40B4-BE49-F238E27FC236}">
                <a16:creationId xmlns:a16="http://schemas.microsoft.com/office/drawing/2014/main" id="{91AFE745-CE8F-4761-874F-8618BA6409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4407D4-2A90-4CAD-A874-47C796A64380}"/>
              </a:ext>
            </a:extLst>
          </p:cNvPr>
          <p:cNvSpPr>
            <a:spLocks noGrp="1"/>
          </p:cNvSpPr>
          <p:nvPr>
            <p:ph type="sldNum" sz="quarter" idx="12"/>
          </p:nvPr>
        </p:nvSpPr>
        <p:spPr/>
        <p:txBody>
          <a:bodyPr/>
          <a:lstStyle/>
          <a:p>
            <a:fld id="{4BB2B974-10DF-425F-AD08-53396B465E90}" type="slidenum">
              <a:rPr lang="en-US" smtClean="0"/>
              <a:t>‹#›</a:t>
            </a:fld>
            <a:endParaRPr lang="en-US"/>
          </a:p>
        </p:txBody>
      </p:sp>
    </p:spTree>
    <p:extLst>
      <p:ext uri="{BB962C8B-B14F-4D97-AF65-F5344CB8AC3E}">
        <p14:creationId xmlns:p14="http://schemas.microsoft.com/office/powerpoint/2010/main" val="742499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27A06-9ED6-4712-B62E-5D3D51907D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FA2C84-CA3B-4C8C-8B71-138BAC6210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8FE8A9-F5C8-4BC8-9944-679472B12C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4DED29-C316-4F2F-927D-B8F0A6F99F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D67444-9B80-4E93-AA31-5CC134C2A3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99A735-AAC0-4B98-9DD8-572DB4D8D615}"/>
              </a:ext>
            </a:extLst>
          </p:cNvPr>
          <p:cNvSpPr>
            <a:spLocks noGrp="1"/>
          </p:cNvSpPr>
          <p:nvPr>
            <p:ph type="dt" sz="half" idx="10"/>
          </p:nvPr>
        </p:nvSpPr>
        <p:spPr/>
        <p:txBody>
          <a:bodyPr/>
          <a:lstStyle/>
          <a:p>
            <a:fld id="{C3B12A7D-BB90-48C6-AD99-06042CBA3802}" type="datetimeFigureOut">
              <a:rPr lang="en-US" smtClean="0"/>
              <a:t>4/22/2019</a:t>
            </a:fld>
            <a:endParaRPr lang="en-US"/>
          </a:p>
        </p:txBody>
      </p:sp>
      <p:sp>
        <p:nvSpPr>
          <p:cNvPr id="8" name="Footer Placeholder 7">
            <a:extLst>
              <a:ext uri="{FF2B5EF4-FFF2-40B4-BE49-F238E27FC236}">
                <a16:creationId xmlns:a16="http://schemas.microsoft.com/office/drawing/2014/main" id="{7C78C169-247B-41EB-A0D0-04861CC967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127044-03BF-4D88-AFA6-21D11A87F3A1}"/>
              </a:ext>
            </a:extLst>
          </p:cNvPr>
          <p:cNvSpPr>
            <a:spLocks noGrp="1"/>
          </p:cNvSpPr>
          <p:nvPr>
            <p:ph type="sldNum" sz="quarter" idx="12"/>
          </p:nvPr>
        </p:nvSpPr>
        <p:spPr/>
        <p:txBody>
          <a:bodyPr/>
          <a:lstStyle/>
          <a:p>
            <a:fld id="{4BB2B974-10DF-425F-AD08-53396B465E90}" type="slidenum">
              <a:rPr lang="en-US" smtClean="0"/>
              <a:t>‹#›</a:t>
            </a:fld>
            <a:endParaRPr lang="en-US"/>
          </a:p>
        </p:txBody>
      </p:sp>
    </p:spTree>
    <p:extLst>
      <p:ext uri="{BB962C8B-B14F-4D97-AF65-F5344CB8AC3E}">
        <p14:creationId xmlns:p14="http://schemas.microsoft.com/office/powerpoint/2010/main" val="1800285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5489-D6A6-4872-A879-10BACDF814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7FD16F-9F1D-4362-A791-9DE850F42489}"/>
              </a:ext>
            </a:extLst>
          </p:cNvPr>
          <p:cNvSpPr>
            <a:spLocks noGrp="1"/>
          </p:cNvSpPr>
          <p:nvPr>
            <p:ph type="dt" sz="half" idx="10"/>
          </p:nvPr>
        </p:nvSpPr>
        <p:spPr/>
        <p:txBody>
          <a:bodyPr/>
          <a:lstStyle/>
          <a:p>
            <a:fld id="{C3B12A7D-BB90-48C6-AD99-06042CBA3802}" type="datetimeFigureOut">
              <a:rPr lang="en-US" smtClean="0"/>
              <a:t>4/22/2019</a:t>
            </a:fld>
            <a:endParaRPr lang="en-US"/>
          </a:p>
        </p:txBody>
      </p:sp>
      <p:sp>
        <p:nvSpPr>
          <p:cNvPr id="4" name="Footer Placeholder 3">
            <a:extLst>
              <a:ext uri="{FF2B5EF4-FFF2-40B4-BE49-F238E27FC236}">
                <a16:creationId xmlns:a16="http://schemas.microsoft.com/office/drawing/2014/main" id="{476776D8-392D-408F-AC92-AEE9B8F488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4B7F88-A3E8-4477-A133-4389923EA51F}"/>
              </a:ext>
            </a:extLst>
          </p:cNvPr>
          <p:cNvSpPr>
            <a:spLocks noGrp="1"/>
          </p:cNvSpPr>
          <p:nvPr>
            <p:ph type="sldNum" sz="quarter" idx="12"/>
          </p:nvPr>
        </p:nvSpPr>
        <p:spPr/>
        <p:txBody>
          <a:bodyPr/>
          <a:lstStyle/>
          <a:p>
            <a:fld id="{4BB2B974-10DF-425F-AD08-53396B465E90}" type="slidenum">
              <a:rPr lang="en-US" smtClean="0"/>
              <a:t>‹#›</a:t>
            </a:fld>
            <a:endParaRPr lang="en-US"/>
          </a:p>
        </p:txBody>
      </p:sp>
    </p:spTree>
    <p:extLst>
      <p:ext uri="{BB962C8B-B14F-4D97-AF65-F5344CB8AC3E}">
        <p14:creationId xmlns:p14="http://schemas.microsoft.com/office/powerpoint/2010/main" val="273625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2B4CE2-1477-4E41-AEF2-D61342BA8765}"/>
              </a:ext>
            </a:extLst>
          </p:cNvPr>
          <p:cNvSpPr>
            <a:spLocks noGrp="1"/>
          </p:cNvSpPr>
          <p:nvPr>
            <p:ph type="dt" sz="half" idx="10"/>
          </p:nvPr>
        </p:nvSpPr>
        <p:spPr/>
        <p:txBody>
          <a:bodyPr/>
          <a:lstStyle/>
          <a:p>
            <a:fld id="{C3B12A7D-BB90-48C6-AD99-06042CBA3802}" type="datetimeFigureOut">
              <a:rPr lang="en-US" smtClean="0"/>
              <a:t>4/22/2019</a:t>
            </a:fld>
            <a:endParaRPr lang="en-US"/>
          </a:p>
        </p:txBody>
      </p:sp>
      <p:sp>
        <p:nvSpPr>
          <p:cNvPr id="3" name="Footer Placeholder 2">
            <a:extLst>
              <a:ext uri="{FF2B5EF4-FFF2-40B4-BE49-F238E27FC236}">
                <a16:creationId xmlns:a16="http://schemas.microsoft.com/office/drawing/2014/main" id="{F740031E-27D1-45D2-B4B4-D2F808AF23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EE4A94-28CE-40C8-ABE3-97559D70F5B9}"/>
              </a:ext>
            </a:extLst>
          </p:cNvPr>
          <p:cNvSpPr>
            <a:spLocks noGrp="1"/>
          </p:cNvSpPr>
          <p:nvPr>
            <p:ph type="sldNum" sz="quarter" idx="12"/>
          </p:nvPr>
        </p:nvSpPr>
        <p:spPr/>
        <p:txBody>
          <a:bodyPr/>
          <a:lstStyle/>
          <a:p>
            <a:fld id="{4BB2B974-10DF-425F-AD08-53396B465E90}" type="slidenum">
              <a:rPr lang="en-US" smtClean="0"/>
              <a:t>‹#›</a:t>
            </a:fld>
            <a:endParaRPr lang="en-US"/>
          </a:p>
        </p:txBody>
      </p:sp>
    </p:spTree>
    <p:extLst>
      <p:ext uri="{BB962C8B-B14F-4D97-AF65-F5344CB8AC3E}">
        <p14:creationId xmlns:p14="http://schemas.microsoft.com/office/powerpoint/2010/main" val="1160497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05D52-5935-43D0-A907-18C9D9A927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C027C5-8203-40D9-9E75-CD731A1390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0A9373-962C-4E4E-9FBA-52B6E1F56C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FEF71C-BFD9-488E-A503-2870B1859A7C}"/>
              </a:ext>
            </a:extLst>
          </p:cNvPr>
          <p:cNvSpPr>
            <a:spLocks noGrp="1"/>
          </p:cNvSpPr>
          <p:nvPr>
            <p:ph type="dt" sz="half" idx="10"/>
          </p:nvPr>
        </p:nvSpPr>
        <p:spPr/>
        <p:txBody>
          <a:bodyPr/>
          <a:lstStyle/>
          <a:p>
            <a:fld id="{C3B12A7D-BB90-48C6-AD99-06042CBA3802}" type="datetimeFigureOut">
              <a:rPr lang="en-US" smtClean="0"/>
              <a:t>4/22/2019</a:t>
            </a:fld>
            <a:endParaRPr lang="en-US"/>
          </a:p>
        </p:txBody>
      </p:sp>
      <p:sp>
        <p:nvSpPr>
          <p:cNvPr id="6" name="Footer Placeholder 5">
            <a:extLst>
              <a:ext uri="{FF2B5EF4-FFF2-40B4-BE49-F238E27FC236}">
                <a16:creationId xmlns:a16="http://schemas.microsoft.com/office/drawing/2014/main" id="{2309E5E2-9AC1-4A06-A8DF-FD2C6F77D8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6A9089-136C-4B28-8A42-4D23D9EA7C62}"/>
              </a:ext>
            </a:extLst>
          </p:cNvPr>
          <p:cNvSpPr>
            <a:spLocks noGrp="1"/>
          </p:cNvSpPr>
          <p:nvPr>
            <p:ph type="sldNum" sz="quarter" idx="12"/>
          </p:nvPr>
        </p:nvSpPr>
        <p:spPr/>
        <p:txBody>
          <a:bodyPr/>
          <a:lstStyle/>
          <a:p>
            <a:fld id="{4BB2B974-10DF-425F-AD08-53396B465E90}" type="slidenum">
              <a:rPr lang="en-US" smtClean="0"/>
              <a:t>‹#›</a:t>
            </a:fld>
            <a:endParaRPr lang="en-US"/>
          </a:p>
        </p:txBody>
      </p:sp>
    </p:spTree>
    <p:extLst>
      <p:ext uri="{BB962C8B-B14F-4D97-AF65-F5344CB8AC3E}">
        <p14:creationId xmlns:p14="http://schemas.microsoft.com/office/powerpoint/2010/main" val="2580703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32238-BA8D-4EB2-87CE-5AF585445C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D76C94-70B0-40F6-B411-EBEE75CB00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6A1193-8AAF-4923-929D-5397CCD01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227A34-9D3C-419C-8507-822CF80D3235}"/>
              </a:ext>
            </a:extLst>
          </p:cNvPr>
          <p:cNvSpPr>
            <a:spLocks noGrp="1"/>
          </p:cNvSpPr>
          <p:nvPr>
            <p:ph type="dt" sz="half" idx="10"/>
          </p:nvPr>
        </p:nvSpPr>
        <p:spPr/>
        <p:txBody>
          <a:bodyPr/>
          <a:lstStyle/>
          <a:p>
            <a:fld id="{C3B12A7D-BB90-48C6-AD99-06042CBA3802}" type="datetimeFigureOut">
              <a:rPr lang="en-US" smtClean="0"/>
              <a:t>4/22/2019</a:t>
            </a:fld>
            <a:endParaRPr lang="en-US"/>
          </a:p>
        </p:txBody>
      </p:sp>
      <p:sp>
        <p:nvSpPr>
          <p:cNvPr id="6" name="Footer Placeholder 5">
            <a:extLst>
              <a:ext uri="{FF2B5EF4-FFF2-40B4-BE49-F238E27FC236}">
                <a16:creationId xmlns:a16="http://schemas.microsoft.com/office/drawing/2014/main" id="{5B4888EC-8CCB-460E-8E3E-F9CAC8E73E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CEF265-7790-4517-9A90-2421522F3D7D}"/>
              </a:ext>
            </a:extLst>
          </p:cNvPr>
          <p:cNvSpPr>
            <a:spLocks noGrp="1"/>
          </p:cNvSpPr>
          <p:nvPr>
            <p:ph type="sldNum" sz="quarter" idx="12"/>
          </p:nvPr>
        </p:nvSpPr>
        <p:spPr/>
        <p:txBody>
          <a:bodyPr/>
          <a:lstStyle/>
          <a:p>
            <a:fld id="{4BB2B974-10DF-425F-AD08-53396B465E90}" type="slidenum">
              <a:rPr lang="en-US" smtClean="0"/>
              <a:t>‹#›</a:t>
            </a:fld>
            <a:endParaRPr lang="en-US"/>
          </a:p>
        </p:txBody>
      </p:sp>
    </p:spTree>
    <p:extLst>
      <p:ext uri="{BB962C8B-B14F-4D97-AF65-F5344CB8AC3E}">
        <p14:creationId xmlns:p14="http://schemas.microsoft.com/office/powerpoint/2010/main" val="3779735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2C10E0-B7BB-4F55-AD79-34DC160BBF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184518-3006-4341-8377-23932EC242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8230CB-1D7D-4890-B5ED-391E60E8AA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12A7D-BB90-48C6-AD99-06042CBA3802}" type="datetimeFigureOut">
              <a:rPr lang="en-US" smtClean="0"/>
              <a:t>4/22/2019</a:t>
            </a:fld>
            <a:endParaRPr lang="en-US"/>
          </a:p>
        </p:txBody>
      </p:sp>
      <p:sp>
        <p:nvSpPr>
          <p:cNvPr id="5" name="Footer Placeholder 4">
            <a:extLst>
              <a:ext uri="{FF2B5EF4-FFF2-40B4-BE49-F238E27FC236}">
                <a16:creationId xmlns:a16="http://schemas.microsoft.com/office/drawing/2014/main" id="{A1EB52E2-D08C-4E91-BF90-2D63DFFA55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CCB6D6-4CE2-4F8B-8AE5-16DC5F2AE3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B2B974-10DF-425F-AD08-53396B465E90}" type="slidenum">
              <a:rPr lang="en-US" smtClean="0"/>
              <a:t>‹#›</a:t>
            </a:fld>
            <a:endParaRPr lang="en-US"/>
          </a:p>
        </p:txBody>
      </p:sp>
    </p:spTree>
    <p:extLst>
      <p:ext uri="{BB962C8B-B14F-4D97-AF65-F5344CB8AC3E}">
        <p14:creationId xmlns:p14="http://schemas.microsoft.com/office/powerpoint/2010/main" val="3535620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9.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9.png"/><Relationship Id="rId7" Type="http://schemas.openxmlformats.org/officeDocument/2006/relationships/diagramColors" Target="../diagrams/colors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hyperlink" Target="https://thisresumedoesnotexist.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thispersondoesnotexist.com/" TargetMode="External"/><Relationship Id="rId5" Type="http://schemas.openxmlformats.org/officeDocument/2006/relationships/image" Target="../media/image17.sv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9BE77-CB8C-4836-A861-3443A0D217C9}"/>
              </a:ext>
            </a:extLst>
          </p:cNvPr>
          <p:cNvSpPr>
            <a:spLocks noGrp="1"/>
          </p:cNvSpPr>
          <p:nvPr>
            <p:ph type="ctrTitle"/>
          </p:nvPr>
        </p:nvSpPr>
        <p:spPr>
          <a:xfrm>
            <a:off x="6746628" y="1783959"/>
            <a:ext cx="4645250" cy="2889114"/>
          </a:xfrm>
        </p:spPr>
        <p:txBody>
          <a:bodyPr anchor="b">
            <a:normAutofit/>
          </a:bodyPr>
          <a:lstStyle/>
          <a:p>
            <a:pPr algn="l"/>
            <a:r>
              <a:rPr lang="en-US">
                <a:solidFill>
                  <a:schemeClr val="bg1"/>
                </a:solidFill>
              </a:rPr>
              <a:t>Intro to Machine Learning</a:t>
            </a:r>
          </a:p>
        </p:txBody>
      </p:sp>
      <p:sp>
        <p:nvSpPr>
          <p:cNvPr id="3" name="Subtitle 2">
            <a:extLst>
              <a:ext uri="{FF2B5EF4-FFF2-40B4-BE49-F238E27FC236}">
                <a16:creationId xmlns:a16="http://schemas.microsoft.com/office/drawing/2014/main" id="{E15402E5-4AF5-413D-8DD6-2B18962ECEC4}"/>
              </a:ext>
            </a:extLst>
          </p:cNvPr>
          <p:cNvSpPr>
            <a:spLocks noGrp="1"/>
          </p:cNvSpPr>
          <p:nvPr>
            <p:ph type="subTitle" idx="1"/>
          </p:nvPr>
        </p:nvSpPr>
        <p:spPr>
          <a:xfrm>
            <a:off x="6746627" y="4750893"/>
            <a:ext cx="4645250" cy="1147863"/>
          </a:xfrm>
        </p:spPr>
        <p:txBody>
          <a:bodyPr anchor="t">
            <a:normAutofit/>
          </a:bodyPr>
          <a:lstStyle/>
          <a:p>
            <a:pPr algn="l"/>
            <a:r>
              <a:rPr lang="en-US" sz="2000" dirty="0">
                <a:solidFill>
                  <a:schemeClr val="bg1"/>
                </a:solidFill>
              </a:rPr>
              <a:t>       Griffin Cosgrove</a:t>
            </a:r>
          </a:p>
        </p:txBody>
      </p:sp>
      <p:sp>
        <p:nvSpPr>
          <p:cNvPr id="73" name="Freeform: Shape 7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Image result for ais organization">
            <a:extLst>
              <a:ext uri="{FF2B5EF4-FFF2-40B4-BE49-F238E27FC236}">
                <a16:creationId xmlns:a16="http://schemas.microsoft.com/office/drawing/2014/main" id="{0496F449-0492-4E0C-ACFF-8E8D45AB5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382" y="720993"/>
            <a:ext cx="4047843" cy="4047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964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2C9DCC-B1DD-4DC9-8637-69E02E723B86}"/>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4600" kern="1200">
                <a:solidFill>
                  <a:srgbClr val="FFFFFF"/>
                </a:solidFill>
                <a:latin typeface="+mj-lt"/>
                <a:ea typeface="+mj-ea"/>
                <a:cs typeface="+mj-cs"/>
              </a:rPr>
              <a:t>Concrete example of Dimensionality Reduction </a:t>
            </a:r>
          </a:p>
        </p:txBody>
      </p:sp>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50" name="Picture 2" descr="Image result for dimensionality reduction">
            <a:extLst>
              <a:ext uri="{FF2B5EF4-FFF2-40B4-BE49-F238E27FC236}">
                <a16:creationId xmlns:a16="http://schemas.microsoft.com/office/drawing/2014/main" id="{1AAC51DE-59F5-4FB2-B00E-058D4FC0D9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275" y="2509912"/>
            <a:ext cx="10250351" cy="36357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7E3D204-3CC9-41CD-8D1B-86F50DEECCD0}"/>
              </a:ext>
            </a:extLst>
          </p:cNvPr>
          <p:cNvSpPr txBox="1"/>
          <p:nvPr/>
        </p:nvSpPr>
        <p:spPr>
          <a:xfrm>
            <a:off x="4198088" y="1534528"/>
            <a:ext cx="4976037" cy="369332"/>
          </a:xfrm>
          <a:prstGeom prst="rect">
            <a:avLst/>
          </a:prstGeom>
          <a:noFill/>
        </p:spPr>
        <p:txBody>
          <a:bodyPr wrap="square" rtlCol="0">
            <a:spAutoFit/>
          </a:bodyPr>
          <a:lstStyle/>
          <a:p>
            <a:r>
              <a:rPr lang="en-US" dirty="0">
                <a:solidFill>
                  <a:schemeClr val="bg1"/>
                </a:solidFill>
              </a:rPr>
              <a:t>3D to 2D Dimensionality Reduction</a:t>
            </a:r>
          </a:p>
        </p:txBody>
      </p:sp>
      <p:sp>
        <p:nvSpPr>
          <p:cNvPr id="3" name="TextBox 2">
            <a:extLst>
              <a:ext uri="{FF2B5EF4-FFF2-40B4-BE49-F238E27FC236}">
                <a16:creationId xmlns:a16="http://schemas.microsoft.com/office/drawing/2014/main" id="{091D740D-32A6-4CC2-9AB1-870F16DDC10C}"/>
              </a:ext>
            </a:extLst>
          </p:cNvPr>
          <p:cNvSpPr txBox="1"/>
          <p:nvPr/>
        </p:nvSpPr>
        <p:spPr>
          <a:xfrm>
            <a:off x="943275" y="6145620"/>
            <a:ext cx="6943061" cy="276999"/>
          </a:xfrm>
          <a:prstGeom prst="rect">
            <a:avLst/>
          </a:prstGeom>
          <a:noFill/>
        </p:spPr>
        <p:txBody>
          <a:bodyPr wrap="square" rtlCol="0">
            <a:spAutoFit/>
          </a:bodyPr>
          <a:lstStyle/>
          <a:p>
            <a:r>
              <a:rPr lang="en-US" sz="1200" dirty="0"/>
              <a:t>From www.kdnuggets.com</a:t>
            </a:r>
          </a:p>
        </p:txBody>
      </p:sp>
    </p:spTree>
    <p:extLst>
      <p:ext uri="{BB962C8B-B14F-4D97-AF65-F5344CB8AC3E}">
        <p14:creationId xmlns:p14="http://schemas.microsoft.com/office/powerpoint/2010/main" val="3303941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8BB2B32-6B4C-4A7A-AD69-98959CA16C41}"/>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rPr>
              <a:t>And that leads us to foundational knowledge on Data Science and Math</a:t>
            </a:r>
            <a:br>
              <a:rPr lang="en-US" sz="5400" dirty="0">
                <a:solidFill>
                  <a:schemeClr val="bg1">
                    <a:lumMod val="95000"/>
                    <a:lumOff val="5000"/>
                  </a:schemeClr>
                </a:solidFill>
              </a:rPr>
            </a:br>
            <a:r>
              <a:rPr lang="en-US" sz="5400" dirty="0">
                <a:solidFill>
                  <a:schemeClr val="bg1">
                    <a:lumMod val="95000"/>
                    <a:lumOff val="5000"/>
                  </a:schemeClr>
                </a:solidFill>
                <a:sym typeface="Wingdings" panose="05000000000000000000" pitchFamily="2" charset="2"/>
              </a:rPr>
              <a:t></a:t>
            </a:r>
            <a:endParaRPr lang="en-US" sz="5400" dirty="0">
              <a:solidFill>
                <a:schemeClr val="bg1">
                  <a:lumMod val="95000"/>
                  <a:lumOff val="5000"/>
                </a:schemeClr>
              </a:solidFill>
            </a:endParaRPr>
          </a:p>
        </p:txBody>
      </p:sp>
    </p:spTree>
    <p:extLst>
      <p:ext uri="{BB962C8B-B14F-4D97-AF65-F5344CB8AC3E}">
        <p14:creationId xmlns:p14="http://schemas.microsoft.com/office/powerpoint/2010/main" val="309407038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D9450A2-31AF-46C2-9876-02BFA2E5EB8E}"/>
              </a:ext>
            </a:extLst>
          </p:cNvPr>
          <p:cNvSpPr>
            <a:spLocks noGrp="1"/>
          </p:cNvSpPr>
          <p:nvPr>
            <p:ph type="title"/>
          </p:nvPr>
        </p:nvSpPr>
        <p:spPr>
          <a:xfrm>
            <a:off x="838200" y="811161"/>
            <a:ext cx="3335594" cy="5403370"/>
          </a:xfrm>
        </p:spPr>
        <p:txBody>
          <a:bodyPr>
            <a:normAutofit/>
          </a:bodyPr>
          <a:lstStyle/>
          <a:p>
            <a:r>
              <a:rPr lang="en-US">
                <a:solidFill>
                  <a:srgbClr val="FFFFFF"/>
                </a:solidFill>
              </a:rPr>
              <a:t>Brief word on Data Sets</a:t>
            </a: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7" name="Content Placeholder 2">
            <a:extLst>
              <a:ext uri="{FF2B5EF4-FFF2-40B4-BE49-F238E27FC236}">
                <a16:creationId xmlns:a16="http://schemas.microsoft.com/office/drawing/2014/main" id="{6A96B69C-8D07-41BE-9624-9DAD804C8FDF}"/>
              </a:ext>
            </a:extLst>
          </p:cNvPr>
          <p:cNvGraphicFramePr>
            <a:graphicFrameLocks noGrp="1"/>
          </p:cNvGraphicFramePr>
          <p:nvPr>
            <p:ph idx="1"/>
            <p:extLst>
              <p:ext uri="{D42A27DB-BD31-4B8C-83A1-F6EECF244321}">
                <p14:modId xmlns:p14="http://schemas.microsoft.com/office/powerpoint/2010/main" val="1241132114"/>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0294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74127BF-5C73-487E-BD6D-E0886EF1C32F}"/>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Features and Feature Vectors</a:t>
            </a:r>
          </a:p>
        </p:txBody>
      </p:sp>
      <p:graphicFrame>
        <p:nvGraphicFramePr>
          <p:cNvPr id="22" name="Content Placeholder 2">
            <a:extLst>
              <a:ext uri="{FF2B5EF4-FFF2-40B4-BE49-F238E27FC236}">
                <a16:creationId xmlns:a16="http://schemas.microsoft.com/office/drawing/2014/main" id="{9DED2D61-D8F0-4C0E-8E76-6A7DEDE1F5E2}"/>
              </a:ext>
            </a:extLst>
          </p:cNvPr>
          <p:cNvGraphicFramePr>
            <a:graphicFrameLocks noGrp="1"/>
          </p:cNvGraphicFramePr>
          <p:nvPr>
            <p:ph idx="1"/>
            <p:extLst>
              <p:ext uri="{D42A27DB-BD31-4B8C-83A1-F6EECF244321}">
                <p14:modId xmlns:p14="http://schemas.microsoft.com/office/powerpoint/2010/main" val="4220142081"/>
              </p:ext>
            </p:extLst>
          </p:nvPr>
        </p:nvGraphicFramePr>
        <p:xfrm>
          <a:off x="202019" y="2753936"/>
          <a:ext cx="11634076" cy="34129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1" name="Straight Arrow Connector 10">
            <a:extLst>
              <a:ext uri="{FF2B5EF4-FFF2-40B4-BE49-F238E27FC236}">
                <a16:creationId xmlns:a16="http://schemas.microsoft.com/office/drawing/2014/main" id="{83A7C745-A3E0-4D74-A931-81E03088D69F}"/>
              </a:ext>
            </a:extLst>
          </p:cNvPr>
          <p:cNvCxnSpPr/>
          <p:nvPr/>
        </p:nvCxnSpPr>
        <p:spPr>
          <a:xfrm>
            <a:off x="5603358" y="4465638"/>
            <a:ext cx="9569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4B98002-EB4B-4736-8E00-3AF80990F212}"/>
              </a:ext>
            </a:extLst>
          </p:cNvPr>
          <p:cNvSpPr txBox="1"/>
          <p:nvPr/>
        </p:nvSpPr>
        <p:spPr>
          <a:xfrm>
            <a:off x="5532322" y="4088622"/>
            <a:ext cx="1127051" cy="369332"/>
          </a:xfrm>
          <a:prstGeom prst="rect">
            <a:avLst/>
          </a:prstGeom>
          <a:noFill/>
        </p:spPr>
        <p:txBody>
          <a:bodyPr wrap="square" rtlCol="0">
            <a:spAutoFit/>
          </a:bodyPr>
          <a:lstStyle/>
          <a:p>
            <a:r>
              <a:rPr lang="en-US" dirty="0"/>
              <a:t>Intuitively</a:t>
            </a:r>
          </a:p>
        </p:txBody>
      </p:sp>
    </p:spTree>
    <p:extLst>
      <p:ext uri="{BB962C8B-B14F-4D97-AF65-F5344CB8AC3E}">
        <p14:creationId xmlns:p14="http://schemas.microsoft.com/office/powerpoint/2010/main" val="1567495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260C6-CB6E-435C-B514-753A571F67C7}"/>
              </a:ext>
            </a:extLst>
          </p:cNvPr>
          <p:cNvSpPr>
            <a:spLocks noGrp="1"/>
          </p:cNvSpPr>
          <p:nvPr>
            <p:ph type="title"/>
          </p:nvPr>
        </p:nvSpPr>
        <p:spPr/>
        <p:txBody>
          <a:bodyPr/>
          <a:lstStyle/>
          <a:p>
            <a:r>
              <a:rPr lang="en-US" dirty="0"/>
              <a:t>House Feature Vector Example</a:t>
            </a:r>
          </a:p>
        </p:txBody>
      </p:sp>
      <p:sp>
        <p:nvSpPr>
          <p:cNvPr id="3" name="Content Placeholder 2">
            <a:extLst>
              <a:ext uri="{FF2B5EF4-FFF2-40B4-BE49-F238E27FC236}">
                <a16:creationId xmlns:a16="http://schemas.microsoft.com/office/drawing/2014/main" id="{100D5A68-62D5-4177-A7CF-3A46A17CBFE5}"/>
              </a:ext>
            </a:extLst>
          </p:cNvPr>
          <p:cNvSpPr>
            <a:spLocks noGrp="1"/>
          </p:cNvSpPr>
          <p:nvPr>
            <p:ph idx="1"/>
          </p:nvPr>
        </p:nvSpPr>
        <p:spPr>
          <a:xfrm>
            <a:off x="838200" y="1285063"/>
            <a:ext cx="10515600" cy="811249"/>
          </a:xfrm>
        </p:spPr>
        <p:txBody>
          <a:bodyPr>
            <a:normAutofit lnSpcReduction="10000"/>
          </a:bodyPr>
          <a:lstStyle/>
          <a:p>
            <a:r>
              <a:rPr lang="en-US" dirty="0"/>
              <a:t>Concretely say we wanted to make a possible feature vector for a house on the real estate market.</a:t>
            </a:r>
          </a:p>
        </p:txBody>
      </p:sp>
      <p:pic>
        <p:nvPicPr>
          <p:cNvPr id="4098" name="Picture 2" descr="https://photos.zillowstatic.com/cc_ft_960/ISu86vkmaycg221000000000.jpg">
            <a:extLst>
              <a:ext uri="{FF2B5EF4-FFF2-40B4-BE49-F238E27FC236}">
                <a16:creationId xmlns:a16="http://schemas.microsoft.com/office/drawing/2014/main" id="{01D71948-878C-45D4-B749-22EB7B3B8C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319375"/>
            <a:ext cx="3182679" cy="23870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CF0EECE-E1A8-4FFD-915E-0F62DA73A797}"/>
              </a:ext>
            </a:extLst>
          </p:cNvPr>
          <p:cNvSpPr txBox="1"/>
          <p:nvPr/>
        </p:nvSpPr>
        <p:spPr>
          <a:xfrm>
            <a:off x="1707701" y="5189239"/>
            <a:ext cx="2977116" cy="369332"/>
          </a:xfrm>
          <a:prstGeom prst="rect">
            <a:avLst/>
          </a:prstGeom>
          <a:noFill/>
        </p:spPr>
        <p:txBody>
          <a:bodyPr wrap="square" rtlCol="0">
            <a:spAutoFit/>
          </a:bodyPr>
          <a:lstStyle/>
          <a:p>
            <a:r>
              <a:rPr lang="en-US" dirty="0"/>
              <a:t>2524 square feet</a:t>
            </a:r>
          </a:p>
        </p:txBody>
      </p:sp>
      <p:cxnSp>
        <p:nvCxnSpPr>
          <p:cNvPr id="7" name="Straight Arrow Connector 6">
            <a:extLst>
              <a:ext uri="{FF2B5EF4-FFF2-40B4-BE49-F238E27FC236}">
                <a16:creationId xmlns:a16="http://schemas.microsoft.com/office/drawing/2014/main" id="{DA5013F7-87D6-4982-85E0-0F42E96EC818}"/>
              </a:ext>
            </a:extLst>
          </p:cNvPr>
          <p:cNvCxnSpPr>
            <a:cxnSpLocks/>
          </p:cNvCxnSpPr>
          <p:nvPr/>
        </p:nvCxnSpPr>
        <p:spPr>
          <a:xfrm flipV="1">
            <a:off x="4286071" y="5373905"/>
            <a:ext cx="217852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9BC643C-3C43-46C7-A0F3-01D703BDEB7F}"/>
                  </a:ext>
                </a:extLst>
              </p:cNvPr>
              <p:cNvSpPr txBox="1"/>
              <p:nvPr/>
            </p:nvSpPr>
            <p:spPr>
              <a:xfrm>
                <a:off x="5348754" y="4515817"/>
                <a:ext cx="5582093" cy="17732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i="1" smtClean="0">
                              <a:latin typeface="Cambria Math" panose="02040503050406030204" pitchFamily="18" charset="0"/>
                            </a:rPr>
                          </m:ctrlPr>
                        </m:dPr>
                        <m:e>
                          <m:m>
                            <m:mPr>
                              <m:mcs>
                                <m:mc>
                                  <m:mcPr>
                                    <m:count m:val="1"/>
                                    <m:mcJc m:val="center"/>
                                  </m:mcPr>
                                </m:mc>
                              </m:mcs>
                              <m:ctrlPr>
                                <a:rPr lang="en-US" sz="4000" i="1" smtClean="0">
                                  <a:latin typeface="Cambria Math" panose="02040503050406030204" pitchFamily="18" charset="0"/>
                                </a:rPr>
                              </m:ctrlPr>
                            </m:mPr>
                            <m:mr>
                              <m:e>
                                <m:r>
                                  <m:rPr>
                                    <m:brk m:alnAt="7"/>
                                  </m:rPr>
                                  <a:rPr lang="en-US" sz="4000" b="0" i="1" smtClean="0">
                                    <a:latin typeface="Cambria Math" panose="02040503050406030204" pitchFamily="18" charset="0"/>
                                  </a:rPr>
                                  <m:t>2</m:t>
                                </m:r>
                                <m:r>
                                  <a:rPr lang="en-US" sz="4000" b="0" i="1" smtClean="0">
                                    <a:latin typeface="Cambria Math" panose="02040503050406030204" pitchFamily="18" charset="0"/>
                                  </a:rPr>
                                  <m:t>524</m:t>
                                </m:r>
                              </m:e>
                            </m:mr>
                            <m:mr>
                              <m:e/>
                            </m:mr>
                            <m:mr>
                              <m:e/>
                            </m:mr>
                          </m:m>
                        </m:e>
                      </m:d>
                    </m:oMath>
                  </m:oMathPara>
                </a14:m>
                <a:endParaRPr lang="en-US" sz="4000" dirty="0"/>
              </a:p>
            </p:txBody>
          </p:sp>
        </mc:Choice>
        <mc:Fallback xmlns="">
          <p:sp>
            <p:nvSpPr>
              <p:cNvPr id="8" name="TextBox 7">
                <a:extLst>
                  <a:ext uri="{FF2B5EF4-FFF2-40B4-BE49-F238E27FC236}">
                    <a16:creationId xmlns:a16="http://schemas.microsoft.com/office/drawing/2014/main" id="{99BC643C-3C43-46C7-A0F3-01D703BDEB7F}"/>
                  </a:ext>
                </a:extLst>
              </p:cNvPr>
              <p:cNvSpPr txBox="1">
                <a:spLocks noRot="1" noChangeAspect="1" noMove="1" noResize="1" noEditPoints="1" noAdjustHandles="1" noChangeArrowheads="1" noChangeShapeType="1" noTextEdit="1"/>
              </p:cNvSpPr>
              <p:nvPr/>
            </p:nvSpPr>
            <p:spPr>
              <a:xfrm>
                <a:off x="5348754" y="4515817"/>
                <a:ext cx="5582093" cy="1773242"/>
              </a:xfrm>
              <a:prstGeom prst="rect">
                <a:avLst/>
              </a:prstGeom>
              <a:blipFill>
                <a:blip r:embed="rId4"/>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A57C3EB-3EB1-4BF6-B2A2-C62BCC1BE8CC}"/>
              </a:ext>
            </a:extLst>
          </p:cNvPr>
          <p:cNvSpPr txBox="1"/>
          <p:nvPr/>
        </p:nvSpPr>
        <p:spPr>
          <a:xfrm>
            <a:off x="6096000" y="3657731"/>
            <a:ext cx="4635795" cy="646331"/>
          </a:xfrm>
          <a:prstGeom prst="rect">
            <a:avLst/>
          </a:prstGeom>
          <a:noFill/>
        </p:spPr>
        <p:txBody>
          <a:bodyPr wrap="square" rtlCol="0">
            <a:spAutoFit/>
          </a:bodyPr>
          <a:lstStyle/>
          <a:p>
            <a:r>
              <a:rPr lang="en-US" dirty="0"/>
              <a:t>Think of a feature vector as a numerical representation of an attribute for your data set</a:t>
            </a:r>
          </a:p>
        </p:txBody>
      </p:sp>
      <p:sp>
        <p:nvSpPr>
          <p:cNvPr id="6" name="TextBox 5">
            <a:extLst>
              <a:ext uri="{FF2B5EF4-FFF2-40B4-BE49-F238E27FC236}">
                <a16:creationId xmlns:a16="http://schemas.microsoft.com/office/drawing/2014/main" id="{E0344120-3261-4846-B998-30CC4F94428A}"/>
              </a:ext>
            </a:extLst>
          </p:cNvPr>
          <p:cNvSpPr txBox="1"/>
          <p:nvPr/>
        </p:nvSpPr>
        <p:spPr>
          <a:xfrm>
            <a:off x="733936" y="4706384"/>
            <a:ext cx="2514600" cy="276999"/>
          </a:xfrm>
          <a:prstGeom prst="rect">
            <a:avLst/>
          </a:prstGeom>
          <a:noFill/>
        </p:spPr>
        <p:txBody>
          <a:bodyPr wrap="square" rtlCol="0">
            <a:spAutoFit/>
          </a:bodyPr>
          <a:lstStyle/>
          <a:p>
            <a:r>
              <a:rPr lang="en-US" sz="1200" dirty="0"/>
              <a:t>From Zillow.com</a:t>
            </a:r>
          </a:p>
        </p:txBody>
      </p:sp>
    </p:spTree>
    <p:extLst>
      <p:ext uri="{BB962C8B-B14F-4D97-AF65-F5344CB8AC3E}">
        <p14:creationId xmlns:p14="http://schemas.microsoft.com/office/powerpoint/2010/main" val="716328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C284B66-2C67-4D20-9756-3BEA28C236A8}"/>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Loss Functions</a:t>
            </a:r>
          </a:p>
        </p:txBody>
      </p:sp>
      <p:graphicFrame>
        <p:nvGraphicFramePr>
          <p:cNvPr id="5" name="Content Placeholder 2">
            <a:extLst>
              <a:ext uri="{FF2B5EF4-FFF2-40B4-BE49-F238E27FC236}">
                <a16:creationId xmlns:a16="http://schemas.microsoft.com/office/drawing/2014/main" id="{0D682911-A771-430C-A069-E47C80EFB6FD}"/>
              </a:ext>
            </a:extLst>
          </p:cNvPr>
          <p:cNvGraphicFramePr>
            <a:graphicFrameLocks noGrp="1"/>
          </p:cNvGraphicFramePr>
          <p:nvPr>
            <p:ph idx="1"/>
            <p:extLst>
              <p:ext uri="{D42A27DB-BD31-4B8C-83A1-F6EECF244321}">
                <p14:modId xmlns:p14="http://schemas.microsoft.com/office/powerpoint/2010/main" val="926183485"/>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11169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75D465-DB92-41A4-ACBC-2BE569FB1ED9}"/>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3000" kern="1200" dirty="0">
                <a:solidFill>
                  <a:srgbClr val="FFFFFF"/>
                </a:solidFill>
                <a:latin typeface="+mj-lt"/>
                <a:ea typeface="+mj-ea"/>
                <a:cs typeface="+mj-cs"/>
              </a:rPr>
              <a:t>Linear Regression Loss Function</a:t>
            </a:r>
            <a:br>
              <a:rPr lang="en-US" sz="3000" kern="1200" dirty="0">
                <a:solidFill>
                  <a:srgbClr val="FFFFFF"/>
                </a:solidFill>
                <a:latin typeface="+mj-lt"/>
                <a:ea typeface="+mj-ea"/>
                <a:cs typeface="+mj-cs"/>
              </a:rPr>
            </a:br>
            <a:r>
              <a:rPr lang="en-US" sz="3000" kern="1200" dirty="0">
                <a:solidFill>
                  <a:srgbClr val="FFFFFF"/>
                </a:solidFill>
                <a:latin typeface="+mj-lt"/>
                <a:ea typeface="+mj-ea"/>
                <a:cs typeface="+mj-cs"/>
              </a:rPr>
              <a:t>(don’t freak out)</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A4FDDB4-D8AF-48B9-BE3C-AAAB65AD305B}"/>
              </a:ext>
            </a:extLst>
          </p:cNvPr>
          <p:cNvPicPr>
            <a:picLocks noChangeAspect="1"/>
          </p:cNvPicPr>
          <p:nvPr/>
        </p:nvPicPr>
        <p:blipFill>
          <a:blip r:embed="rId3"/>
          <a:stretch>
            <a:fillRect/>
          </a:stretch>
        </p:blipFill>
        <p:spPr>
          <a:xfrm>
            <a:off x="1909993" y="2516877"/>
            <a:ext cx="8372014" cy="3997637"/>
          </a:xfrm>
          <a:prstGeom prst="rect">
            <a:avLst/>
          </a:prstGeom>
        </p:spPr>
      </p:pic>
      <p:sp>
        <p:nvSpPr>
          <p:cNvPr id="6" name="TextBox 5">
            <a:extLst>
              <a:ext uri="{FF2B5EF4-FFF2-40B4-BE49-F238E27FC236}">
                <a16:creationId xmlns:a16="http://schemas.microsoft.com/office/drawing/2014/main" id="{C66D608D-37A3-4951-8CCF-DEE8C2911C6E}"/>
              </a:ext>
            </a:extLst>
          </p:cNvPr>
          <p:cNvSpPr txBox="1"/>
          <p:nvPr/>
        </p:nvSpPr>
        <p:spPr>
          <a:xfrm>
            <a:off x="4833383" y="6245209"/>
            <a:ext cx="2525233" cy="538609"/>
          </a:xfrm>
          <a:prstGeom prst="rect">
            <a:avLst/>
          </a:prstGeom>
          <a:noFill/>
        </p:spPr>
        <p:txBody>
          <a:bodyPr wrap="square" rtlCol="0">
            <a:spAutoFit/>
          </a:bodyPr>
          <a:lstStyle/>
          <a:p>
            <a:r>
              <a:rPr lang="en-US" sz="1100" dirty="0"/>
              <a:t>From Andrew Ng’s Coursera Course</a:t>
            </a:r>
          </a:p>
          <a:p>
            <a:endParaRPr lang="en-US" dirty="0"/>
          </a:p>
        </p:txBody>
      </p:sp>
    </p:spTree>
    <p:extLst>
      <p:ext uri="{BB962C8B-B14F-4D97-AF65-F5344CB8AC3E}">
        <p14:creationId xmlns:p14="http://schemas.microsoft.com/office/powerpoint/2010/main" val="152322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B684EC0-D9F0-4924-8390-205386F2FBB2}"/>
              </a:ext>
            </a:extLst>
          </p:cNvPr>
          <p:cNvPicPr>
            <a:picLocks noChangeAspect="1"/>
          </p:cNvPicPr>
          <p:nvPr/>
        </p:nvPicPr>
        <p:blipFill>
          <a:blip r:embed="rId3"/>
          <a:stretch>
            <a:fillRect/>
          </a:stretch>
        </p:blipFill>
        <p:spPr>
          <a:xfrm>
            <a:off x="6634716" y="978195"/>
            <a:ext cx="5209954" cy="5050465"/>
          </a:xfrm>
          <a:prstGeom prst="rect">
            <a:avLst/>
          </a:prstGeom>
        </p:spPr>
      </p:pic>
      <p:sp>
        <p:nvSpPr>
          <p:cNvPr id="12" name="Freeform: Shape 11">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B6D1A6D-C330-4A30-89C2-833DF5EE1324}"/>
              </a:ext>
            </a:extLst>
          </p:cNvPr>
          <p:cNvSpPr>
            <a:spLocks noGrp="1"/>
          </p:cNvSpPr>
          <p:nvPr>
            <p:ph type="title"/>
          </p:nvPr>
        </p:nvSpPr>
        <p:spPr>
          <a:xfrm>
            <a:off x="838199" y="365125"/>
            <a:ext cx="5529943" cy="1325563"/>
          </a:xfrm>
        </p:spPr>
        <p:txBody>
          <a:bodyPr>
            <a:normAutofit/>
          </a:bodyPr>
          <a:lstStyle/>
          <a:p>
            <a:r>
              <a:rPr lang="en-US" dirty="0"/>
              <a:t>Concrete Loss Function Visualization</a:t>
            </a:r>
          </a:p>
        </p:txBody>
      </p:sp>
      <p:sp>
        <p:nvSpPr>
          <p:cNvPr id="3" name="Content Placeholder 2">
            <a:extLst>
              <a:ext uri="{FF2B5EF4-FFF2-40B4-BE49-F238E27FC236}">
                <a16:creationId xmlns:a16="http://schemas.microsoft.com/office/drawing/2014/main" id="{91483D3A-8781-4D45-B661-CA343E0E68E1}"/>
              </a:ext>
            </a:extLst>
          </p:cNvPr>
          <p:cNvSpPr>
            <a:spLocks noGrp="1"/>
          </p:cNvSpPr>
          <p:nvPr>
            <p:ph idx="1"/>
          </p:nvPr>
        </p:nvSpPr>
        <p:spPr>
          <a:xfrm>
            <a:off x="838199" y="1825625"/>
            <a:ext cx="4128169" cy="3399518"/>
          </a:xfrm>
        </p:spPr>
        <p:txBody>
          <a:bodyPr>
            <a:normAutofit/>
          </a:bodyPr>
          <a:lstStyle/>
          <a:p>
            <a:endParaRPr lang="en-US" sz="2000" dirty="0"/>
          </a:p>
          <a:p>
            <a:r>
              <a:rPr lang="en-US" dirty="0"/>
              <a:t>For linear regression</a:t>
            </a:r>
          </a:p>
          <a:p>
            <a:pPr lvl="1"/>
            <a:r>
              <a:rPr lang="en-US" dirty="0"/>
              <a:t>Univariate</a:t>
            </a:r>
          </a:p>
        </p:txBody>
      </p:sp>
      <p:sp>
        <p:nvSpPr>
          <p:cNvPr id="6" name="TextBox 5">
            <a:extLst>
              <a:ext uri="{FF2B5EF4-FFF2-40B4-BE49-F238E27FC236}">
                <a16:creationId xmlns:a16="http://schemas.microsoft.com/office/drawing/2014/main" id="{3C62EA28-74F0-49A2-A40D-8025AEAC230A}"/>
              </a:ext>
            </a:extLst>
          </p:cNvPr>
          <p:cNvSpPr txBox="1"/>
          <p:nvPr/>
        </p:nvSpPr>
        <p:spPr>
          <a:xfrm>
            <a:off x="7092985" y="6181720"/>
            <a:ext cx="4072270" cy="261610"/>
          </a:xfrm>
          <a:prstGeom prst="rect">
            <a:avLst/>
          </a:prstGeom>
          <a:noFill/>
        </p:spPr>
        <p:txBody>
          <a:bodyPr wrap="square" rtlCol="0">
            <a:spAutoFit/>
          </a:bodyPr>
          <a:lstStyle/>
          <a:p>
            <a:r>
              <a:rPr lang="en-US" sz="1100" dirty="0">
                <a:solidFill>
                  <a:schemeClr val="bg1"/>
                </a:solidFill>
              </a:rPr>
              <a:t>From Andrew Ng’s Coursera Course</a:t>
            </a:r>
          </a:p>
        </p:txBody>
      </p:sp>
    </p:spTree>
    <p:extLst>
      <p:ext uri="{BB962C8B-B14F-4D97-AF65-F5344CB8AC3E}">
        <p14:creationId xmlns:p14="http://schemas.microsoft.com/office/powerpoint/2010/main" val="83150899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9DB8D63-52D8-40E8-83A5-E08A900DBCF0}"/>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We have the basics down now!</a:t>
            </a:r>
          </a:p>
        </p:txBody>
      </p:sp>
    </p:spTree>
    <p:extLst>
      <p:ext uri="{BB962C8B-B14F-4D97-AF65-F5344CB8AC3E}">
        <p14:creationId xmlns:p14="http://schemas.microsoft.com/office/powerpoint/2010/main" val="3668123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7535-BB56-4A88-8342-E06FBFC42D0A}"/>
              </a:ext>
            </a:extLst>
          </p:cNvPr>
          <p:cNvSpPr>
            <a:spLocks noGrp="1"/>
          </p:cNvSpPr>
          <p:nvPr>
            <p:ph type="title"/>
          </p:nvPr>
        </p:nvSpPr>
        <p:spPr>
          <a:xfrm>
            <a:off x="838200" y="365125"/>
            <a:ext cx="10515600" cy="1325563"/>
          </a:xfrm>
        </p:spPr>
        <p:txBody>
          <a:bodyPr/>
          <a:lstStyle/>
          <a:p>
            <a:r>
              <a:rPr lang="en-US"/>
              <a:t>Discussion Question #1</a:t>
            </a:r>
            <a:endParaRPr lang="en-US" dirty="0"/>
          </a:p>
        </p:txBody>
      </p:sp>
      <p:sp>
        <p:nvSpPr>
          <p:cNvPr id="3" name="Content Placeholder 2">
            <a:extLst>
              <a:ext uri="{FF2B5EF4-FFF2-40B4-BE49-F238E27FC236}">
                <a16:creationId xmlns:a16="http://schemas.microsoft.com/office/drawing/2014/main" id="{FB28EF47-D86F-40B8-9D2A-F625F188D698}"/>
              </a:ext>
            </a:extLst>
          </p:cNvPr>
          <p:cNvSpPr>
            <a:spLocks noGrp="1"/>
          </p:cNvSpPr>
          <p:nvPr>
            <p:ph idx="1"/>
          </p:nvPr>
        </p:nvSpPr>
        <p:spPr>
          <a:xfrm>
            <a:off x="838200" y="1825625"/>
            <a:ext cx="11049000" cy="3352165"/>
          </a:xfrm>
        </p:spPr>
        <p:txBody>
          <a:bodyPr>
            <a:normAutofit/>
          </a:bodyPr>
          <a:lstStyle/>
          <a:p>
            <a:r>
              <a:rPr lang="en-US" dirty="0"/>
              <a:t>Would you purchase and use a self- driving car?</a:t>
            </a:r>
          </a:p>
          <a:p>
            <a:pPr lvl="1"/>
            <a:r>
              <a:rPr lang="en-US" dirty="0"/>
              <a:t>Assuming we could afford it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936943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C37188-C964-488E-884D-7636E086E71E}"/>
              </a:ext>
            </a:extLst>
          </p:cNvPr>
          <p:cNvSpPr>
            <a:spLocks noGrp="1"/>
          </p:cNvSpPr>
          <p:nvPr>
            <p:ph type="title"/>
          </p:nvPr>
        </p:nvSpPr>
        <p:spPr>
          <a:xfrm>
            <a:off x="863029" y="1012004"/>
            <a:ext cx="3416158" cy="4795408"/>
          </a:xfrm>
        </p:spPr>
        <p:txBody>
          <a:bodyPr>
            <a:normAutofit/>
          </a:bodyPr>
          <a:lstStyle/>
          <a:p>
            <a:r>
              <a:rPr lang="en-US">
                <a:solidFill>
                  <a:srgbClr val="FFFFFF"/>
                </a:solidFill>
              </a:rPr>
              <a:t>What is machine learning?</a:t>
            </a:r>
          </a:p>
        </p:txBody>
      </p:sp>
      <p:graphicFrame>
        <p:nvGraphicFramePr>
          <p:cNvPr id="12" name="Content Placeholder 2">
            <a:extLst>
              <a:ext uri="{FF2B5EF4-FFF2-40B4-BE49-F238E27FC236}">
                <a16:creationId xmlns:a16="http://schemas.microsoft.com/office/drawing/2014/main" id="{FC464B6B-31D4-4DA4-B475-2CF7FB24A781}"/>
              </a:ext>
            </a:extLst>
          </p:cNvPr>
          <p:cNvGraphicFramePr>
            <a:graphicFrameLocks noGrp="1"/>
          </p:cNvGraphicFramePr>
          <p:nvPr>
            <p:ph idx="1"/>
            <p:extLst>
              <p:ext uri="{D42A27DB-BD31-4B8C-83A1-F6EECF244321}">
                <p14:modId xmlns:p14="http://schemas.microsoft.com/office/powerpoint/2010/main" val="108783094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857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AB2B7-83F7-432C-BD2E-1B85F71C6363}"/>
              </a:ext>
            </a:extLst>
          </p:cNvPr>
          <p:cNvSpPr>
            <a:spLocks noGrp="1"/>
          </p:cNvSpPr>
          <p:nvPr>
            <p:ph type="title"/>
          </p:nvPr>
        </p:nvSpPr>
        <p:spPr/>
        <p:txBody>
          <a:bodyPr/>
          <a:lstStyle/>
          <a:p>
            <a:r>
              <a:rPr lang="en-US" dirty="0"/>
              <a:t>Discussion Question #2</a:t>
            </a:r>
          </a:p>
        </p:txBody>
      </p:sp>
      <p:sp>
        <p:nvSpPr>
          <p:cNvPr id="5" name="TextBox 4">
            <a:extLst>
              <a:ext uri="{FF2B5EF4-FFF2-40B4-BE49-F238E27FC236}">
                <a16:creationId xmlns:a16="http://schemas.microsoft.com/office/drawing/2014/main" id="{13F661FA-DBD9-4CF4-8594-AE27219B92B4}"/>
              </a:ext>
            </a:extLst>
          </p:cNvPr>
          <p:cNvSpPr txBox="1"/>
          <p:nvPr/>
        </p:nvSpPr>
        <p:spPr>
          <a:xfrm>
            <a:off x="1234440" y="1690688"/>
            <a:ext cx="10119360" cy="1077218"/>
          </a:xfrm>
          <a:prstGeom prst="rect">
            <a:avLst/>
          </a:prstGeom>
          <a:noFill/>
        </p:spPr>
        <p:txBody>
          <a:bodyPr wrap="square" rtlCol="0">
            <a:spAutoFit/>
          </a:bodyPr>
          <a:lstStyle/>
          <a:p>
            <a:pPr marL="285750" indent="-285750">
              <a:buFont typeface="Arial" panose="020B0604020202020204" pitchFamily="34" charset="0"/>
              <a:buChar char="•"/>
            </a:pPr>
            <a:r>
              <a:rPr lang="en-US" sz="3200" dirty="0"/>
              <a:t>Are there any particular areas where you feel AI should NOT be implemented?</a:t>
            </a:r>
          </a:p>
        </p:txBody>
      </p:sp>
    </p:spTree>
    <p:extLst>
      <p:ext uri="{BB962C8B-B14F-4D97-AF65-F5344CB8AC3E}">
        <p14:creationId xmlns:p14="http://schemas.microsoft.com/office/powerpoint/2010/main" val="1852725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DA45-5223-45C3-8338-2608443C32F8}"/>
              </a:ext>
            </a:extLst>
          </p:cNvPr>
          <p:cNvSpPr>
            <a:spLocks noGrp="1"/>
          </p:cNvSpPr>
          <p:nvPr>
            <p:ph type="title"/>
          </p:nvPr>
        </p:nvSpPr>
        <p:spPr/>
        <p:txBody>
          <a:bodyPr/>
          <a:lstStyle/>
          <a:p>
            <a:r>
              <a:rPr lang="en-US" dirty="0"/>
              <a:t>Discussion Question #3</a:t>
            </a:r>
          </a:p>
        </p:txBody>
      </p:sp>
      <p:sp>
        <p:nvSpPr>
          <p:cNvPr id="3" name="Content Placeholder 2">
            <a:extLst>
              <a:ext uri="{FF2B5EF4-FFF2-40B4-BE49-F238E27FC236}">
                <a16:creationId xmlns:a16="http://schemas.microsoft.com/office/drawing/2014/main" id="{584251A3-4417-450D-B37F-E78F6E43D8C9}"/>
              </a:ext>
            </a:extLst>
          </p:cNvPr>
          <p:cNvSpPr>
            <a:spLocks noGrp="1"/>
          </p:cNvSpPr>
          <p:nvPr>
            <p:ph idx="1"/>
          </p:nvPr>
        </p:nvSpPr>
        <p:spPr/>
        <p:txBody>
          <a:bodyPr>
            <a:normAutofit/>
          </a:bodyPr>
          <a:lstStyle/>
          <a:p>
            <a:r>
              <a:rPr lang="en-US" sz="4000" dirty="0"/>
              <a:t>Do you think any field (Specifically) will be significantly impacted by AI?</a:t>
            </a:r>
          </a:p>
        </p:txBody>
      </p:sp>
    </p:spTree>
    <p:extLst>
      <p:ext uri="{BB962C8B-B14F-4D97-AF65-F5344CB8AC3E}">
        <p14:creationId xmlns:p14="http://schemas.microsoft.com/office/powerpoint/2010/main" val="2250022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02DED8A-6586-4429-B220-01EC40689D78}"/>
              </a:ext>
            </a:extLst>
          </p:cNvPr>
          <p:cNvSpPr>
            <a:spLocks noGrp="1"/>
          </p:cNvSpPr>
          <p:nvPr>
            <p:ph type="title"/>
          </p:nvPr>
        </p:nvSpPr>
        <p:spPr>
          <a:xfrm>
            <a:off x="6090574" y="11593"/>
            <a:ext cx="4977976" cy="1454051"/>
          </a:xfrm>
        </p:spPr>
        <p:txBody>
          <a:bodyPr>
            <a:normAutofit/>
          </a:bodyPr>
          <a:lstStyle/>
          <a:p>
            <a:r>
              <a:rPr lang="en-US" dirty="0">
                <a:solidFill>
                  <a:srgbClr val="000000"/>
                </a:solidFill>
              </a:rPr>
              <a:t>Additional Resources</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Books">
            <a:extLst>
              <a:ext uri="{FF2B5EF4-FFF2-40B4-BE49-F238E27FC236}">
                <a16:creationId xmlns:a16="http://schemas.microsoft.com/office/drawing/2014/main" id="{1CEAC906-A3BD-4E9E-B411-D77209034B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3FD45037-9376-4F8B-BE4C-47FA48336434}"/>
              </a:ext>
            </a:extLst>
          </p:cNvPr>
          <p:cNvSpPr>
            <a:spLocks noGrp="1"/>
          </p:cNvSpPr>
          <p:nvPr>
            <p:ph idx="1"/>
          </p:nvPr>
        </p:nvSpPr>
        <p:spPr>
          <a:xfrm>
            <a:off x="6090972" y="1372862"/>
            <a:ext cx="4977578" cy="5485138"/>
          </a:xfrm>
        </p:spPr>
        <p:txBody>
          <a:bodyPr anchor="ctr">
            <a:normAutofit/>
          </a:bodyPr>
          <a:lstStyle/>
          <a:p>
            <a:r>
              <a:rPr lang="en-US" u="sng" dirty="0">
                <a:solidFill>
                  <a:srgbClr val="000000"/>
                </a:solidFill>
              </a:rPr>
              <a:t>One Hundred-Page Machine Learning Book</a:t>
            </a:r>
            <a:r>
              <a:rPr lang="en-US" dirty="0">
                <a:solidFill>
                  <a:srgbClr val="000000"/>
                </a:solidFill>
              </a:rPr>
              <a:t> – Andriy </a:t>
            </a:r>
            <a:r>
              <a:rPr lang="en-US" dirty="0" err="1">
                <a:solidFill>
                  <a:srgbClr val="000000"/>
                </a:solidFill>
              </a:rPr>
              <a:t>Burkov</a:t>
            </a:r>
            <a:endParaRPr lang="en-US" dirty="0">
              <a:solidFill>
                <a:srgbClr val="000000"/>
              </a:solidFill>
            </a:endParaRPr>
          </a:p>
          <a:p>
            <a:r>
              <a:rPr lang="en-US" dirty="0">
                <a:solidFill>
                  <a:srgbClr val="000000"/>
                </a:solidFill>
              </a:rPr>
              <a:t>Andrew Ng’s Machine Learning course on Coursera.com</a:t>
            </a:r>
          </a:p>
          <a:p>
            <a:r>
              <a:rPr lang="en-US" dirty="0">
                <a:solidFill>
                  <a:srgbClr val="000000"/>
                </a:solidFill>
              </a:rPr>
              <a:t>Fast.ai</a:t>
            </a:r>
          </a:p>
          <a:p>
            <a:r>
              <a:rPr lang="en-US" dirty="0">
                <a:solidFill>
                  <a:srgbClr val="000000"/>
                </a:solidFill>
              </a:rPr>
              <a:t>Wikipedia – actually helpful for some topics</a:t>
            </a:r>
          </a:p>
          <a:p>
            <a:r>
              <a:rPr lang="en-US" u="sng" dirty="0">
                <a:solidFill>
                  <a:srgbClr val="000000"/>
                </a:solidFill>
              </a:rPr>
              <a:t>Army of None </a:t>
            </a:r>
            <a:r>
              <a:rPr lang="en-US" dirty="0">
                <a:solidFill>
                  <a:srgbClr val="000000"/>
                </a:solidFill>
              </a:rPr>
              <a:t>– Paul </a:t>
            </a:r>
            <a:r>
              <a:rPr lang="en-US" dirty="0" err="1">
                <a:solidFill>
                  <a:srgbClr val="000000"/>
                </a:solidFill>
              </a:rPr>
              <a:t>Scharre</a:t>
            </a:r>
            <a:endParaRPr lang="en-US" dirty="0">
              <a:solidFill>
                <a:srgbClr val="000000"/>
              </a:solidFill>
            </a:endParaRPr>
          </a:p>
          <a:p>
            <a:endParaRPr lang="en-US" sz="2000" dirty="0">
              <a:solidFill>
                <a:srgbClr val="000000"/>
              </a:solidFill>
            </a:endParaRPr>
          </a:p>
        </p:txBody>
      </p:sp>
    </p:spTree>
    <p:extLst>
      <p:ext uri="{BB962C8B-B14F-4D97-AF65-F5344CB8AC3E}">
        <p14:creationId xmlns:p14="http://schemas.microsoft.com/office/powerpoint/2010/main" val="1836085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32803A-0AFF-42A2-8E9C-29E2AB7BE643}"/>
              </a:ext>
            </a:extLst>
          </p:cNvPr>
          <p:cNvSpPr>
            <a:spLocks noGrp="1"/>
          </p:cNvSpPr>
          <p:nvPr>
            <p:ph type="title"/>
          </p:nvPr>
        </p:nvSpPr>
        <p:spPr>
          <a:xfrm>
            <a:off x="863029" y="1012004"/>
            <a:ext cx="3416158" cy="4795408"/>
          </a:xfrm>
        </p:spPr>
        <p:txBody>
          <a:bodyPr>
            <a:normAutofit/>
          </a:bodyPr>
          <a:lstStyle/>
          <a:p>
            <a:r>
              <a:rPr lang="en-US">
                <a:solidFill>
                  <a:srgbClr val="FFFFFF"/>
                </a:solidFill>
              </a:rPr>
              <a:t>Why is machine learning becoming more popular?</a:t>
            </a:r>
          </a:p>
        </p:txBody>
      </p:sp>
      <p:graphicFrame>
        <p:nvGraphicFramePr>
          <p:cNvPr id="5" name="Content Placeholder 2">
            <a:extLst>
              <a:ext uri="{FF2B5EF4-FFF2-40B4-BE49-F238E27FC236}">
                <a16:creationId xmlns:a16="http://schemas.microsoft.com/office/drawing/2014/main" id="{F0D9E70E-D5E3-4D0A-98C7-45EA10F9F8B3}"/>
              </a:ext>
            </a:extLst>
          </p:cNvPr>
          <p:cNvGraphicFramePr>
            <a:graphicFrameLocks noGrp="1"/>
          </p:cNvGraphicFramePr>
          <p:nvPr>
            <p:ph idx="1"/>
            <p:extLst>
              <p:ext uri="{D42A27DB-BD31-4B8C-83A1-F6EECF244321}">
                <p14:modId xmlns:p14="http://schemas.microsoft.com/office/powerpoint/2010/main" val="225278307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09291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D194D0-5289-457F-BF06-85086B3B7D9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Moore’s Law Visualized</a:t>
            </a:r>
          </a:p>
        </p:txBody>
      </p:sp>
      <p:pic>
        <p:nvPicPr>
          <p:cNvPr id="2052" name="Picture 4" descr="Image result for moores law">
            <a:extLst>
              <a:ext uri="{FF2B5EF4-FFF2-40B4-BE49-F238E27FC236}">
                <a16:creationId xmlns:a16="http://schemas.microsoft.com/office/drawing/2014/main" id="{CA5074BA-A627-46B9-BE10-40B5BA176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0111" y="308345"/>
            <a:ext cx="8312752" cy="6071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1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B284C2-6FE8-40DE-B1F3-5BEB1F29450E}"/>
              </a:ext>
            </a:extLst>
          </p:cNvPr>
          <p:cNvSpPr>
            <a:spLocks noGrp="1"/>
          </p:cNvSpPr>
          <p:nvPr>
            <p:ph type="title"/>
          </p:nvPr>
        </p:nvSpPr>
        <p:spPr>
          <a:xfrm>
            <a:off x="863029" y="1012004"/>
            <a:ext cx="3416158" cy="4795408"/>
          </a:xfrm>
        </p:spPr>
        <p:txBody>
          <a:bodyPr>
            <a:normAutofit/>
          </a:bodyPr>
          <a:lstStyle/>
          <a:p>
            <a:r>
              <a:rPr lang="en-US">
                <a:solidFill>
                  <a:srgbClr val="FFFFFF"/>
                </a:solidFill>
              </a:rPr>
              <a:t>General Outline of a ML Algorithm</a:t>
            </a:r>
          </a:p>
        </p:txBody>
      </p:sp>
      <p:graphicFrame>
        <p:nvGraphicFramePr>
          <p:cNvPr id="13" name="Content Placeholder 2">
            <a:extLst>
              <a:ext uri="{FF2B5EF4-FFF2-40B4-BE49-F238E27FC236}">
                <a16:creationId xmlns:a16="http://schemas.microsoft.com/office/drawing/2014/main" id="{EEE358EE-5A9A-4B6C-83F6-64E6C91E53D0}"/>
              </a:ext>
            </a:extLst>
          </p:cNvPr>
          <p:cNvGraphicFramePr>
            <a:graphicFrameLocks noGrp="1"/>
          </p:cNvGraphicFramePr>
          <p:nvPr>
            <p:ph idx="1"/>
            <p:extLst>
              <p:ext uri="{D42A27DB-BD31-4B8C-83A1-F6EECF244321}">
                <p14:modId xmlns:p14="http://schemas.microsoft.com/office/powerpoint/2010/main" val="358716823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2432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AD162-7964-4A93-A574-20C8CE4025EC}"/>
              </a:ext>
            </a:extLst>
          </p:cNvPr>
          <p:cNvSpPr>
            <a:spLocks noGrp="1"/>
          </p:cNvSpPr>
          <p:nvPr>
            <p:ph type="title"/>
          </p:nvPr>
        </p:nvSpPr>
        <p:spPr>
          <a:xfrm>
            <a:off x="1528289" y="1205633"/>
            <a:ext cx="9122584" cy="1325563"/>
          </a:xfrm>
        </p:spPr>
        <p:txBody>
          <a:bodyPr>
            <a:normAutofit/>
          </a:bodyPr>
          <a:lstStyle/>
          <a:p>
            <a:r>
              <a:rPr lang="en-US" dirty="0"/>
              <a:t>Basic Learning Types</a:t>
            </a:r>
          </a:p>
        </p:txBody>
      </p:sp>
      <p:sp>
        <p:nvSpPr>
          <p:cNvPr id="3" name="Content Placeholder 2">
            <a:extLst>
              <a:ext uri="{FF2B5EF4-FFF2-40B4-BE49-F238E27FC236}">
                <a16:creationId xmlns:a16="http://schemas.microsoft.com/office/drawing/2014/main" id="{0F48AC4F-3088-41A2-ACD3-B1CBBEBDD56E}"/>
              </a:ext>
            </a:extLst>
          </p:cNvPr>
          <p:cNvSpPr>
            <a:spLocks noGrp="1"/>
          </p:cNvSpPr>
          <p:nvPr>
            <p:ph idx="1"/>
          </p:nvPr>
        </p:nvSpPr>
        <p:spPr>
          <a:xfrm>
            <a:off x="1571810" y="2177667"/>
            <a:ext cx="6976767" cy="3638495"/>
          </a:xfrm>
        </p:spPr>
        <p:txBody>
          <a:bodyPr>
            <a:noAutofit/>
          </a:bodyPr>
          <a:lstStyle/>
          <a:p>
            <a:r>
              <a:rPr lang="en-US" dirty="0"/>
              <a:t>Supervised learning – Key Characteristic: Data set is </a:t>
            </a:r>
            <a:r>
              <a:rPr lang="en-US" u="sng" dirty="0"/>
              <a:t>labeled</a:t>
            </a:r>
            <a:r>
              <a:rPr lang="en-US" dirty="0"/>
              <a:t> examples </a:t>
            </a:r>
          </a:p>
          <a:p>
            <a:pPr lvl="1"/>
            <a:r>
              <a:rPr lang="en-US" sz="2000" dirty="0"/>
              <a:t>Example- Classification –&gt; Spam filter</a:t>
            </a:r>
          </a:p>
          <a:p>
            <a:pPr lvl="1"/>
            <a:r>
              <a:rPr lang="en-US" sz="2000" dirty="0"/>
              <a:t>Example – linear regression –&gt; housing market</a:t>
            </a:r>
          </a:p>
          <a:p>
            <a:endParaRPr lang="en-US" dirty="0"/>
          </a:p>
          <a:p>
            <a:r>
              <a:rPr lang="en-US" dirty="0"/>
              <a:t>Unsupervised Learning – Key Characteristic: Data set is </a:t>
            </a:r>
            <a:r>
              <a:rPr lang="en-US" u="sng" dirty="0"/>
              <a:t>unlabeled</a:t>
            </a:r>
            <a:r>
              <a:rPr lang="en-US" dirty="0"/>
              <a:t> examples.</a:t>
            </a:r>
          </a:p>
          <a:p>
            <a:pPr lvl="1"/>
            <a:r>
              <a:rPr lang="en-US" sz="2000" dirty="0"/>
              <a:t>Example Clustering, dimensionality reduction</a:t>
            </a:r>
          </a:p>
        </p:txBody>
      </p:sp>
      <p:sp>
        <p:nvSpPr>
          <p:cNvPr id="71"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73"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1026" name="Picture 2" descr="http://1.bp.blogspot.com/-NFszunWq4U0/UKoF1-lEZjI/AAAAAAAAAhI/Oz_yNvSyCuo/s1600/linear-regression-3.png">
            <a:extLst>
              <a:ext uri="{FF2B5EF4-FFF2-40B4-BE49-F238E27FC236}">
                <a16:creationId xmlns:a16="http://schemas.microsoft.com/office/drawing/2014/main" id="{641B6332-EBCC-47CE-83CF-65613DB3B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7197" y="3191551"/>
            <a:ext cx="1931962" cy="21945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405615-260A-4D3F-BC38-6AC9D69E7F84}"/>
              </a:ext>
            </a:extLst>
          </p:cNvPr>
          <p:cNvSpPr txBox="1"/>
          <p:nvPr/>
        </p:nvSpPr>
        <p:spPr>
          <a:xfrm>
            <a:off x="8779607" y="2899149"/>
            <a:ext cx="1840582" cy="369332"/>
          </a:xfrm>
          <a:prstGeom prst="rect">
            <a:avLst/>
          </a:prstGeom>
          <a:noFill/>
        </p:spPr>
        <p:txBody>
          <a:bodyPr wrap="square" rtlCol="0">
            <a:spAutoFit/>
          </a:bodyPr>
          <a:lstStyle/>
          <a:p>
            <a:r>
              <a:rPr lang="en-US" dirty="0"/>
              <a:t>Feature Vector </a:t>
            </a:r>
          </a:p>
        </p:txBody>
      </p:sp>
    </p:spTree>
    <p:extLst>
      <p:ext uri="{BB962C8B-B14F-4D97-AF65-F5344CB8AC3E}">
        <p14:creationId xmlns:p14="http://schemas.microsoft.com/office/powerpoint/2010/main" val="3336100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a:extLst>
              <a:ext uri="{FF2B5EF4-FFF2-40B4-BE49-F238E27FC236}">
                <a16:creationId xmlns:a16="http://schemas.microsoft.com/office/drawing/2014/main" id="{C6D93280-0518-476B-8DE4-0D6DFB887EA8}"/>
              </a:ext>
            </a:extLst>
          </p:cNvPr>
          <p:cNvSpPr/>
          <p:nvPr/>
        </p:nvSpPr>
        <p:spPr>
          <a:xfrm>
            <a:off x="9028775" y="2341488"/>
            <a:ext cx="3751829" cy="20932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ECBA79D-8838-4616-B243-05BD3568C7D9}"/>
              </a:ext>
            </a:extLst>
          </p:cNvPr>
          <p:cNvSpPr/>
          <p:nvPr/>
        </p:nvSpPr>
        <p:spPr>
          <a:xfrm>
            <a:off x="5713475" y="3671541"/>
            <a:ext cx="4275942" cy="20932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AD1C5D6-231C-4CC0-99DF-3B49F63E6354}"/>
              </a:ext>
            </a:extLst>
          </p:cNvPr>
          <p:cNvSpPr/>
          <p:nvPr/>
        </p:nvSpPr>
        <p:spPr>
          <a:xfrm>
            <a:off x="5934861" y="893494"/>
            <a:ext cx="4275942" cy="20932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593792-A007-4D7E-94D4-47F6C31C946A}"/>
              </a:ext>
            </a:extLst>
          </p:cNvPr>
          <p:cNvSpPr>
            <a:spLocks noGrp="1"/>
          </p:cNvSpPr>
          <p:nvPr>
            <p:ph type="title"/>
          </p:nvPr>
        </p:nvSpPr>
        <p:spPr>
          <a:xfrm>
            <a:off x="2265004" y="-111488"/>
            <a:ext cx="10515600" cy="1325563"/>
          </a:xfrm>
        </p:spPr>
        <p:txBody>
          <a:bodyPr/>
          <a:lstStyle/>
          <a:p>
            <a:r>
              <a:rPr lang="en-US" dirty="0"/>
              <a:t>Concrete Clustering Example</a:t>
            </a:r>
          </a:p>
        </p:txBody>
      </p:sp>
      <p:pic>
        <p:nvPicPr>
          <p:cNvPr id="1026" name="Picture 2" descr="Image result for dog">
            <a:extLst>
              <a:ext uri="{FF2B5EF4-FFF2-40B4-BE49-F238E27FC236}">
                <a16:creationId xmlns:a16="http://schemas.microsoft.com/office/drawing/2014/main" id="{4CE55E43-0565-4E6A-8E60-EBAEA5E04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554" y="1028790"/>
            <a:ext cx="1084385" cy="14477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og">
            <a:extLst>
              <a:ext uri="{FF2B5EF4-FFF2-40B4-BE49-F238E27FC236}">
                <a16:creationId xmlns:a16="http://schemas.microsoft.com/office/drawing/2014/main" id="{1DF3E8DF-DF6B-4F9B-8BE9-5652EA965B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4062" y="3730967"/>
            <a:ext cx="1456145" cy="114014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at">
            <a:extLst>
              <a:ext uri="{FF2B5EF4-FFF2-40B4-BE49-F238E27FC236}">
                <a16:creationId xmlns:a16="http://schemas.microsoft.com/office/drawing/2014/main" id="{349F8154-D94E-43FC-A432-82863A263E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554" y="3467530"/>
            <a:ext cx="1454172" cy="14477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at">
            <a:extLst>
              <a:ext uri="{FF2B5EF4-FFF2-40B4-BE49-F238E27FC236}">
                <a16:creationId xmlns:a16="http://schemas.microsoft.com/office/drawing/2014/main" id="{4121AFDB-A8B1-4D8A-940D-A0385F6869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5176" y="1046416"/>
            <a:ext cx="1084385" cy="133669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thispersondoesnotexist.com/image">
            <a:extLst>
              <a:ext uri="{FF2B5EF4-FFF2-40B4-BE49-F238E27FC236}">
                <a16:creationId xmlns:a16="http://schemas.microsoft.com/office/drawing/2014/main" id="{4915FA8C-90A9-498B-8BBD-2E16870482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3936" y="1102420"/>
            <a:ext cx="1140147" cy="114014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thispersondoesnotexist.com/image">
            <a:extLst>
              <a:ext uri="{FF2B5EF4-FFF2-40B4-BE49-F238E27FC236}">
                <a16:creationId xmlns:a16="http://schemas.microsoft.com/office/drawing/2014/main" id="{F73B878B-A9E8-4B56-8CDD-47AEB66ED3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6791" y="3527492"/>
            <a:ext cx="1454172" cy="145417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4081FBC1-A135-429B-A884-2127C49E13F7}"/>
              </a:ext>
            </a:extLst>
          </p:cNvPr>
          <p:cNvCxnSpPr/>
          <p:nvPr/>
        </p:nvCxnSpPr>
        <p:spPr>
          <a:xfrm>
            <a:off x="4961181" y="3104707"/>
            <a:ext cx="14396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B1FC1D4-9B14-4143-BC75-11FF9461687F}"/>
              </a:ext>
            </a:extLst>
          </p:cNvPr>
          <p:cNvSpPr txBox="1"/>
          <p:nvPr/>
        </p:nvSpPr>
        <p:spPr>
          <a:xfrm>
            <a:off x="4862620" y="2662977"/>
            <a:ext cx="1893617" cy="369332"/>
          </a:xfrm>
          <a:prstGeom prst="rect">
            <a:avLst/>
          </a:prstGeom>
          <a:noFill/>
        </p:spPr>
        <p:txBody>
          <a:bodyPr wrap="square" rtlCol="0">
            <a:spAutoFit/>
          </a:bodyPr>
          <a:lstStyle/>
          <a:p>
            <a:r>
              <a:rPr lang="en-US" dirty="0"/>
              <a:t>Lets Cluster This</a:t>
            </a:r>
          </a:p>
        </p:txBody>
      </p:sp>
      <p:pic>
        <p:nvPicPr>
          <p:cNvPr id="16" name="Picture 2" descr="Image result for dog">
            <a:extLst>
              <a:ext uri="{FF2B5EF4-FFF2-40B4-BE49-F238E27FC236}">
                <a16:creationId xmlns:a16="http://schemas.microsoft.com/office/drawing/2014/main" id="{7F481D9B-73A4-4CE9-86BD-64B28299F7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5766" y="1186578"/>
            <a:ext cx="1084385" cy="144771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Image result for dog">
            <a:extLst>
              <a:ext uri="{FF2B5EF4-FFF2-40B4-BE49-F238E27FC236}">
                <a16:creationId xmlns:a16="http://schemas.microsoft.com/office/drawing/2014/main" id="{8ABAF85C-3478-4216-8E13-6A9DB68A6A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1538" y="1289929"/>
            <a:ext cx="1456145" cy="114014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Image result for cat">
            <a:extLst>
              <a:ext uri="{FF2B5EF4-FFF2-40B4-BE49-F238E27FC236}">
                <a16:creationId xmlns:a16="http://schemas.microsoft.com/office/drawing/2014/main" id="{3FB1F69D-6D82-4661-9B64-E5F0C1821B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0872" y="4120362"/>
            <a:ext cx="1454172" cy="144770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Image result for cat">
            <a:extLst>
              <a:ext uri="{FF2B5EF4-FFF2-40B4-BE49-F238E27FC236}">
                <a16:creationId xmlns:a16="http://schemas.microsoft.com/office/drawing/2014/main" id="{39FCCCD8-D447-4CCF-811F-2E9BAAD6B2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80116" y="4202768"/>
            <a:ext cx="1084385" cy="133669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https://thispersondoesnotexist.com/image">
            <a:extLst>
              <a:ext uri="{FF2B5EF4-FFF2-40B4-BE49-F238E27FC236}">
                <a16:creationId xmlns:a16="http://schemas.microsoft.com/office/drawing/2014/main" id="{74B501AB-3251-433A-BB07-48AAF52BAE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37683" y="2842625"/>
            <a:ext cx="1140147" cy="114014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8" descr="https://thispersondoesnotexist.com/image">
            <a:extLst>
              <a:ext uri="{FF2B5EF4-FFF2-40B4-BE49-F238E27FC236}">
                <a16:creationId xmlns:a16="http://schemas.microsoft.com/office/drawing/2014/main" id="{FFA59F73-91D7-42EF-BAFA-38EEEE42ED5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57867" y="2720309"/>
            <a:ext cx="1454172" cy="1454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589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048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EF252F-E65A-4DBA-9CCA-3395E20A656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Clustering on a graph</a:t>
            </a:r>
          </a:p>
        </p:txBody>
      </p:sp>
      <p:pic>
        <p:nvPicPr>
          <p:cNvPr id="2050" name="Picture 2" descr="Image result for clustering machine learning">
            <a:extLst>
              <a:ext uri="{FF2B5EF4-FFF2-40B4-BE49-F238E27FC236}">
                <a16:creationId xmlns:a16="http://schemas.microsoft.com/office/drawing/2014/main" id="{3107DD15-312C-430B-8C53-B9A2559790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6527" y="961812"/>
            <a:ext cx="7172345" cy="49309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BDA1E9D-72ED-47FC-A8E2-151FE9C12D62}"/>
              </a:ext>
            </a:extLst>
          </p:cNvPr>
          <p:cNvSpPr txBox="1"/>
          <p:nvPr/>
        </p:nvSpPr>
        <p:spPr>
          <a:xfrm>
            <a:off x="4221480" y="5646578"/>
            <a:ext cx="3749040" cy="246221"/>
          </a:xfrm>
          <a:prstGeom prst="rect">
            <a:avLst/>
          </a:prstGeom>
          <a:noFill/>
        </p:spPr>
        <p:txBody>
          <a:bodyPr wrap="square" rtlCol="0">
            <a:spAutoFit/>
          </a:bodyPr>
          <a:lstStyle/>
          <a:p>
            <a:r>
              <a:rPr lang="en-US" sz="1000" dirty="0"/>
              <a:t>From GeeksforGeeks.com</a:t>
            </a:r>
          </a:p>
        </p:txBody>
      </p:sp>
    </p:spTree>
    <p:extLst>
      <p:ext uri="{BB962C8B-B14F-4D97-AF65-F5344CB8AC3E}">
        <p14:creationId xmlns:p14="http://schemas.microsoft.com/office/powerpoint/2010/main" val="4158558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EE8805-CF3D-4055-B75B-9DFBD8411525}"/>
              </a:ext>
            </a:extLst>
          </p:cNvPr>
          <p:cNvSpPr>
            <a:spLocks noGrp="1"/>
          </p:cNvSpPr>
          <p:nvPr>
            <p:ph type="title"/>
          </p:nvPr>
        </p:nvSpPr>
        <p:spPr>
          <a:xfrm>
            <a:off x="6094105" y="802955"/>
            <a:ext cx="4977976" cy="1454051"/>
          </a:xfrm>
        </p:spPr>
        <p:txBody>
          <a:bodyPr>
            <a:normAutofit/>
          </a:bodyPr>
          <a:lstStyle/>
          <a:p>
            <a:r>
              <a:rPr lang="en-US">
                <a:solidFill>
                  <a:srgbClr val="000000"/>
                </a:solidFill>
              </a:rPr>
              <a:t>Brief look into GANs</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Head with Gears">
            <a:extLst>
              <a:ext uri="{FF2B5EF4-FFF2-40B4-BE49-F238E27FC236}">
                <a16:creationId xmlns:a16="http://schemas.microsoft.com/office/drawing/2014/main" id="{FB1F5006-8B53-4947-9E38-AA431E68BB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9493D7A4-C05E-4482-ADC0-1D3744E8CE91}"/>
              </a:ext>
            </a:extLst>
          </p:cNvPr>
          <p:cNvSpPr>
            <a:spLocks noGrp="1"/>
          </p:cNvSpPr>
          <p:nvPr>
            <p:ph idx="1"/>
          </p:nvPr>
        </p:nvSpPr>
        <p:spPr>
          <a:xfrm>
            <a:off x="6090574" y="2421682"/>
            <a:ext cx="4977578" cy="3639289"/>
          </a:xfrm>
        </p:spPr>
        <p:txBody>
          <a:bodyPr anchor="ctr">
            <a:normAutofit/>
          </a:bodyPr>
          <a:lstStyle/>
          <a:p>
            <a:pPr marL="0" indent="0">
              <a:buNone/>
            </a:pPr>
            <a:r>
              <a:rPr lang="en-US" sz="2000" dirty="0">
                <a:solidFill>
                  <a:srgbClr val="000000"/>
                </a:solidFill>
                <a:hlinkClick r:id="rId6"/>
              </a:rPr>
              <a:t>https://thispersondoesnotexist.com/</a:t>
            </a:r>
            <a:endParaRPr lang="en-US" sz="2000" dirty="0">
              <a:solidFill>
                <a:srgbClr val="000000"/>
              </a:solidFill>
            </a:endParaRPr>
          </a:p>
          <a:p>
            <a:pPr marL="0" indent="0">
              <a:buNone/>
            </a:pPr>
            <a:endParaRPr lang="en-US" sz="2000" dirty="0">
              <a:solidFill>
                <a:srgbClr val="000000"/>
              </a:solidFill>
            </a:endParaRPr>
          </a:p>
          <a:p>
            <a:pPr marL="0" indent="0">
              <a:buNone/>
            </a:pPr>
            <a:r>
              <a:rPr lang="en-US" sz="2000" dirty="0">
                <a:solidFill>
                  <a:srgbClr val="000000"/>
                </a:solidFill>
                <a:hlinkClick r:id="rId7"/>
              </a:rPr>
              <a:t>https://thisresumedoesnotexist.com/</a:t>
            </a:r>
            <a:endParaRPr lang="en-US" sz="2000" dirty="0">
              <a:solidFill>
                <a:srgbClr val="000000"/>
              </a:solidFill>
            </a:endParaRPr>
          </a:p>
          <a:p>
            <a:pPr marL="0" indent="0">
              <a:buNone/>
            </a:pPr>
            <a:endParaRPr lang="en-US" sz="2000" dirty="0">
              <a:solidFill>
                <a:srgbClr val="000000"/>
              </a:solidFill>
            </a:endParaRPr>
          </a:p>
          <a:p>
            <a:pPr marL="0" indent="0">
              <a:buNone/>
            </a:pPr>
            <a:r>
              <a:rPr lang="en-US" sz="2000" dirty="0">
                <a:solidFill>
                  <a:srgbClr val="000000"/>
                </a:solidFill>
              </a:rPr>
              <a:t>GANs?</a:t>
            </a:r>
          </a:p>
          <a:p>
            <a:pPr marL="0" indent="0">
              <a:buNone/>
            </a:pPr>
            <a:r>
              <a:rPr lang="en-US" sz="2000" dirty="0">
                <a:solidFill>
                  <a:srgbClr val="000000"/>
                </a:solidFill>
              </a:rPr>
              <a:t>Deep Learning</a:t>
            </a:r>
          </a:p>
        </p:txBody>
      </p:sp>
    </p:spTree>
    <p:extLst>
      <p:ext uri="{BB962C8B-B14F-4D97-AF65-F5344CB8AC3E}">
        <p14:creationId xmlns:p14="http://schemas.microsoft.com/office/powerpoint/2010/main" val="2322315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1646</TotalTime>
  <Words>1844</Words>
  <Application>Microsoft Office PowerPoint</Application>
  <PresentationFormat>Widescreen</PresentationFormat>
  <Paragraphs>172</Paragraphs>
  <Slides>22</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Wingdings</vt:lpstr>
      <vt:lpstr>Office Theme</vt:lpstr>
      <vt:lpstr>Intro to Machine Learning</vt:lpstr>
      <vt:lpstr>What is machine learning?</vt:lpstr>
      <vt:lpstr>Why is machine learning becoming more popular?</vt:lpstr>
      <vt:lpstr>Moore’s Law Visualized</vt:lpstr>
      <vt:lpstr>General Outline of a ML Algorithm</vt:lpstr>
      <vt:lpstr>Basic Learning Types</vt:lpstr>
      <vt:lpstr>Concrete Clustering Example</vt:lpstr>
      <vt:lpstr>Clustering on a graph</vt:lpstr>
      <vt:lpstr>Brief look into GANs</vt:lpstr>
      <vt:lpstr>Concrete example of Dimensionality Reduction </vt:lpstr>
      <vt:lpstr>And that leads us to foundational knowledge on Data Science and Math </vt:lpstr>
      <vt:lpstr>Brief word on Data Sets</vt:lpstr>
      <vt:lpstr>Features and Feature Vectors</vt:lpstr>
      <vt:lpstr>House Feature Vector Example</vt:lpstr>
      <vt:lpstr>Loss Functions</vt:lpstr>
      <vt:lpstr>Linear Regression Loss Function (don’t freak out)</vt:lpstr>
      <vt:lpstr>Concrete Loss Function Visualization</vt:lpstr>
      <vt:lpstr>We have the basics down now!</vt:lpstr>
      <vt:lpstr>Discussion Question #1</vt:lpstr>
      <vt:lpstr>Discussion Question #2</vt:lpstr>
      <vt:lpstr>Discussion Question #3</vt:lpstr>
      <vt:lpstr>Additional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Machine Learning</dc:title>
  <dc:creator>Griffin Cosgrove</dc:creator>
  <cp:lastModifiedBy>Griffin Cosgrove</cp:lastModifiedBy>
  <cp:revision>3</cp:revision>
  <dcterms:created xsi:type="dcterms:W3CDTF">2019-03-19T22:41:39Z</dcterms:created>
  <dcterms:modified xsi:type="dcterms:W3CDTF">2019-04-23T03:38:04Z</dcterms:modified>
</cp:coreProperties>
</file>