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13" autoAdjust="0"/>
  </p:normalViewPr>
  <p:slideViewPr>
    <p:cSldViewPr snapToGrid="0" snapToObjects="1">
      <p:cViewPr varScale="1">
        <p:scale>
          <a:sx n="119" d="100"/>
          <a:sy n="119" d="100"/>
        </p:scale>
        <p:origin x="-244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878F60-E9FA-FF44-BF75-64D7F487F9EF}" type="datetimeFigureOut">
              <a:rPr lang="en-US" smtClean="0"/>
              <a:t>11/28/12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7D08AC-78C1-5E4D-AC88-DA6FADD65FB2}" type="slidenum">
              <a:rPr lang="en-US" smtClean="0"/>
              <a:t>‹#›</a:t>
            </a:fld>
            <a:endParaRPr lang="en-US"/>
          </a:p>
        </p:txBody>
      </p:sp>
    </p:spTree>
    <p:extLst>
      <p:ext uri="{BB962C8B-B14F-4D97-AF65-F5344CB8AC3E}">
        <p14:creationId xmlns:p14="http://schemas.microsoft.com/office/powerpoint/2010/main" val="913820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key images are</a:t>
            </a:r>
            <a:r>
              <a:rPr lang="en-US" baseline="0" dirty="0" smtClean="0"/>
              <a:t> (most information at one point on the board)</a:t>
            </a:r>
          </a:p>
          <a:p>
            <a:endParaRPr lang="en-US" baseline="0" dirty="0" smtClean="0"/>
          </a:p>
          <a:p>
            <a:r>
              <a:rPr lang="en-US" baseline="0" dirty="0" smtClean="0"/>
              <a:t>Get rid of the person covering some of the information that is on the board</a:t>
            </a:r>
          </a:p>
          <a:p>
            <a:endParaRPr lang="en-US" baseline="0" dirty="0" smtClean="0"/>
          </a:p>
          <a:p>
            <a:r>
              <a:rPr lang="en-US" dirty="0" smtClean="0"/>
              <a:t>Why are we doing this? Allows professors to compare their lecture notes with what was actually written on the board. Students</a:t>
            </a:r>
            <a:r>
              <a:rPr lang="en-US" baseline="0" dirty="0" smtClean="0"/>
              <a:t> with disabilities. </a:t>
            </a:r>
            <a:endParaRPr lang="en-US" dirty="0"/>
          </a:p>
        </p:txBody>
      </p:sp>
      <p:sp>
        <p:nvSpPr>
          <p:cNvPr id="4" name="Slide Number Placeholder 3"/>
          <p:cNvSpPr>
            <a:spLocks noGrp="1"/>
          </p:cNvSpPr>
          <p:nvPr>
            <p:ph type="sldNum" sz="quarter" idx="10"/>
          </p:nvPr>
        </p:nvSpPr>
        <p:spPr/>
        <p:txBody>
          <a:bodyPr/>
          <a:lstStyle/>
          <a:p>
            <a:fld id="{A77D08AC-78C1-5E4D-AC88-DA6FADD65FB2}" type="slidenum">
              <a:rPr lang="en-US" smtClean="0"/>
              <a:t>2</a:t>
            </a:fld>
            <a:endParaRPr lang="en-US"/>
          </a:p>
        </p:txBody>
      </p:sp>
    </p:spTree>
    <p:extLst>
      <p:ext uri="{BB962C8B-B14F-4D97-AF65-F5344CB8AC3E}">
        <p14:creationId xmlns:p14="http://schemas.microsoft.com/office/powerpoint/2010/main" val="3700235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CANNOT</a:t>
            </a:r>
            <a:r>
              <a:rPr lang="en-US" baseline="0" dirty="0" smtClean="0"/>
              <a:t> lose information. Even if the key image detection and stitching do not work correctly for an individual run, we still need to capture all of the information that goes on the board. We are legally required to do this.</a:t>
            </a:r>
          </a:p>
          <a:p>
            <a:endParaRPr lang="en-US" baseline="0" dirty="0" smtClean="0"/>
          </a:p>
          <a:p>
            <a:r>
              <a:rPr lang="en-US" baseline="0" dirty="0" smtClean="0"/>
              <a:t>Transport system from room to room. This is why we can’t use SMART boards. Similar to the Microsoft WCS, but needs to be wireless (i.e. cannot use computer to control camera via USB)</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77D08AC-78C1-5E4D-AC88-DA6FADD65FB2}" type="slidenum">
              <a:rPr lang="en-US" smtClean="0"/>
              <a:t>3</a:t>
            </a:fld>
            <a:endParaRPr lang="en-US"/>
          </a:p>
        </p:txBody>
      </p:sp>
    </p:spTree>
    <p:extLst>
      <p:ext uri="{BB962C8B-B14F-4D97-AF65-F5344CB8AC3E}">
        <p14:creationId xmlns:p14="http://schemas.microsoft.com/office/powerpoint/2010/main" val="2135437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D08AC-78C1-5E4D-AC88-DA6FADD65FB2}" type="slidenum">
              <a:rPr lang="en-US" smtClean="0"/>
              <a:t>4</a:t>
            </a:fld>
            <a:endParaRPr lang="en-US"/>
          </a:p>
        </p:txBody>
      </p:sp>
    </p:spTree>
    <p:extLst>
      <p:ext uri="{BB962C8B-B14F-4D97-AF65-F5344CB8AC3E}">
        <p14:creationId xmlns:p14="http://schemas.microsoft.com/office/powerpoint/2010/main" val="1595058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Nikon Coolpix</a:t>
            </a:r>
            <a:r>
              <a:rPr lang="en-US" baseline="0" dirty="0" smtClean="0"/>
              <a:t> S800c runs Android, but the battery life was not up to par. Only 150 </a:t>
            </a:r>
            <a:r>
              <a:rPr lang="en-US" baseline="0" dirty="0" err="1" smtClean="0"/>
              <a:t>pics</a:t>
            </a:r>
            <a:r>
              <a:rPr lang="en-US" baseline="0" dirty="0" smtClean="0"/>
              <a:t> on one charge. We need 624 </a:t>
            </a:r>
            <a:r>
              <a:rPr lang="en-US" baseline="0" dirty="0" err="1" smtClean="0"/>
              <a:t>pics</a:t>
            </a:r>
            <a:r>
              <a:rPr lang="en-US" baseline="0" dirty="0" smtClean="0"/>
              <a:t> for a 52 minute class (assuming 1 picture every 5 seconds as stated in the tech specs)</a:t>
            </a:r>
            <a:endParaRPr lang="en-US" dirty="0"/>
          </a:p>
        </p:txBody>
      </p:sp>
      <p:sp>
        <p:nvSpPr>
          <p:cNvPr id="4" name="Slide Number Placeholder 3"/>
          <p:cNvSpPr>
            <a:spLocks noGrp="1"/>
          </p:cNvSpPr>
          <p:nvPr>
            <p:ph type="sldNum" sz="quarter" idx="10"/>
          </p:nvPr>
        </p:nvSpPr>
        <p:spPr/>
        <p:txBody>
          <a:bodyPr/>
          <a:lstStyle/>
          <a:p>
            <a:fld id="{A77D08AC-78C1-5E4D-AC88-DA6FADD65FB2}" type="slidenum">
              <a:rPr lang="en-US" smtClean="0"/>
              <a:t>6</a:t>
            </a:fld>
            <a:endParaRPr lang="en-US"/>
          </a:p>
        </p:txBody>
      </p:sp>
    </p:spTree>
    <p:extLst>
      <p:ext uri="{BB962C8B-B14F-4D97-AF65-F5344CB8AC3E}">
        <p14:creationId xmlns:p14="http://schemas.microsoft.com/office/powerpoint/2010/main" val="1421771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Portable</a:t>
            </a:r>
          </a:p>
          <a:p>
            <a:endParaRPr lang="en-US" dirty="0" smtClean="0"/>
          </a:p>
          <a:p>
            <a:r>
              <a:rPr lang="en-US" dirty="0" smtClean="0"/>
              <a:t>It’s the most amazing tripod ye</a:t>
            </a:r>
            <a:r>
              <a:rPr lang="en-US" baseline="0" dirty="0" smtClean="0"/>
              <a:t>t </a:t>
            </a:r>
            <a:endParaRPr lang="en-US" dirty="0"/>
          </a:p>
        </p:txBody>
      </p:sp>
      <p:sp>
        <p:nvSpPr>
          <p:cNvPr id="4" name="Slide Number Placeholder 3"/>
          <p:cNvSpPr>
            <a:spLocks noGrp="1"/>
          </p:cNvSpPr>
          <p:nvPr>
            <p:ph type="sldNum" sz="quarter" idx="10"/>
          </p:nvPr>
        </p:nvSpPr>
        <p:spPr/>
        <p:txBody>
          <a:bodyPr/>
          <a:lstStyle/>
          <a:p>
            <a:fld id="{A77D08AC-78C1-5E4D-AC88-DA6FADD65FB2}" type="slidenum">
              <a:rPr lang="en-US" smtClean="0"/>
              <a:t>7</a:t>
            </a:fld>
            <a:endParaRPr lang="en-US"/>
          </a:p>
        </p:txBody>
      </p:sp>
    </p:spTree>
    <p:extLst>
      <p:ext uri="{BB962C8B-B14F-4D97-AF65-F5344CB8AC3E}">
        <p14:creationId xmlns:p14="http://schemas.microsoft.com/office/powerpoint/2010/main" val="2408314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dirty="0"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7D290233-0DD1-4A80-BB1E-9ADC3556DBB6}" type="datetimeFigureOut">
              <a:rPr lang="en-US" smtClean="0"/>
              <a:t>11/28/12</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FE4BAC9-6D41-4691-9299-18EF07EF017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dirty="0"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11/28/12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Click icon to add picture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dirty="0"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11/28/12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dirty="0"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dirty="0"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11/28/12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11/28/12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11/28/12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11/28/12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7D290233-0DD1-4A80-BB1E-9ADC3556DBB6}" type="datetimeFigureOut">
              <a:rPr lang="en-US" smtClean="0"/>
              <a:t>11/28/12</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dirty="0"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7D290233-0DD1-4A80-BB1E-9ADC3556DBB6}" type="datetimeFigureOut">
              <a:rPr lang="en-US" smtClean="0"/>
              <a:t>11/28/12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D290233-0DD1-4A80-BB1E-9ADC3556DBB6}" type="datetimeFigureOut">
              <a:rPr lang="en-US" smtClean="0"/>
              <a:t>11/28/12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7D290233-0DD1-4A80-BB1E-9ADC3556DBB6}" type="datetimeFigureOut">
              <a:rPr lang="en-US" smtClean="0"/>
              <a:t>11/28/12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D290233-0DD1-4A80-BB1E-9ADC3556DBB6}" type="datetimeFigureOut">
              <a:rPr lang="en-US" smtClean="0"/>
              <a:t>11/28/12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7D290233-0DD1-4A80-BB1E-9ADC3556DBB6}" type="datetimeFigureOut">
              <a:rPr lang="en-US" smtClean="0"/>
              <a:t>11/28/12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dirty="0"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dirty="0"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11/28/12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7D290233-0DD1-4A80-BB1E-9ADC3556DBB6}" type="datetimeFigureOut">
              <a:rPr lang="en-US" smtClean="0"/>
              <a:t>11/28/12</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FE4BAC9-6D41-4691-9299-18EF07EF01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Professional Portable Automatic Note Extraction (</a:t>
            </a:r>
            <a:r>
              <a:rPr lang="en-US" sz="4400" dirty="0" err="1" smtClean="0"/>
              <a:t>ProPANE</a:t>
            </a:r>
            <a:r>
              <a:rPr lang="en-US" sz="4400" dirty="0" smtClean="0"/>
              <a:t>) System Design</a:t>
            </a:r>
            <a:endParaRPr lang="en-US" sz="4400" dirty="0"/>
          </a:p>
        </p:txBody>
      </p:sp>
      <p:sp>
        <p:nvSpPr>
          <p:cNvPr id="3" name="Subtitle 2"/>
          <p:cNvSpPr>
            <a:spLocks noGrp="1"/>
          </p:cNvSpPr>
          <p:nvPr>
            <p:ph type="subTitle" idx="1"/>
          </p:nvPr>
        </p:nvSpPr>
        <p:spPr/>
        <p:txBody>
          <a:bodyPr/>
          <a:lstStyle/>
          <a:p>
            <a:r>
              <a:rPr lang="en-US" dirty="0" smtClean="0"/>
              <a:t>By Griffin Dunn, Colin Madigan, and Phil Stahlfeld</a:t>
            </a:r>
            <a:endParaRPr lang="en-US" dirty="0"/>
          </a:p>
        </p:txBody>
      </p:sp>
      <p:pic>
        <p:nvPicPr>
          <p:cNvPr id="5" name="Picture 4" descr="logo.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7845" y="3911600"/>
            <a:ext cx="2023618" cy="2023618"/>
          </a:xfrm>
          <a:prstGeom prst="rect">
            <a:avLst/>
          </a:prstGeom>
        </p:spPr>
      </p:pic>
    </p:spTree>
    <p:extLst>
      <p:ext uri="{BB962C8B-B14F-4D97-AF65-F5344CB8AC3E}">
        <p14:creationId xmlns:p14="http://schemas.microsoft.com/office/powerpoint/2010/main" val="4193782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February Demos</a:t>
            </a:r>
            <a:endParaRPr lang="en-US" dirty="0"/>
          </a:p>
        </p:txBody>
      </p:sp>
      <p:sp>
        <p:nvSpPr>
          <p:cNvPr id="3" name="Content Placeholder 2"/>
          <p:cNvSpPr>
            <a:spLocks noGrp="1"/>
          </p:cNvSpPr>
          <p:nvPr>
            <p:ph idx="1"/>
          </p:nvPr>
        </p:nvSpPr>
        <p:spPr/>
        <p:txBody>
          <a:bodyPr/>
          <a:lstStyle/>
          <a:p>
            <a:r>
              <a:rPr lang="en-US" dirty="0" smtClean="0"/>
              <a:t>Android app</a:t>
            </a:r>
          </a:p>
          <a:p>
            <a:pPr lvl="1"/>
            <a:r>
              <a:rPr lang="en-US" dirty="0" smtClean="0"/>
              <a:t>Capture configuration</a:t>
            </a:r>
          </a:p>
          <a:p>
            <a:pPr lvl="1"/>
            <a:r>
              <a:rPr lang="en-US" dirty="0" smtClean="0"/>
              <a:t>Image capture process</a:t>
            </a:r>
          </a:p>
          <a:p>
            <a:r>
              <a:rPr lang="en-US" dirty="0" smtClean="0"/>
              <a:t>Analysis system</a:t>
            </a:r>
          </a:p>
          <a:p>
            <a:pPr lvl="1"/>
            <a:r>
              <a:rPr lang="en-US" dirty="0" smtClean="0"/>
              <a:t>Identify key images in test bed</a:t>
            </a:r>
          </a:p>
          <a:p>
            <a:pPr lvl="1"/>
            <a:r>
              <a:rPr lang="en-US" dirty="0" smtClean="0"/>
              <a:t>Remove foreground</a:t>
            </a:r>
            <a:endParaRPr lang="en-US" dirty="0"/>
          </a:p>
        </p:txBody>
      </p:sp>
      <p:pic>
        <p:nvPicPr>
          <p:cNvPr id="4" name="Picture 3" descr="app-main-layou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829" y="1709763"/>
            <a:ext cx="4586994" cy="2372221"/>
          </a:xfrm>
          <a:prstGeom prst="rect">
            <a:avLst/>
          </a:prstGeom>
        </p:spPr>
      </p:pic>
    </p:spTree>
    <p:extLst>
      <p:ext uri="{BB962C8B-B14F-4D97-AF65-F5344CB8AC3E}">
        <p14:creationId xmlns:p14="http://schemas.microsoft.com/office/powerpoint/2010/main" val="393769574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Rough Schedule</a:t>
            </a:r>
            <a:endParaRPr lang="en-US" dirty="0"/>
          </a:p>
        </p:txBody>
      </p:sp>
      <p:sp>
        <p:nvSpPr>
          <p:cNvPr id="3" name="Content Placeholder 2"/>
          <p:cNvSpPr>
            <a:spLocks noGrp="1"/>
          </p:cNvSpPr>
          <p:nvPr>
            <p:ph idx="1"/>
          </p:nvPr>
        </p:nvSpPr>
        <p:spPr/>
        <p:txBody>
          <a:bodyPr/>
          <a:lstStyle/>
          <a:p>
            <a:r>
              <a:rPr lang="en-US" dirty="0" smtClean="0"/>
              <a:t>Panel 4</a:t>
            </a:r>
          </a:p>
          <a:p>
            <a:pPr lvl="1"/>
            <a:r>
              <a:rPr lang="en-US" dirty="0" smtClean="0"/>
              <a:t>App on Samsung Galaxy Camera</a:t>
            </a:r>
          </a:p>
          <a:p>
            <a:r>
              <a:rPr lang="en-US" dirty="0" smtClean="0"/>
              <a:t>Panel 5</a:t>
            </a:r>
          </a:p>
          <a:p>
            <a:pPr lvl="1"/>
            <a:r>
              <a:rPr lang="en-US" dirty="0" smtClean="0"/>
              <a:t>Functional system</a:t>
            </a:r>
          </a:p>
          <a:p>
            <a:r>
              <a:rPr lang="en-US" dirty="0" smtClean="0"/>
              <a:t>Panel 6</a:t>
            </a:r>
          </a:p>
          <a:p>
            <a:pPr lvl="1"/>
            <a:r>
              <a:rPr lang="en-US" dirty="0" smtClean="0"/>
              <a:t>Image tweaks</a:t>
            </a:r>
            <a:endParaRPr lang="en-US" dirty="0"/>
          </a:p>
        </p:txBody>
      </p:sp>
    </p:spTree>
    <p:extLst>
      <p:ext uri="{BB962C8B-B14F-4D97-AF65-F5344CB8AC3E}">
        <p14:creationId xmlns:p14="http://schemas.microsoft.com/office/powerpoint/2010/main" val="298880233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84519164"/>
              </p:ext>
            </p:extLst>
          </p:nvPr>
        </p:nvGraphicFramePr>
        <p:xfrm>
          <a:off x="2026850" y="2763781"/>
          <a:ext cx="4829062" cy="1854200"/>
        </p:xfrm>
        <a:graphic>
          <a:graphicData uri="http://schemas.openxmlformats.org/drawingml/2006/table">
            <a:tbl>
              <a:tblPr firstRow="1" bandRow="1">
                <a:tableStyleId>{8EC20E35-A176-4012-BC5E-935CFFF8708E}</a:tableStyleId>
              </a:tblPr>
              <a:tblGrid>
                <a:gridCol w="2757010"/>
                <a:gridCol w="2072052"/>
              </a:tblGrid>
              <a:tr h="370840">
                <a:tc>
                  <a:txBody>
                    <a:bodyPr/>
                    <a:lstStyle/>
                    <a:p>
                      <a:r>
                        <a:rPr lang="en-US" dirty="0" smtClean="0"/>
                        <a:t>Item</a:t>
                      </a:r>
                      <a:endParaRPr lang="en-US" dirty="0"/>
                    </a:p>
                  </a:txBody>
                  <a:tcPr/>
                </a:tc>
                <a:tc>
                  <a:txBody>
                    <a:bodyPr/>
                    <a:lstStyle/>
                    <a:p>
                      <a:r>
                        <a:rPr lang="en-US" dirty="0" smtClean="0"/>
                        <a:t>Cost</a:t>
                      </a:r>
                      <a:endParaRPr lang="en-US" dirty="0"/>
                    </a:p>
                  </a:txBody>
                  <a:tcPr/>
                </a:tc>
              </a:tr>
              <a:tr h="370840">
                <a:tc>
                  <a:txBody>
                    <a:bodyPr/>
                    <a:lstStyle/>
                    <a:p>
                      <a:r>
                        <a:rPr lang="en-US" dirty="0" smtClean="0"/>
                        <a:t>Samsung Galaxy Camera</a:t>
                      </a:r>
                      <a:endParaRPr lang="en-US" dirty="0"/>
                    </a:p>
                  </a:txBody>
                  <a:tcPr/>
                </a:tc>
                <a:tc>
                  <a:txBody>
                    <a:bodyPr/>
                    <a:lstStyle/>
                    <a:p>
                      <a:r>
                        <a:rPr lang="en-US" dirty="0" smtClean="0"/>
                        <a:t>$500</a:t>
                      </a:r>
                      <a:endParaRPr lang="en-US" dirty="0"/>
                    </a:p>
                  </a:txBody>
                  <a:tcPr/>
                </a:tc>
              </a:tr>
              <a:tr h="370840">
                <a:tc>
                  <a:txBody>
                    <a:bodyPr/>
                    <a:lstStyle/>
                    <a:p>
                      <a:r>
                        <a:rPr lang="en-US" dirty="0" smtClean="0"/>
                        <a:t>Sony VCT-R100</a:t>
                      </a:r>
                      <a:endParaRPr lang="en-US" dirty="0"/>
                    </a:p>
                  </a:txBody>
                  <a:tcPr/>
                </a:tc>
                <a:tc>
                  <a:txBody>
                    <a:bodyPr/>
                    <a:lstStyle/>
                    <a:p>
                      <a:r>
                        <a:rPr lang="en-US" dirty="0" smtClean="0"/>
                        <a:t>$24</a:t>
                      </a:r>
                      <a:endParaRPr lang="en-US" dirty="0"/>
                    </a:p>
                  </a:txBody>
                  <a:tcPr/>
                </a:tc>
              </a:tr>
              <a:tr h="370840">
                <a:tc>
                  <a:txBody>
                    <a:bodyPr/>
                    <a:lstStyle/>
                    <a:p>
                      <a:r>
                        <a:rPr lang="en-US" dirty="0" smtClean="0"/>
                        <a:t>32 GB </a:t>
                      </a:r>
                      <a:r>
                        <a:rPr lang="en-US" dirty="0" err="1" smtClean="0"/>
                        <a:t>microSD</a:t>
                      </a:r>
                      <a:endParaRPr lang="en-US" dirty="0"/>
                    </a:p>
                  </a:txBody>
                  <a:tcPr/>
                </a:tc>
                <a:tc>
                  <a:txBody>
                    <a:bodyPr/>
                    <a:lstStyle/>
                    <a:p>
                      <a:r>
                        <a:rPr lang="en-US" dirty="0" smtClean="0"/>
                        <a:t>$23</a:t>
                      </a:r>
                      <a:endParaRPr lang="en-US" dirty="0"/>
                    </a:p>
                  </a:txBody>
                  <a:tcPr/>
                </a:tc>
              </a:tr>
              <a:tr h="370840">
                <a:tc>
                  <a:txBody>
                    <a:bodyPr/>
                    <a:lstStyle/>
                    <a:p>
                      <a:r>
                        <a:rPr lang="en-US" dirty="0" smtClean="0"/>
                        <a:t>TOTAL</a:t>
                      </a:r>
                      <a:endParaRPr lang="en-US" dirty="0"/>
                    </a:p>
                  </a:txBody>
                  <a:tcPr/>
                </a:tc>
                <a:tc>
                  <a:txBody>
                    <a:bodyPr/>
                    <a:lstStyle/>
                    <a:p>
                      <a:r>
                        <a:rPr lang="en-US" dirty="0" smtClean="0"/>
                        <a:t>$547</a:t>
                      </a:r>
                      <a:endParaRPr lang="en-US" dirty="0"/>
                    </a:p>
                  </a:txBody>
                  <a:tcPr/>
                </a:tc>
              </a:tr>
            </a:tbl>
          </a:graphicData>
        </a:graphic>
      </p:graphicFrame>
    </p:spTree>
    <p:extLst>
      <p:ext uri="{BB962C8B-B14F-4D97-AF65-F5344CB8AC3E}">
        <p14:creationId xmlns:p14="http://schemas.microsoft.com/office/powerpoint/2010/main" val="53256126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a:t>
            </a:r>
            <a:endParaRPr lang="en-US" dirty="0"/>
          </a:p>
        </p:txBody>
      </p:sp>
      <p:sp>
        <p:nvSpPr>
          <p:cNvPr id="3" name="Content Placeholder 2"/>
          <p:cNvSpPr>
            <a:spLocks noGrp="1"/>
          </p:cNvSpPr>
          <p:nvPr>
            <p:ph idx="1"/>
          </p:nvPr>
        </p:nvSpPr>
        <p:spPr/>
        <p:txBody>
          <a:bodyPr/>
          <a:lstStyle/>
          <a:p>
            <a:r>
              <a:rPr lang="en-US" dirty="0" smtClean="0"/>
              <a:t>Questions?</a:t>
            </a:r>
          </a:p>
          <a:p>
            <a:r>
              <a:rPr lang="en-US" dirty="0" smtClean="0"/>
              <a:t>Comments?</a:t>
            </a:r>
          </a:p>
          <a:p>
            <a:r>
              <a:rPr lang="en-US" dirty="0" smtClean="0"/>
              <a:t>Concerns?</a:t>
            </a:r>
            <a:endParaRPr lang="en-US" dirty="0"/>
          </a:p>
        </p:txBody>
      </p:sp>
    </p:spTree>
    <p:extLst>
      <p:ext uri="{BB962C8B-B14F-4D97-AF65-F5344CB8AC3E}">
        <p14:creationId xmlns:p14="http://schemas.microsoft.com/office/powerpoint/2010/main" val="41600683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lstStyle/>
          <a:p>
            <a:r>
              <a:rPr lang="en-US" dirty="0" smtClean="0"/>
              <a:t>Capture images of whiteboards throughout class</a:t>
            </a:r>
          </a:p>
          <a:p>
            <a:r>
              <a:rPr lang="en-US" dirty="0" smtClean="0"/>
              <a:t>Process images</a:t>
            </a:r>
          </a:p>
          <a:p>
            <a:pPr lvl="1"/>
            <a:r>
              <a:rPr lang="en-US" dirty="0" smtClean="0"/>
              <a:t>Determine key images</a:t>
            </a:r>
          </a:p>
          <a:p>
            <a:pPr lvl="1"/>
            <a:r>
              <a:rPr lang="en-US" dirty="0" smtClean="0"/>
              <a:t>Remove foreground</a:t>
            </a:r>
          </a:p>
          <a:p>
            <a:r>
              <a:rPr lang="en-US" dirty="0" smtClean="0"/>
              <a:t>Return images to Professor</a:t>
            </a:r>
          </a:p>
          <a:p>
            <a:pPr lvl="1"/>
            <a:endParaRPr lang="en-US" dirty="0" smtClean="0"/>
          </a:p>
        </p:txBody>
      </p:sp>
      <p:pic>
        <p:nvPicPr>
          <p:cNvPr id="5" name="Picture 4" descr="P101005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55" y="2901349"/>
            <a:ext cx="3553675" cy="2665256"/>
          </a:xfrm>
          <a:prstGeom prst="rect">
            <a:avLst/>
          </a:prstGeom>
        </p:spPr>
      </p:pic>
    </p:spTree>
    <p:extLst>
      <p:ext uri="{BB962C8B-B14F-4D97-AF65-F5344CB8AC3E}">
        <p14:creationId xmlns:p14="http://schemas.microsoft.com/office/powerpoint/2010/main" val="1274956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Specifications &amp; Testing</a:t>
            </a:r>
            <a:endParaRPr lang="en-US" dirty="0"/>
          </a:p>
        </p:txBody>
      </p:sp>
      <p:sp>
        <p:nvSpPr>
          <p:cNvPr id="3" name="Content Placeholder 2"/>
          <p:cNvSpPr>
            <a:spLocks noGrp="1"/>
          </p:cNvSpPr>
          <p:nvPr>
            <p:ph idx="1"/>
          </p:nvPr>
        </p:nvSpPr>
        <p:spPr/>
        <p:txBody>
          <a:bodyPr/>
          <a:lstStyle/>
          <a:p>
            <a:r>
              <a:rPr lang="en-US" dirty="0" smtClean="0"/>
              <a:t>Specifications</a:t>
            </a:r>
          </a:p>
          <a:p>
            <a:pPr lvl="1"/>
            <a:r>
              <a:rPr lang="en-US" dirty="0" smtClean="0"/>
              <a:t>Capture 100% of information</a:t>
            </a:r>
          </a:p>
          <a:p>
            <a:pPr lvl="1"/>
            <a:r>
              <a:rPr lang="en-US" dirty="0" smtClean="0"/>
              <a:t>Portable System</a:t>
            </a:r>
          </a:p>
          <a:p>
            <a:pPr lvl="1"/>
            <a:r>
              <a:rPr lang="en-US" dirty="0" smtClean="0"/>
              <a:t>Wireless</a:t>
            </a:r>
          </a:p>
          <a:p>
            <a:r>
              <a:rPr lang="en-US" dirty="0" smtClean="0"/>
              <a:t>Testing</a:t>
            </a:r>
          </a:p>
          <a:p>
            <a:pPr lvl="1"/>
            <a:r>
              <a:rPr lang="en-US" dirty="0" smtClean="0"/>
              <a:t>Standardized set of images</a:t>
            </a:r>
          </a:p>
          <a:p>
            <a:pPr lvl="1"/>
            <a:r>
              <a:rPr lang="en-US" dirty="0" smtClean="0"/>
              <a:t>Wall-clock Android app </a:t>
            </a:r>
            <a:endParaRPr lang="en-US" dirty="0"/>
          </a:p>
        </p:txBody>
      </p:sp>
      <p:pic>
        <p:nvPicPr>
          <p:cNvPr id="4" name="Picture 3" descr="Screen Shot 2012-11-28 at 6.01.59 P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104" y="4860037"/>
            <a:ext cx="3775314" cy="1448807"/>
          </a:xfrm>
          <a:prstGeom prst="rect">
            <a:avLst/>
          </a:prstGeom>
          <a:ln w="12700">
            <a:solidFill>
              <a:schemeClr val="tx1"/>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7210190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Design</a:t>
            </a:r>
            <a:endParaRPr lang="en-US" dirty="0"/>
          </a:p>
        </p:txBody>
      </p:sp>
      <p:sp>
        <p:nvSpPr>
          <p:cNvPr id="3" name="Content Placeholder 2"/>
          <p:cNvSpPr>
            <a:spLocks noGrp="1"/>
          </p:cNvSpPr>
          <p:nvPr>
            <p:ph idx="1"/>
          </p:nvPr>
        </p:nvSpPr>
        <p:spPr>
          <a:xfrm>
            <a:off x="900112" y="2133601"/>
            <a:ext cx="7345363" cy="1351495"/>
          </a:xfrm>
        </p:spPr>
        <p:txBody>
          <a:bodyPr numCol="2"/>
          <a:lstStyle/>
          <a:p>
            <a:r>
              <a:rPr lang="en-US" dirty="0" smtClean="0"/>
              <a:t>Capture system</a:t>
            </a:r>
          </a:p>
          <a:p>
            <a:pPr lvl="1"/>
            <a:r>
              <a:rPr lang="en-US" dirty="0" smtClean="0"/>
              <a:t>Programmable camera</a:t>
            </a:r>
          </a:p>
          <a:p>
            <a:pPr lvl="1"/>
            <a:r>
              <a:rPr lang="en-US" dirty="0" smtClean="0"/>
              <a:t>Android app</a:t>
            </a:r>
          </a:p>
          <a:p>
            <a:r>
              <a:rPr lang="en-US" dirty="0" smtClean="0"/>
              <a:t>Analysis system</a:t>
            </a:r>
          </a:p>
          <a:p>
            <a:pPr lvl="1"/>
            <a:r>
              <a:rPr lang="en-US" dirty="0" smtClean="0"/>
              <a:t>Dell Desktop</a:t>
            </a:r>
          </a:p>
          <a:p>
            <a:pPr lvl="1"/>
            <a:r>
              <a:rPr lang="en-US" dirty="0" smtClean="0"/>
              <a:t>Python application</a:t>
            </a:r>
          </a:p>
        </p:txBody>
      </p:sp>
      <p:pic>
        <p:nvPicPr>
          <p:cNvPr id="5" name="Picture 4" descr="concept-of-operati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600" y="3807689"/>
            <a:ext cx="5880100" cy="2552700"/>
          </a:xfrm>
          <a:prstGeom prst="rect">
            <a:avLst/>
          </a:prstGeom>
        </p:spPr>
      </p:pic>
    </p:spTree>
    <p:extLst>
      <p:ext uri="{BB962C8B-B14F-4D97-AF65-F5344CB8AC3E}">
        <p14:creationId xmlns:p14="http://schemas.microsoft.com/office/powerpoint/2010/main" val="29653765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Capture System Overview</a:t>
            </a:r>
            <a:endParaRPr lang="en-US" dirty="0"/>
          </a:p>
        </p:txBody>
      </p:sp>
      <p:sp>
        <p:nvSpPr>
          <p:cNvPr id="3" name="Content Placeholder 2"/>
          <p:cNvSpPr>
            <a:spLocks noGrp="1"/>
          </p:cNvSpPr>
          <p:nvPr>
            <p:ph idx="1"/>
          </p:nvPr>
        </p:nvSpPr>
        <p:spPr/>
        <p:txBody>
          <a:bodyPr/>
          <a:lstStyle/>
          <a:p>
            <a:r>
              <a:rPr lang="en-US" dirty="0" smtClean="0"/>
              <a:t>Samsung Galaxy Camera</a:t>
            </a:r>
          </a:p>
          <a:p>
            <a:r>
              <a:rPr lang="en-US" dirty="0" smtClean="0"/>
              <a:t>Sony VCT-R100 Tripod</a:t>
            </a:r>
          </a:p>
        </p:txBody>
      </p:sp>
      <p:pic>
        <p:nvPicPr>
          <p:cNvPr id="4" name="Picture 3" descr="setup-capture-syste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746" y="3449556"/>
            <a:ext cx="5801854" cy="2884413"/>
          </a:xfrm>
          <a:prstGeom prst="rect">
            <a:avLst/>
          </a:prstGeom>
          <a:ln w="12700">
            <a:solidFill>
              <a:schemeClr val="tx1"/>
            </a:solidFill>
          </a:ln>
        </p:spPr>
      </p:pic>
    </p:spTree>
    <p:extLst>
      <p:ext uri="{BB962C8B-B14F-4D97-AF65-F5344CB8AC3E}">
        <p14:creationId xmlns:p14="http://schemas.microsoft.com/office/powerpoint/2010/main" val="39425747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Camera Selection</a:t>
            </a:r>
            <a:endParaRPr lang="en-US" dirty="0"/>
          </a:p>
        </p:txBody>
      </p:sp>
      <p:sp>
        <p:nvSpPr>
          <p:cNvPr id="3" name="Content Placeholder 2"/>
          <p:cNvSpPr>
            <a:spLocks noGrp="1"/>
          </p:cNvSpPr>
          <p:nvPr>
            <p:ph idx="1"/>
          </p:nvPr>
        </p:nvSpPr>
        <p:spPr/>
        <p:txBody>
          <a:bodyPr/>
          <a:lstStyle/>
          <a:p>
            <a:r>
              <a:rPr lang="en-US" dirty="0" smtClean="0"/>
              <a:t>Samsung Galaxy Camera</a:t>
            </a:r>
          </a:p>
          <a:p>
            <a:pPr lvl="1"/>
            <a:r>
              <a:rPr lang="en-US" dirty="0" smtClean="0"/>
              <a:t>Programmable</a:t>
            </a:r>
          </a:p>
          <a:p>
            <a:pPr lvl="1"/>
            <a:r>
              <a:rPr lang="en-US" dirty="0" err="1" smtClean="0"/>
              <a:t>Wifi</a:t>
            </a:r>
            <a:endParaRPr lang="en-US" dirty="0" smtClean="0"/>
          </a:p>
          <a:p>
            <a:pPr lvl="1"/>
            <a:r>
              <a:rPr lang="en-US" dirty="0" smtClean="0"/>
              <a:t>21x Optical zoom</a:t>
            </a:r>
          </a:p>
          <a:p>
            <a:pPr lvl="1"/>
            <a:r>
              <a:rPr lang="en-US" dirty="0" smtClean="0"/>
              <a:t>8 hour battery</a:t>
            </a:r>
            <a:endParaRPr lang="en-US" dirty="0"/>
          </a:p>
        </p:txBody>
      </p:sp>
      <p:pic>
        <p:nvPicPr>
          <p:cNvPr id="5" name="Picture 4" descr="galaxy camera.jpg"/>
          <p:cNvPicPr>
            <a:picLocks noChangeAspect="1"/>
          </p:cNvPicPr>
          <p:nvPr/>
        </p:nvPicPr>
        <p:blipFill rotWithShape="1">
          <a:blip r:embed="rId3">
            <a:extLst>
              <a:ext uri="{28A0092B-C50C-407E-A947-70E740481C1C}">
                <a14:useLocalDpi xmlns:a14="http://schemas.microsoft.com/office/drawing/2010/main" val="0"/>
              </a:ext>
            </a:extLst>
          </a:blip>
          <a:srcRect l="7391" t="1845" r="15213" b="23252"/>
          <a:stretch/>
        </p:blipFill>
        <p:spPr>
          <a:xfrm>
            <a:off x="5131969" y="2144292"/>
            <a:ext cx="3356756" cy="4204092"/>
          </a:xfrm>
          <a:prstGeom prst="rect">
            <a:avLst/>
          </a:prstGeom>
        </p:spPr>
      </p:pic>
    </p:spTree>
    <p:extLst>
      <p:ext uri="{BB962C8B-B14F-4D97-AF65-F5344CB8AC3E}">
        <p14:creationId xmlns:p14="http://schemas.microsoft.com/office/powerpoint/2010/main" val="277825950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Tripod Selection</a:t>
            </a:r>
            <a:endParaRPr lang="en-US" dirty="0"/>
          </a:p>
        </p:txBody>
      </p:sp>
      <p:sp>
        <p:nvSpPr>
          <p:cNvPr id="3" name="Content Placeholder 2"/>
          <p:cNvSpPr>
            <a:spLocks noGrp="1"/>
          </p:cNvSpPr>
          <p:nvPr>
            <p:ph idx="1"/>
          </p:nvPr>
        </p:nvSpPr>
        <p:spPr/>
        <p:txBody>
          <a:bodyPr/>
          <a:lstStyle/>
          <a:p>
            <a:r>
              <a:rPr lang="en-US" dirty="0" smtClean="0"/>
              <a:t>Sony VCT-R100 Tripod</a:t>
            </a:r>
          </a:p>
          <a:p>
            <a:pPr lvl="1"/>
            <a:r>
              <a:rPr lang="en-US" dirty="0" smtClean="0"/>
              <a:t>14” collapsed</a:t>
            </a:r>
          </a:p>
          <a:p>
            <a:pPr lvl="1"/>
            <a:r>
              <a:rPr lang="en-US" dirty="0" smtClean="0"/>
              <a:t>39” extended</a:t>
            </a:r>
          </a:p>
          <a:p>
            <a:pPr lvl="1"/>
            <a:r>
              <a:rPr lang="en-US" dirty="0" smtClean="0"/>
              <a:t>Fits in backpack </a:t>
            </a:r>
          </a:p>
        </p:txBody>
      </p:sp>
      <p:pic>
        <p:nvPicPr>
          <p:cNvPr id="4" name="Picture 3" descr="tripo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0906" y="2224732"/>
            <a:ext cx="4025613" cy="4025613"/>
          </a:xfrm>
          <a:prstGeom prst="rect">
            <a:avLst/>
          </a:prstGeom>
        </p:spPr>
      </p:pic>
    </p:spTree>
    <p:extLst>
      <p:ext uri="{BB962C8B-B14F-4D97-AF65-F5344CB8AC3E}">
        <p14:creationId xmlns:p14="http://schemas.microsoft.com/office/powerpoint/2010/main" val="16843950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App</a:t>
            </a:r>
            <a:endParaRPr lang="en-US" dirty="0"/>
          </a:p>
        </p:txBody>
      </p:sp>
      <p:pic>
        <p:nvPicPr>
          <p:cNvPr id="4" name="Content Placeholder 3" descr="screenshot-app-preview.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8" r="565"/>
          <a:stretch/>
        </p:blipFill>
        <p:spPr>
          <a:xfrm>
            <a:off x="1078992" y="2133601"/>
            <a:ext cx="6949440" cy="3931920"/>
          </a:xfrm>
          <a:ln w="12700">
            <a:solidFill>
              <a:schemeClr val="tx1"/>
            </a:solidFill>
          </a:ln>
        </p:spPr>
      </p:pic>
    </p:spTree>
    <p:extLst>
      <p:ext uri="{BB962C8B-B14F-4D97-AF65-F5344CB8AC3E}">
        <p14:creationId xmlns:p14="http://schemas.microsoft.com/office/powerpoint/2010/main" val="155516747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System Concept</a:t>
            </a:r>
            <a:endParaRPr lang="en-US" dirty="0"/>
          </a:p>
        </p:txBody>
      </p:sp>
      <p:sp>
        <p:nvSpPr>
          <p:cNvPr id="3" name="Content Placeholder 2"/>
          <p:cNvSpPr>
            <a:spLocks noGrp="1"/>
          </p:cNvSpPr>
          <p:nvPr>
            <p:ph idx="1"/>
          </p:nvPr>
        </p:nvSpPr>
        <p:spPr/>
        <p:txBody>
          <a:bodyPr/>
          <a:lstStyle/>
          <a:p>
            <a:r>
              <a:rPr lang="en-US" dirty="0" smtClean="0"/>
              <a:t>Divide images into cells</a:t>
            </a:r>
          </a:p>
          <a:p>
            <a:r>
              <a:rPr lang="en-US" dirty="0" smtClean="0"/>
              <a:t>Classify cells</a:t>
            </a:r>
          </a:p>
          <a:p>
            <a:pPr lvl="1"/>
            <a:r>
              <a:rPr lang="en-US" dirty="0" smtClean="0"/>
              <a:t>Whiteboard</a:t>
            </a:r>
          </a:p>
          <a:p>
            <a:pPr lvl="1"/>
            <a:r>
              <a:rPr lang="en-US" dirty="0" smtClean="0"/>
              <a:t>Stroke</a:t>
            </a:r>
          </a:p>
          <a:p>
            <a:pPr lvl="1"/>
            <a:r>
              <a:rPr lang="en-US" dirty="0" smtClean="0"/>
              <a:t>Foreground</a:t>
            </a:r>
          </a:p>
          <a:p>
            <a:r>
              <a:rPr lang="en-US" dirty="0" smtClean="0"/>
              <a:t>Identify key images</a:t>
            </a:r>
          </a:p>
          <a:p>
            <a:r>
              <a:rPr lang="en-US" dirty="0" smtClean="0"/>
              <a:t>Remove foreground</a:t>
            </a:r>
          </a:p>
        </p:txBody>
      </p:sp>
      <p:pic>
        <p:nvPicPr>
          <p:cNvPr id="4" name="Picture 3" descr="foreground_id_crop.jpg"/>
          <p:cNvPicPr>
            <a:picLocks noChangeAspect="1"/>
          </p:cNvPicPr>
          <p:nvPr/>
        </p:nvPicPr>
        <p:blipFill rotWithShape="1">
          <a:blip r:embed="rId2">
            <a:extLst>
              <a:ext uri="{28A0092B-C50C-407E-A947-70E740481C1C}">
                <a14:useLocalDpi xmlns:a14="http://schemas.microsoft.com/office/drawing/2010/main" val="0"/>
              </a:ext>
            </a:extLst>
          </a:blip>
          <a:srcRect l="15005" r="30995"/>
          <a:stretch/>
        </p:blipFill>
        <p:spPr>
          <a:xfrm>
            <a:off x="4086810" y="2605553"/>
            <a:ext cx="4691429" cy="3685092"/>
          </a:xfrm>
          <a:prstGeom prst="rect">
            <a:avLst/>
          </a:prstGeom>
        </p:spPr>
      </p:pic>
    </p:spTree>
    <p:extLst>
      <p:ext uri="{BB962C8B-B14F-4D97-AF65-F5344CB8AC3E}">
        <p14:creationId xmlns:p14="http://schemas.microsoft.com/office/powerpoint/2010/main" val="168999296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apital">
      <a:majorFont>
        <a:latin typeface="Calisto MT"/>
        <a:ea typeface=""/>
        <a:cs typeface=""/>
        <a:font script="Jpan" typeface="ＭＳ 明朝"/>
      </a:majorFont>
      <a:minorFont>
        <a:latin typeface="Calisto MT"/>
        <a:ea typeface=""/>
        <a:cs typeface=""/>
        <a:font script="Jpan" typeface="ＭＳ 明朝"/>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167</TotalTime>
  <Words>397</Words>
  <Application>Microsoft Macintosh PowerPoint</Application>
  <PresentationFormat>On-screen Show (4:3)</PresentationFormat>
  <Paragraphs>92</Paragraphs>
  <Slides>13</Slides>
  <Notes>5</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Capital</vt:lpstr>
      <vt:lpstr>Professional Portable Automatic Note Extraction (ProPANE) System Design</vt:lpstr>
      <vt:lpstr>Project Description</vt:lpstr>
      <vt:lpstr>Specifications &amp; Testing</vt:lpstr>
      <vt:lpstr>High Level Design</vt:lpstr>
      <vt:lpstr>Capture System Overview</vt:lpstr>
      <vt:lpstr>Camera Selection</vt:lpstr>
      <vt:lpstr>Tripod Selection</vt:lpstr>
      <vt:lpstr>Android App</vt:lpstr>
      <vt:lpstr>Analysis System Concept</vt:lpstr>
      <vt:lpstr>February Demos</vt:lpstr>
      <vt:lpstr>Rough Schedule</vt:lpstr>
      <vt:lpstr>Budget</vt:lpstr>
      <vt:lpstr>Feedback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Portable Automatic Note Extraction (ProPANE) System Design</dc:title>
  <dc:creator>Phil</dc:creator>
  <cp:lastModifiedBy>Phil</cp:lastModifiedBy>
  <cp:revision>24</cp:revision>
  <dcterms:created xsi:type="dcterms:W3CDTF">2012-11-28T22:27:40Z</dcterms:created>
  <dcterms:modified xsi:type="dcterms:W3CDTF">2012-11-29T01:14:57Z</dcterms:modified>
</cp:coreProperties>
</file>