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</p:sldMasterIdLst>
  <p:notesMasterIdLst>
    <p:notesMasterId r:id="rId4"/>
  </p:notesMasterIdLst>
  <p:sldIdLst>
    <p:sldId id="256" r:id="rId3"/>
  </p:sldIdLst>
  <p:sldSz cx="43891200" cy="329184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000099"/>
    <a:srgbClr val="FFBF0B"/>
    <a:srgbClr val="FF3300"/>
    <a:srgbClr val="FF0000"/>
    <a:srgbClr val="9F9FCF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78" y="-78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52634601-F843-421B-8ECA-81F96577A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8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E8588-45BE-4149-A941-166E9F488E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D6EC-C6F3-4E83-8838-214E096EB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4175"/>
            <a:ext cx="9326563" cy="263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8" y="2924175"/>
            <a:ext cx="27830462" cy="263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D079C-B546-4D74-A2E3-CD721F20FE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BBE26-06BE-42BB-8F2D-C98AF7B2D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D52C-F46A-4311-B276-9928EBD06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88" y="9513888"/>
            <a:ext cx="18578512" cy="1974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13888"/>
            <a:ext cx="18578513" cy="1974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7583E-6873-45B4-817B-2C447B9ED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B555D-80E6-40BA-99DA-C3B906AAD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86A8B-8811-4C65-9F86-BA9E41FC3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351F4-43AC-4426-9702-2848E66ED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91E14-7ADF-4ED6-9FA4-348AA5DAB8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4C1BC-DFEF-4405-87A5-E1E5B48A1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0888" y="2924175"/>
            <a:ext cx="373094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0888" y="9513888"/>
            <a:ext cx="37309425" cy="197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0888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defTabSz="3074988">
              <a:defRPr sz="470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94225"/>
            <a:ext cx="13896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algn="ctr" defTabSz="3074988">
              <a:defRPr sz="470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algn="r" defTabSz="3074988">
              <a:defRPr sz="4700">
                <a:effectLst/>
              </a:defRPr>
            </a:lvl1pPr>
          </a:lstStyle>
          <a:p>
            <a:fld id="{EE5F356B-5F25-4DE3-8E87-864E563FD83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mp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319325" y="32181800"/>
            <a:ext cx="2541588" cy="363538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1005125" y="31851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B0E72"/>
                </a:solidFill>
                <a:effectLst/>
                <a:latin typeface="Arial" charset="0"/>
              </a:rPr>
              <a:t>printed by</a:t>
            </a:r>
            <a:endParaRPr lang="en-US" sz="1800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0281225" y="32475488"/>
            <a:ext cx="264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B0E72"/>
                </a:solidFill>
                <a:effectLst/>
                <a:latin typeface="Arial" charset="0"/>
              </a:rPr>
              <a:t>www.postersession.com</a:t>
            </a:r>
            <a:endParaRPr lang="en-US" sz="1800"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1" fontAlgn="base" hangingPunct="1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1" fontAlgn="base" hangingPunct="1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1" fontAlgn="base" hangingPunct="1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CCECFF"/>
            </a:gs>
            <a:gs pos="100000">
              <a:srgbClr val="A1BAD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Text Box 146"/>
          <p:cNvSpPr txBox="1">
            <a:spLocks noChangeArrowheads="1"/>
          </p:cNvSpPr>
          <p:nvPr/>
        </p:nvSpPr>
        <p:spPr bwMode="auto">
          <a:xfrm>
            <a:off x="3733800" y="685800"/>
            <a:ext cx="36271200" cy="295486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ctr" defTabSz="612775"/>
            <a:r>
              <a:rPr lang="en-US" sz="8800" b="1" dirty="0" smtClean="0">
                <a:solidFill>
                  <a:schemeClr val="bg1"/>
                </a:solidFill>
                <a:effectLst/>
                <a:latin typeface="Arial" charset="0"/>
              </a:rPr>
              <a:t>The ProPANE System</a:t>
            </a:r>
            <a:endParaRPr lang="en-US" sz="7200" b="1" dirty="0">
              <a:solidFill>
                <a:schemeClr val="bg1"/>
              </a:solidFill>
              <a:effectLst/>
              <a:latin typeface="Arial" charset="0"/>
            </a:endParaRPr>
          </a:p>
          <a:p>
            <a:pPr algn="ctr" defTabSz="612775"/>
            <a:r>
              <a:rPr lang="en-US" sz="6000" b="1" dirty="0" smtClean="0">
                <a:solidFill>
                  <a:schemeClr val="bg1"/>
                </a:solidFill>
                <a:effectLst/>
                <a:latin typeface="Arial" charset="0"/>
              </a:rPr>
              <a:t>Griffin Dunn, </a:t>
            </a:r>
            <a:r>
              <a:rPr lang="en-US" sz="6000" b="1" dirty="0" smtClean="0">
                <a:solidFill>
                  <a:schemeClr val="bg1"/>
                </a:solidFill>
                <a:effectLst/>
                <a:latin typeface="Arial" charset="0"/>
              </a:rPr>
              <a:t>Colin Madigan, </a:t>
            </a:r>
            <a:r>
              <a:rPr lang="en-US" sz="6000" b="1" dirty="0" smtClean="0">
                <a:solidFill>
                  <a:schemeClr val="bg1"/>
                </a:solidFill>
                <a:effectLst/>
                <a:latin typeface="Arial" charset="0"/>
              </a:rPr>
              <a:t>Phillip Stahlfeld</a:t>
            </a:r>
            <a:endParaRPr lang="en-US" sz="5400" b="1" dirty="0">
              <a:solidFill>
                <a:schemeClr val="bg1"/>
              </a:solidFill>
              <a:effectLst/>
              <a:latin typeface="Arial" charset="0"/>
            </a:endParaRPr>
          </a:p>
          <a:p>
            <a:pPr algn="ctr" defTabSz="612775"/>
            <a:r>
              <a:rPr lang="en-US" sz="4000" b="1" i="1" dirty="0" smtClean="0">
                <a:solidFill>
                  <a:schemeClr val="bg1"/>
                </a:solidFill>
                <a:effectLst/>
                <a:latin typeface="Arial" charset="0"/>
              </a:rPr>
              <a:t>Bucknell University</a:t>
            </a:r>
            <a:endParaRPr lang="en-US" sz="36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914400" y="6553200"/>
            <a:ext cx="11125200" cy="3896451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r>
              <a:rPr lang="en-US" sz="4000" dirty="0" smtClean="0">
                <a:effectLst/>
              </a:rPr>
              <a:t>The ProPANE system allows for complete capture of the content of a classroom whiteboard.  It identifies writing on the board, filters out foreground obstacles, and presents easy to read key images summarizing the lecture for use by a professor or students.</a:t>
            </a:r>
            <a:endParaRPr lang="en-US" sz="4000" dirty="0"/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19865975" y="4710113"/>
            <a:ext cx="43180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5405" tIns="107703" rIns="215405" bIns="107703">
            <a:spAutoFit/>
          </a:bodyPr>
          <a:lstStyle/>
          <a:p>
            <a:pPr defTabSz="2154238"/>
            <a:endParaRPr lang="en-US" sz="5700">
              <a:effectLst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13411200" y="6096000"/>
            <a:ext cx="15849600" cy="6358664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28600" tIns="100584" rIns="228600" bIns="100584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Air trapped by the lip of the Frisbee is not moving with respect to the disc so it generates a region of high pressure below the disc.</a:t>
            </a:r>
          </a:p>
          <a:p>
            <a:endParaRPr lang="en-US" sz="4000" dirty="0">
              <a:effectLst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Air passing over the top of the disc creates a region of low pressure above the disc.</a:t>
            </a:r>
          </a:p>
          <a:p>
            <a:endParaRPr lang="en-US" sz="4000" dirty="0">
              <a:effectLst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Pressure differential above and below the disc generates lift.</a:t>
            </a:r>
          </a:p>
          <a:p>
            <a:endParaRPr lang="en-US" sz="4000" dirty="0">
              <a:effectLst/>
            </a:endParaRPr>
          </a:p>
          <a:p>
            <a:r>
              <a:rPr lang="en-US" sz="4000" dirty="0" smtClean="0">
                <a:effectLst/>
              </a:rPr>
              <a:t>See image below for how a Frisbee generates lift as it passes through the air [2].</a:t>
            </a:r>
          </a:p>
        </p:txBody>
      </p:sp>
      <p:sp>
        <p:nvSpPr>
          <p:cNvPr id="2200" name="Text Box 152"/>
          <p:cNvSpPr txBox="1">
            <a:spLocks noChangeArrowheads="1"/>
          </p:cNvSpPr>
          <p:nvPr/>
        </p:nvSpPr>
        <p:spPr bwMode="auto">
          <a:xfrm>
            <a:off x="31165800" y="24566630"/>
            <a:ext cx="12039600" cy="3896451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r>
              <a:rPr lang="en-US" sz="4000" dirty="0" smtClean="0">
                <a:effectLst/>
              </a:rPr>
              <a:t>[1] </a:t>
            </a:r>
            <a:r>
              <a:rPr lang="en-US" sz="4000" dirty="0" smtClean="0">
                <a:effectLst/>
              </a:rPr>
              <a:t>Li-</a:t>
            </a:r>
            <a:r>
              <a:rPr lang="en-US" sz="4000" dirty="0" err="1" smtClean="0">
                <a:effectLst/>
              </a:rPr>
              <a:t>wei</a:t>
            </a:r>
            <a:r>
              <a:rPr lang="en-US" sz="4000" dirty="0" smtClean="0">
                <a:effectLst/>
              </a:rPr>
              <a:t> He, </a:t>
            </a:r>
            <a:r>
              <a:rPr lang="en-US" sz="4000" dirty="0" err="1" smtClean="0">
                <a:effectLst/>
              </a:rPr>
              <a:t>Zhengyou</a:t>
            </a:r>
            <a:r>
              <a:rPr lang="en-US" sz="4000" dirty="0" smtClean="0">
                <a:effectLst/>
              </a:rPr>
              <a:t> Zhang, </a:t>
            </a:r>
            <a:r>
              <a:rPr lang="en-US" sz="4000" dirty="0" err="1" smtClean="0">
                <a:effectLst/>
              </a:rPr>
              <a:t>Zicheng</a:t>
            </a:r>
            <a:r>
              <a:rPr lang="en-US" sz="4000" dirty="0" smtClean="0">
                <a:effectLst/>
              </a:rPr>
              <a:t> Liu, “Why Take Notes? Use the Whiteboard Capture System.” ftp://ftp.research.microsoft.com/pub/tr/tr-2002-89.pdf, September 2002</a:t>
            </a:r>
            <a:endParaRPr lang="en-US" sz="4000" dirty="0" smtClean="0">
              <a:effectLst/>
            </a:endParaRPr>
          </a:p>
          <a:p>
            <a:endParaRPr lang="en-US" sz="4000" dirty="0">
              <a:effectLst/>
            </a:endParaRPr>
          </a:p>
          <a:p>
            <a:endParaRPr lang="en-US" sz="4000" dirty="0">
              <a:effectLst/>
            </a:endParaRPr>
          </a:p>
        </p:txBody>
      </p:sp>
      <p:sp>
        <p:nvSpPr>
          <p:cNvPr id="2204" name="Text Box 156"/>
          <p:cNvSpPr txBox="1">
            <a:spLocks noChangeArrowheads="1"/>
          </p:cNvSpPr>
          <p:nvPr/>
        </p:nvSpPr>
        <p:spPr bwMode="auto">
          <a:xfrm>
            <a:off x="31318200" y="6631055"/>
            <a:ext cx="12039600" cy="2049792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</a:rPr>
              <a:t> </a:t>
            </a:r>
            <a:r>
              <a:rPr lang="en-US" sz="4000" dirty="0" smtClean="0">
                <a:effectLst/>
              </a:rPr>
              <a:t>  Bucknell University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</a:rPr>
              <a:t> </a:t>
            </a:r>
            <a:r>
              <a:rPr lang="en-US" sz="4000" dirty="0" smtClean="0">
                <a:effectLst/>
              </a:rPr>
              <a:t>  Department of Electrical Engineering</a:t>
            </a:r>
          </a:p>
          <a:p>
            <a:endParaRPr lang="en-US" sz="4000" dirty="0" smtClean="0">
              <a:effectLst/>
            </a:endParaRPr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914400" y="5105400"/>
            <a:ext cx="11007725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</a:rPr>
              <a:t>Abstract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13411200" y="4724400"/>
            <a:ext cx="15849600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</a:rPr>
              <a:t>Frisbee As A Wing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214" name="Text Box 166"/>
          <p:cNvSpPr txBox="1">
            <a:spLocks noChangeArrowheads="1"/>
          </p:cNvSpPr>
          <p:nvPr/>
        </p:nvSpPr>
        <p:spPr bwMode="auto">
          <a:xfrm>
            <a:off x="31318200" y="5105400"/>
            <a:ext cx="12039600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</a:rPr>
              <a:t>Acknowledgements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31318200" y="22936200"/>
            <a:ext cx="12039600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</a:rPr>
              <a:t>References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228600" y="304800"/>
            <a:ext cx="32004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830" y="381000"/>
            <a:ext cx="2978970" cy="3886201"/>
          </a:xfrm>
          <a:prstGeom prst="rect">
            <a:avLst/>
          </a:prstGeom>
        </p:spPr>
      </p:pic>
      <p:sp>
        <p:nvSpPr>
          <p:cNvPr id="28" name="Rectangle 168"/>
          <p:cNvSpPr>
            <a:spLocks noChangeArrowheads="1"/>
          </p:cNvSpPr>
          <p:nvPr/>
        </p:nvSpPr>
        <p:spPr bwMode="auto">
          <a:xfrm>
            <a:off x="40393170" y="304800"/>
            <a:ext cx="32004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38400" y="381000"/>
            <a:ext cx="2978970" cy="3886201"/>
          </a:xfrm>
          <a:prstGeom prst="rect">
            <a:avLst/>
          </a:prstGeom>
        </p:spPr>
      </p:pic>
      <p:sp>
        <p:nvSpPr>
          <p:cNvPr id="31" name="Text Box 162"/>
          <p:cNvSpPr txBox="1">
            <a:spLocks noChangeArrowheads="1"/>
          </p:cNvSpPr>
          <p:nvPr/>
        </p:nvSpPr>
        <p:spPr bwMode="auto">
          <a:xfrm>
            <a:off x="914400" y="17272337"/>
            <a:ext cx="11007725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</a:rPr>
              <a:t>Major System Components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Text Box 147"/>
          <p:cNvSpPr txBox="1">
            <a:spLocks noChangeArrowheads="1"/>
          </p:cNvSpPr>
          <p:nvPr/>
        </p:nvSpPr>
        <p:spPr bwMode="auto">
          <a:xfrm>
            <a:off x="914400" y="18821864"/>
            <a:ext cx="11125200" cy="758977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r>
              <a:rPr lang="en-US" sz="4000" b="1" dirty="0" smtClean="0">
                <a:effectLst/>
              </a:rPr>
              <a:t>Samsung Galaxy Camera</a:t>
            </a:r>
            <a:endParaRPr lang="en-US" sz="4000" b="1" dirty="0" smtClean="0">
              <a:effectLst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21x optical zoom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Runs on Android 4.1 “Jelly Bean”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Utilizes custom ProPANE app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</a:rPr>
              <a:t>Allows for image set capture, color and resolution optimization</a:t>
            </a:r>
            <a:endParaRPr lang="en-US" sz="4000" dirty="0" smtClean="0">
              <a:effectLst/>
            </a:endParaRPr>
          </a:p>
          <a:p>
            <a:r>
              <a:rPr lang="en-US" sz="4000" dirty="0" smtClean="0">
                <a:effectLst/>
              </a:rPr>
              <a:t>	</a:t>
            </a:r>
          </a:p>
          <a:p>
            <a:r>
              <a:rPr lang="en-US" sz="4000" b="1" dirty="0" smtClean="0">
                <a:effectLst/>
              </a:rPr>
              <a:t>Analysis System 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</a:rPr>
              <a:t>   Intel Core 2 Duo running </a:t>
            </a:r>
            <a:r>
              <a:rPr lang="en-US" sz="4000" dirty="0" err="1" smtClean="0">
                <a:effectLst/>
              </a:rPr>
              <a:t>Ubuntu</a:t>
            </a:r>
            <a:r>
              <a:rPr lang="en-US" sz="4000" dirty="0" smtClean="0">
                <a:effectLst/>
              </a:rPr>
              <a:t> 12.04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</a:rPr>
              <a:t> </a:t>
            </a:r>
            <a:r>
              <a:rPr lang="en-US" sz="4000" dirty="0" smtClean="0">
                <a:effectLst/>
              </a:rPr>
              <a:t>  Supports multiple users</a:t>
            </a:r>
            <a:endParaRPr lang="en-US" sz="4000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</a:rPr>
              <a:t> </a:t>
            </a:r>
            <a:r>
              <a:rPr lang="en-US" sz="4000" dirty="0" smtClean="0">
                <a:effectLst/>
              </a:rPr>
              <a:t>  Full access from anywhere on Bucknell campus</a:t>
            </a:r>
            <a:endParaRPr lang="en-US" sz="4000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endParaRPr lang="en-US" sz="4000" dirty="0" smtClean="0">
              <a:effectLst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716000" y="12954000"/>
            <a:ext cx="15316200" cy="11098972"/>
            <a:chOff x="13716000" y="13132628"/>
            <a:chExt cx="15316200" cy="11098972"/>
          </a:xfrm>
        </p:grpSpPr>
        <p:pic>
          <p:nvPicPr>
            <p:cNvPr id="23" name="Picture 22" descr="propane whiteboar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0" y="13132628"/>
              <a:ext cx="15316200" cy="11098972"/>
            </a:xfrm>
            <a:prstGeom prst="rect">
              <a:avLst/>
            </a:prstGeom>
          </p:spPr>
        </p:pic>
        <p:pic>
          <p:nvPicPr>
            <p:cNvPr id="24" name="Picture 23" descr="Propane molecul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60200" y="14859000"/>
              <a:ext cx="4191000" cy="4191000"/>
            </a:xfrm>
            <a:prstGeom prst="rect">
              <a:avLst/>
            </a:prstGeom>
          </p:spPr>
        </p:pic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29565600" y="11734800"/>
            <a:ext cx="14097000" cy="8729830"/>
            <a:chOff x="152400" y="1371600"/>
            <a:chExt cx="8838975" cy="5473700"/>
          </a:xfrm>
        </p:grpSpPr>
        <p:pic>
          <p:nvPicPr>
            <p:cNvPr id="26" name="Picture 25" descr="out20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052" y="1371600"/>
              <a:ext cx="4425244" cy="2489200"/>
            </a:xfrm>
            <a:prstGeom prst="rect">
              <a:avLst/>
            </a:prstGeom>
          </p:spPr>
        </p:pic>
        <p:pic>
          <p:nvPicPr>
            <p:cNvPr id="27" name="Picture 26" descr="out20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6131" y="1765300"/>
              <a:ext cx="4425244" cy="2489200"/>
            </a:xfrm>
            <a:prstGeom prst="rect">
              <a:avLst/>
            </a:prstGeom>
          </p:spPr>
        </p:pic>
        <p:pic>
          <p:nvPicPr>
            <p:cNvPr id="30" name="Picture 29" descr="debug20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4018717"/>
              <a:ext cx="4413731" cy="2482723"/>
            </a:xfrm>
            <a:prstGeom prst="rect">
              <a:avLst/>
            </a:prstGeom>
          </p:spPr>
        </p:pic>
        <p:pic>
          <p:nvPicPr>
            <p:cNvPr id="33" name="Picture 32" descr="color_correction_exampl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7295" y="4361149"/>
              <a:ext cx="4404079" cy="248415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4185131" y="2667000"/>
              <a:ext cx="762000" cy="508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85131" y="5080000"/>
              <a:ext cx="762000" cy="508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185131" y="3860800"/>
              <a:ext cx="762000" cy="500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 descr="concept-of-operation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1506200"/>
            <a:ext cx="9653896" cy="4191000"/>
          </a:xfrm>
          <a:prstGeom prst="rect">
            <a:avLst/>
          </a:prstGeom>
        </p:spPr>
      </p:pic>
      <p:pic>
        <p:nvPicPr>
          <p:cNvPr id="44" name="Picture 43" descr="camera_example_horiz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87400" y="25374600"/>
            <a:ext cx="16122817" cy="5412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30000783999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95E166-E6BA-49C0-9E78-6AF77FF2E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TC300007839990</Template>
  <TotalTime>1025</TotalTime>
  <Words>207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TC300007839990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 C. Dunn</dc:creator>
  <cp:lastModifiedBy>Colin</cp:lastModifiedBy>
  <cp:revision>45</cp:revision>
  <cp:lastPrinted>2000-08-03T00:31:24Z</cp:lastPrinted>
  <dcterms:modified xsi:type="dcterms:W3CDTF">2013-04-19T02:16:40Z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TC300007839990</vt:lpwstr>
  </property>
</Properties>
</file>