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59" r:id="rId4"/>
    <p:sldId id="263" r:id="rId5"/>
    <p:sldId id="260" r:id="rId6"/>
    <p:sldId id="262" r:id="rId7"/>
    <p:sldId id="266" r:id="rId8"/>
    <p:sldId id="268" r:id="rId9"/>
    <p:sldId id="261"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FFE3B4-68C8-9E4C-C57E-EE4A710400B1}" v="27" dt="2022-03-13T14:02:21.351"/>
    <p1510:client id="{5F7DA0F1-4632-F81B-7D05-D0C4F8FD724B}" v="245" dt="2022-03-13T15:11:34.324"/>
    <p1510:client id="{856A11CD-E78F-48E8-9B0A-86687C965C08}" v="572" dt="2022-03-13T14:43:59.016"/>
    <p1510:client id="{A4DBF94C-5790-B1AB-317F-FCF73D1EAB65}" v="13" dt="2022-03-13T14:05:50.516"/>
    <p1510:client id="{B8001D7B-7C25-C25B-E7E8-B8B9A1ED0B4B}" v="7" dt="2022-03-13T14:03:28.452"/>
    <p1510:client id="{D4513F58-35A6-4500-809C-7CE117BFC823}" v="3054" dt="2022-03-13T15:00:20.026"/>
    <p1510:client id="{F536310D-FBC8-D731-314F-FD4585DBBCF4}" v="83" dt="2022-03-13T14:02:09.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70D06-4968-4B6F-B38F-C2AFF935C2B5}" type="datetimeFigureOut">
              <a:rPr lang="en-GB" smtClean="0"/>
              <a:t>14/03/2022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5492-FB9F-41C0-BCCF-4D387E9D3C9E}" type="slidenum">
              <a:rPr lang="en-GB" smtClean="0"/>
              <a:t>‹#›</a:t>
            </a:fld>
            <a:endParaRPr lang="en-GB"/>
          </a:p>
        </p:txBody>
      </p:sp>
    </p:spTree>
    <p:extLst>
      <p:ext uri="{BB962C8B-B14F-4D97-AF65-F5344CB8AC3E}">
        <p14:creationId xmlns:p14="http://schemas.microsoft.com/office/powerpoint/2010/main" val="221304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The key question that we’re trying to answer in this project is how best can we capture energy to make renewables financially viable?</a:t>
            </a:r>
          </a:p>
          <a:p>
            <a:pPr marL="171450" indent="-171450">
              <a:buFontTx/>
              <a:buChar char="-"/>
            </a:pPr>
            <a:r>
              <a:rPr lang="en-GB"/>
              <a:t>Plot shows the energy use in Germany over time and divided into source</a:t>
            </a:r>
          </a:p>
          <a:p>
            <a:pPr marL="628650" lvl="1" indent="-171450">
              <a:buFontTx/>
              <a:buChar char="-"/>
            </a:pPr>
            <a:r>
              <a:rPr lang="en-GB"/>
              <a:t>Clear uptick in renewables and decrease in fossil fuels</a:t>
            </a:r>
          </a:p>
          <a:p>
            <a:pPr marL="171450" lvl="0" indent="-171450">
              <a:buFontTx/>
              <a:buChar char="-"/>
            </a:pPr>
            <a:r>
              <a:rPr lang="en-GB"/>
              <a:t>A big barrier on renewables is an inconsistent power. Solution: batteries!</a:t>
            </a:r>
          </a:p>
          <a:p>
            <a:pPr marL="171450" lvl="0" indent="-171450">
              <a:buFontTx/>
              <a:buChar char="-"/>
            </a:pPr>
            <a:r>
              <a:rPr lang="en-GB"/>
              <a:t>Purpose of this project is to optimise battery charge/discharge schedules to illustrate how batteries for renewables could be viable</a:t>
            </a:r>
          </a:p>
        </p:txBody>
      </p:sp>
      <p:sp>
        <p:nvSpPr>
          <p:cNvPr id="4" name="Slide Number Placeholder 3"/>
          <p:cNvSpPr>
            <a:spLocks noGrp="1"/>
          </p:cNvSpPr>
          <p:nvPr>
            <p:ph type="sldNum" sz="quarter" idx="5"/>
          </p:nvPr>
        </p:nvSpPr>
        <p:spPr/>
        <p:txBody>
          <a:bodyPr/>
          <a:lstStyle/>
          <a:p>
            <a:fld id="{F6555492-FB9F-41C0-BCCF-4D387E9D3C9E}" type="slidenum">
              <a:rPr lang="en-GB" smtClean="0"/>
              <a:t>2</a:t>
            </a:fld>
            <a:endParaRPr lang="en-GB"/>
          </a:p>
        </p:txBody>
      </p:sp>
    </p:spTree>
    <p:extLst>
      <p:ext uri="{BB962C8B-B14F-4D97-AF65-F5344CB8AC3E}">
        <p14:creationId xmlns:p14="http://schemas.microsoft.com/office/powerpoint/2010/main" val="210513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don't take what I say here as gospel, because I only found out about </a:t>
            </a:r>
            <a:r>
              <a:rPr lang="en-US" err="1">
                <a:ea typeface="Calibri"/>
                <a:cs typeface="Calibri"/>
              </a:rPr>
              <a:t>reinforcment</a:t>
            </a:r>
            <a:r>
              <a:rPr lang="en-US">
                <a:ea typeface="Calibri"/>
                <a:cs typeface="Calibri"/>
              </a:rPr>
              <a:t> learning yesterday.</a:t>
            </a:r>
          </a:p>
          <a:p>
            <a:endParaRPr lang="en-US">
              <a:ea typeface="Calibri"/>
              <a:cs typeface="Calibri"/>
            </a:endParaRPr>
          </a:p>
          <a:p>
            <a:r>
              <a:rPr lang="en-US">
                <a:ea typeface="Calibri"/>
                <a:cs typeface="Calibri"/>
              </a:rPr>
              <a:t>Reinforcement learning is method of machine learning that allows an agent to compose a policy which causes it to </a:t>
            </a:r>
            <a:r>
              <a:rPr lang="en-US" err="1">
                <a:ea typeface="Calibri"/>
                <a:cs typeface="Calibri"/>
              </a:rPr>
              <a:t>maximise</a:t>
            </a:r>
            <a:r>
              <a:rPr lang="en-US">
                <a:ea typeface="Calibri"/>
                <a:cs typeface="Calibri"/>
              </a:rPr>
              <a:t> a reward, by taking actions within an environment.</a:t>
            </a:r>
          </a:p>
          <a:p>
            <a:r>
              <a:rPr lang="en-US">
                <a:ea typeface="Calibri"/>
                <a:cs typeface="Calibri"/>
              </a:rPr>
              <a:t>Our actions for this case are for the battery to charge, discharge and hold charge.</a:t>
            </a:r>
          </a:p>
          <a:p>
            <a:endParaRPr lang="en-US">
              <a:ea typeface="Calibri"/>
              <a:cs typeface="Calibri"/>
            </a:endParaRPr>
          </a:p>
          <a:p>
            <a:r>
              <a:rPr lang="en-US">
                <a:ea typeface="Calibri"/>
                <a:cs typeface="Calibri"/>
              </a:rPr>
              <a:t>There are several different algorithms, we chose one which is good for general problems, without excessive tuning.</a:t>
            </a:r>
            <a:endParaRPr lang="en-US"/>
          </a:p>
          <a:p>
            <a:r>
              <a:rPr lang="en-US">
                <a:ea typeface="Calibri"/>
                <a:cs typeface="Calibri"/>
              </a:rPr>
              <a:t>We used the stable baselines package which has a </a:t>
            </a:r>
            <a:r>
              <a:rPr lang="en-US" err="1">
                <a:ea typeface="Calibri"/>
                <a:cs typeface="Calibri"/>
              </a:rPr>
              <a:t>pytorch</a:t>
            </a:r>
            <a:r>
              <a:rPr lang="en-US">
                <a:ea typeface="Calibri"/>
                <a:cs typeface="Calibri"/>
              </a:rPr>
              <a:t> backend.</a:t>
            </a:r>
          </a:p>
          <a:p>
            <a:endParaRPr lang="en-US">
              <a:ea typeface="Calibri"/>
              <a:cs typeface="Calibri"/>
            </a:endParaRPr>
          </a:p>
          <a:p>
            <a:r>
              <a:rPr lang="en-US">
                <a:ea typeface="Calibri"/>
                <a:cs typeface="Calibri"/>
              </a:rPr>
              <a:t>Put very simply, we hope to train the agent to buying when the price is low and selling when it is high.</a:t>
            </a:r>
            <a:endParaRPr lang="en-US"/>
          </a:p>
        </p:txBody>
      </p:sp>
      <p:sp>
        <p:nvSpPr>
          <p:cNvPr id="4" name="Slide Number Placeholder 3"/>
          <p:cNvSpPr>
            <a:spLocks noGrp="1"/>
          </p:cNvSpPr>
          <p:nvPr>
            <p:ph type="sldNum" sz="quarter" idx="5"/>
          </p:nvPr>
        </p:nvSpPr>
        <p:spPr/>
        <p:txBody>
          <a:bodyPr/>
          <a:lstStyle/>
          <a:p>
            <a:fld id="{F6555492-FB9F-41C0-BCCF-4D387E9D3C9E}" type="slidenum">
              <a:rPr lang="en-GB" smtClean="0"/>
              <a:t>3</a:t>
            </a:fld>
            <a:endParaRPr lang="en-GB"/>
          </a:p>
        </p:txBody>
      </p:sp>
    </p:spTree>
    <p:extLst>
      <p:ext uri="{BB962C8B-B14F-4D97-AF65-F5344CB8AC3E}">
        <p14:creationId xmlns:p14="http://schemas.microsoft.com/office/powerpoint/2010/main" val="37675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If we plot the price for every day in the data set on top of each other, we see that there is a very clear trend with a high around 6am and 6pm.</a:t>
            </a:r>
          </a:p>
          <a:p>
            <a:r>
              <a:rPr lang="en-US">
                <a:ea typeface="Calibri"/>
                <a:cs typeface="Calibri"/>
              </a:rPr>
              <a:t>There are also some large price surges late in the day, which could be a chance to </a:t>
            </a:r>
            <a:r>
              <a:rPr lang="en-US" err="1">
                <a:ea typeface="Calibri"/>
                <a:cs typeface="Calibri"/>
              </a:rPr>
              <a:t>maximise</a:t>
            </a:r>
            <a:r>
              <a:rPr lang="en-US">
                <a:ea typeface="Calibri"/>
                <a:cs typeface="Calibri"/>
              </a:rPr>
              <a:t> profit.</a:t>
            </a:r>
          </a:p>
          <a:p>
            <a:endParaRPr lang="en-US">
              <a:ea typeface="Calibri"/>
              <a:cs typeface="Calibri"/>
            </a:endParaRPr>
          </a:p>
          <a:p>
            <a:r>
              <a:rPr lang="en-US">
                <a:ea typeface="Calibri"/>
                <a:cs typeface="Calibri"/>
              </a:rPr>
              <a:t>On the right now,</a:t>
            </a:r>
          </a:p>
          <a:p>
            <a:r>
              <a:rPr lang="en-US">
                <a:ea typeface="Calibri"/>
                <a:cs typeface="Calibri"/>
              </a:rPr>
              <a:t>We want to be able to say what is a low price for a given day and what is a high price.</a:t>
            </a:r>
          </a:p>
          <a:p>
            <a:r>
              <a:rPr lang="en-US">
                <a:ea typeface="Calibri"/>
                <a:cs typeface="Calibri"/>
              </a:rPr>
              <a:t>This requires us to determine some reference value against which to compare the current price.</a:t>
            </a:r>
          </a:p>
          <a:p>
            <a:endParaRPr lang="en-US">
              <a:ea typeface="Calibri"/>
              <a:cs typeface="Calibri"/>
            </a:endParaRPr>
          </a:p>
          <a:p>
            <a:r>
              <a:rPr lang="en-US">
                <a:ea typeface="Calibri"/>
                <a:cs typeface="Calibri"/>
              </a:rPr>
              <a:t>This will allow the agent to be rewarded for selling high and buying low.</a:t>
            </a:r>
          </a:p>
          <a:p>
            <a:endParaRPr lang="en-US">
              <a:ea typeface="Calibri"/>
              <a:cs typeface="Calibri"/>
            </a:endParaRPr>
          </a:p>
          <a:p>
            <a:r>
              <a:rPr lang="en-US">
                <a:ea typeface="Calibri"/>
                <a:cs typeface="Calibri"/>
              </a:rPr>
              <a:t>Keeping it very simple to start with, we wanted to just use the average value from the previous 24hr to track the baseline price of this blue curve.</a:t>
            </a:r>
          </a:p>
          <a:p>
            <a:r>
              <a:rPr lang="en-US">
                <a:ea typeface="Calibri"/>
                <a:cs typeface="Calibri"/>
              </a:rPr>
              <a:t>In short, we found that using the median value gave us the best results after also testing with the mean.</a:t>
            </a:r>
          </a:p>
        </p:txBody>
      </p:sp>
      <p:sp>
        <p:nvSpPr>
          <p:cNvPr id="4" name="Slide Number Placeholder 3"/>
          <p:cNvSpPr>
            <a:spLocks noGrp="1"/>
          </p:cNvSpPr>
          <p:nvPr>
            <p:ph type="sldNum" sz="quarter" idx="5"/>
          </p:nvPr>
        </p:nvSpPr>
        <p:spPr/>
        <p:txBody>
          <a:bodyPr/>
          <a:lstStyle/>
          <a:p>
            <a:fld id="{F6555492-FB9F-41C0-BCCF-4D387E9D3C9E}" type="slidenum">
              <a:rPr lang="en-GB" smtClean="0"/>
              <a:t>4</a:t>
            </a:fld>
            <a:endParaRPr lang="en-GB"/>
          </a:p>
        </p:txBody>
      </p:sp>
    </p:spTree>
    <p:extLst>
      <p:ext uri="{BB962C8B-B14F-4D97-AF65-F5344CB8AC3E}">
        <p14:creationId xmlns:p14="http://schemas.microsoft.com/office/powerpoint/2010/main" val="335613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decided to train the model as follows.</a:t>
            </a:r>
          </a:p>
          <a:p>
            <a:endParaRPr lang="en-US">
              <a:ea typeface="Calibri"/>
              <a:cs typeface="Calibri"/>
            </a:endParaRPr>
          </a:p>
          <a:p>
            <a:r>
              <a:rPr lang="en-US">
                <a:ea typeface="Calibri"/>
                <a:cs typeface="Calibri"/>
              </a:rPr>
              <a:t>We compared the current price to the forecasted price and if the current price is high, then we rewarded the model for selling and vice versa.</a:t>
            </a:r>
          </a:p>
          <a:p>
            <a:endParaRPr lang="en-US">
              <a:ea typeface="Calibri"/>
              <a:cs typeface="Calibri"/>
            </a:endParaRPr>
          </a:p>
          <a:p>
            <a:r>
              <a:rPr lang="en-US">
                <a:ea typeface="Calibri"/>
                <a:cs typeface="Calibri"/>
              </a:rPr>
              <a:t>So you can see this cartoon on the left, a reference price is in red while there are two dashed examples of a high price and a low price compared to this reference.</a:t>
            </a:r>
          </a:p>
          <a:p>
            <a:endParaRPr lang="en-US">
              <a:ea typeface="Calibri"/>
              <a:cs typeface="Calibri"/>
            </a:endParaRPr>
          </a:p>
          <a:p>
            <a:r>
              <a:rPr lang="en-US">
                <a:ea typeface="Calibri"/>
                <a:cs typeface="Calibri"/>
              </a:rPr>
              <a:t>We also wanted to reward more when there was a larger difference in price, so we would effectively be making more money than we might expect at that time.</a:t>
            </a:r>
          </a:p>
          <a:p>
            <a:endParaRPr lang="en-US">
              <a:ea typeface="Calibri"/>
              <a:cs typeface="Calibri"/>
            </a:endParaRPr>
          </a:p>
          <a:p>
            <a:r>
              <a:rPr lang="en-US">
                <a:ea typeface="Calibri"/>
                <a:cs typeface="Calibri"/>
              </a:rPr>
              <a:t>Our cumulative reward is effectively the opportunity cost, which is what we want to </a:t>
            </a:r>
            <a:r>
              <a:rPr lang="en-US" err="1">
                <a:ea typeface="Calibri"/>
                <a:cs typeface="Calibri"/>
              </a:rPr>
              <a:t>optimise</a:t>
            </a:r>
            <a:r>
              <a:rPr lang="en-US">
                <a:ea typeface="Calibri"/>
                <a:cs typeface="Calibri"/>
              </a:rPr>
              <a:t>.</a:t>
            </a:r>
          </a:p>
        </p:txBody>
      </p:sp>
      <p:sp>
        <p:nvSpPr>
          <p:cNvPr id="4" name="Slide Number Placeholder 3"/>
          <p:cNvSpPr>
            <a:spLocks noGrp="1"/>
          </p:cNvSpPr>
          <p:nvPr>
            <p:ph type="sldNum" sz="quarter" idx="5"/>
          </p:nvPr>
        </p:nvSpPr>
        <p:spPr/>
        <p:txBody>
          <a:bodyPr/>
          <a:lstStyle/>
          <a:p>
            <a:fld id="{F6555492-FB9F-41C0-BCCF-4D387E9D3C9E}" type="slidenum">
              <a:rPr lang="en-GB" smtClean="0"/>
              <a:t>5</a:t>
            </a:fld>
            <a:endParaRPr lang="en-GB"/>
          </a:p>
        </p:txBody>
      </p:sp>
    </p:spTree>
    <p:extLst>
      <p:ext uri="{BB962C8B-B14F-4D97-AF65-F5344CB8AC3E}">
        <p14:creationId xmlns:p14="http://schemas.microsoft.com/office/powerpoint/2010/main" val="65351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shows the effect of training our model for one month and then applying the model to predict the charge-discharge cycle for the next month</a:t>
            </a:r>
          </a:p>
          <a:p>
            <a:endParaRPr lang="en-GB">
              <a:ea typeface="Calibri"/>
              <a:cs typeface="Calibri"/>
            </a:endParaRPr>
          </a:p>
          <a:p>
            <a:r>
              <a:rPr lang="en-GB">
                <a:ea typeface="Calibri"/>
                <a:cs typeface="Calibri"/>
              </a:rPr>
              <a:t>The top plots on these time series show the Bank total in blue for a month, although two different </a:t>
            </a:r>
          </a:p>
          <a:p>
            <a:r>
              <a:rPr lang="en-GB">
                <a:ea typeface="Calibri"/>
                <a:cs typeface="Calibri"/>
              </a:rPr>
              <a:t>You can see that without training, we basically have a random process with no knowledge that gains effectively net zero in terms of profit.</a:t>
            </a:r>
          </a:p>
          <a:p>
            <a:r>
              <a:rPr lang="en-GB">
                <a:ea typeface="Calibri"/>
                <a:cs typeface="Calibri"/>
              </a:rPr>
              <a:t>Our trained model on the right obviously has a clear trend upward in balance.</a:t>
            </a:r>
          </a:p>
          <a:p>
            <a:endParaRPr lang="en-GB">
              <a:ea typeface="Calibri"/>
              <a:cs typeface="Calibri"/>
            </a:endParaRPr>
          </a:p>
          <a:p>
            <a:r>
              <a:rPr lang="en-GB">
                <a:ea typeface="Calibri"/>
                <a:cs typeface="Calibri"/>
              </a:rPr>
              <a:t>The second plot shows the current price against the refence price, which was the median value.</a:t>
            </a:r>
          </a:p>
          <a:p>
            <a:r>
              <a:rPr lang="en-GB">
                <a:ea typeface="Calibri"/>
                <a:cs typeface="Calibri"/>
              </a:rPr>
              <a:t>So we want the battery to be charging when the blue is below the red and vice versa.</a:t>
            </a:r>
          </a:p>
          <a:p>
            <a:endParaRPr lang="en-GB">
              <a:ea typeface="Calibri"/>
              <a:cs typeface="Calibri"/>
            </a:endParaRPr>
          </a:p>
          <a:p>
            <a:r>
              <a:rPr lang="en-GB">
                <a:ea typeface="Calibri"/>
                <a:cs typeface="Calibri"/>
              </a:rPr>
              <a:t>The next plot shows the </a:t>
            </a:r>
            <a:r>
              <a:rPr lang="en-GB" err="1">
                <a:ea typeface="Calibri"/>
                <a:cs typeface="Calibri"/>
              </a:rPr>
              <a:t>instananeuos</a:t>
            </a:r>
            <a:r>
              <a:rPr lang="en-GB">
                <a:ea typeface="Calibri"/>
                <a:cs typeface="Calibri"/>
              </a:rPr>
              <a:t> reward for the given process</a:t>
            </a:r>
          </a:p>
          <a:p>
            <a:r>
              <a:rPr lang="en-GB">
                <a:ea typeface="Calibri"/>
                <a:cs typeface="Calibri"/>
              </a:rPr>
              <a:t>so prior to the training, the rewards are equally negative and positive, while the trained model is mostly positive.</a:t>
            </a:r>
            <a:endParaRPr lang="en-GB"/>
          </a:p>
          <a:p>
            <a:r>
              <a:rPr lang="en-GB">
                <a:ea typeface="Calibri"/>
                <a:cs typeface="Calibri"/>
              </a:rPr>
              <a:t>I.e. it is charging and discharging at the right time.</a:t>
            </a:r>
          </a:p>
          <a:p>
            <a:endParaRPr lang="en-GB">
              <a:ea typeface="Calibri"/>
              <a:cs typeface="Calibri"/>
            </a:endParaRPr>
          </a:p>
          <a:p>
            <a:r>
              <a:rPr lang="en-GB">
                <a:ea typeface="Calibri"/>
                <a:cs typeface="Calibri"/>
              </a:rPr>
              <a:t>The final plot just shows the charge level of the battery.</a:t>
            </a:r>
          </a:p>
          <a:p>
            <a:r>
              <a:rPr lang="en-GB">
                <a:ea typeface="Calibri"/>
                <a:cs typeface="Calibri"/>
              </a:rPr>
              <a:t>The trained data seems to have a periodicity which </a:t>
            </a:r>
            <a:r>
              <a:rPr lang="en-GB" err="1">
                <a:ea typeface="Calibri"/>
                <a:cs typeface="Calibri"/>
              </a:rPr>
              <a:t>mathces</a:t>
            </a:r>
            <a:r>
              <a:rPr lang="en-GB">
                <a:ea typeface="Calibri"/>
                <a:cs typeface="Calibri"/>
              </a:rPr>
              <a:t> the daily price flutuations.</a:t>
            </a:r>
          </a:p>
        </p:txBody>
      </p:sp>
      <p:sp>
        <p:nvSpPr>
          <p:cNvPr id="4" name="Slide Number Placeholder 3"/>
          <p:cNvSpPr>
            <a:spLocks noGrp="1"/>
          </p:cNvSpPr>
          <p:nvPr>
            <p:ph type="sldNum" sz="quarter" idx="5"/>
          </p:nvPr>
        </p:nvSpPr>
        <p:spPr/>
        <p:txBody>
          <a:bodyPr/>
          <a:lstStyle/>
          <a:p>
            <a:fld id="{F6555492-FB9F-41C0-BCCF-4D387E9D3C9E}" type="slidenum">
              <a:rPr lang="en-GB" smtClean="0"/>
              <a:t>6</a:t>
            </a:fld>
            <a:endParaRPr lang="en-GB"/>
          </a:p>
        </p:txBody>
      </p:sp>
    </p:spTree>
    <p:extLst>
      <p:ext uri="{BB962C8B-B14F-4D97-AF65-F5344CB8AC3E}">
        <p14:creationId xmlns:p14="http://schemas.microsoft.com/office/powerpoint/2010/main" val="243954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Finally, we show the predictions of the model over the whole time period</a:t>
            </a:r>
          </a:p>
          <a:p>
            <a:pPr marL="171450" indent="-171450">
              <a:buFontTx/>
              <a:buChar char="-"/>
            </a:pPr>
            <a:r>
              <a:rPr lang="en-GB"/>
              <a:t>The learned behaviour of our model becomes quite apparent</a:t>
            </a:r>
          </a:p>
          <a:p>
            <a:pPr marL="171450" indent="-171450">
              <a:buFontTx/>
              <a:buChar char="-"/>
            </a:pPr>
            <a:r>
              <a:rPr lang="en-GB"/>
              <a:t>Our model has worked out that the optimal behaviour is to stay fully charged and only discharged when it can make a large profit</a:t>
            </a:r>
          </a:p>
          <a:p>
            <a:pPr marL="171450" indent="-171450">
              <a:buFontTx/>
              <a:buChar char="-"/>
            </a:pPr>
            <a:r>
              <a:rPr lang="en-GB"/>
              <a:t>That’s why you see these regions of almost constant bank total (i.e. not making new profit</a:t>
            </a:r>
            <a:r>
              <a:rPr lang="en-US"/>
              <a:t>)</a:t>
            </a:r>
          </a:p>
          <a:p>
            <a:pPr marL="171450" indent="-171450">
              <a:buFontTx/>
              <a:buChar char="-"/>
            </a:pPr>
            <a:r>
              <a:rPr lang="en-US"/>
              <a:t>Our model has worked out the efficient way to operate is to stay charged and then discharge when you get large spikes in the price, which you can see in the almost step increases in the profit</a:t>
            </a:r>
            <a:endParaRPr lang="en-GB"/>
          </a:p>
          <a:p>
            <a:pPr marL="171450" indent="-171450">
              <a:buFontTx/>
              <a:buChar char="-"/>
            </a:pPr>
            <a:endParaRPr lang="en-GB"/>
          </a:p>
        </p:txBody>
      </p:sp>
      <p:sp>
        <p:nvSpPr>
          <p:cNvPr id="4" name="Slide Number Placeholder 3"/>
          <p:cNvSpPr>
            <a:spLocks noGrp="1"/>
          </p:cNvSpPr>
          <p:nvPr>
            <p:ph type="sldNum" sz="quarter" idx="5"/>
          </p:nvPr>
        </p:nvSpPr>
        <p:spPr/>
        <p:txBody>
          <a:bodyPr/>
          <a:lstStyle/>
          <a:p>
            <a:fld id="{F6555492-FB9F-41C0-BCCF-4D387E9D3C9E}" type="slidenum">
              <a:rPr lang="en-GB" smtClean="0"/>
              <a:t>7</a:t>
            </a:fld>
            <a:endParaRPr lang="en-GB"/>
          </a:p>
        </p:txBody>
      </p:sp>
    </p:spTree>
    <p:extLst>
      <p:ext uri="{BB962C8B-B14F-4D97-AF65-F5344CB8AC3E}">
        <p14:creationId xmlns:p14="http://schemas.microsoft.com/office/powerpoint/2010/main" val="20522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6555492-FB9F-41C0-BCCF-4D387E9D3C9E}" type="slidenum">
              <a:rPr lang="en-GB" smtClean="0"/>
              <a:t>9</a:t>
            </a:fld>
            <a:endParaRPr lang="en-GB"/>
          </a:p>
        </p:txBody>
      </p:sp>
    </p:spTree>
    <p:extLst>
      <p:ext uri="{BB962C8B-B14F-4D97-AF65-F5344CB8AC3E}">
        <p14:creationId xmlns:p14="http://schemas.microsoft.com/office/powerpoint/2010/main" val="1335380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Means we can sell in successive periods without charging up our battery fully. This means that we can wait for the surge in energy price to fully peak before we sell. Adds another 10,000 profit</a:t>
            </a:r>
          </a:p>
        </p:txBody>
      </p:sp>
      <p:sp>
        <p:nvSpPr>
          <p:cNvPr id="4" name="Slide Number Placeholder 3"/>
          <p:cNvSpPr>
            <a:spLocks noGrp="1"/>
          </p:cNvSpPr>
          <p:nvPr>
            <p:ph type="sldNum" sz="quarter" idx="5"/>
          </p:nvPr>
        </p:nvSpPr>
        <p:spPr/>
        <p:txBody>
          <a:bodyPr/>
          <a:lstStyle/>
          <a:p>
            <a:fld id="{F6555492-FB9F-41C0-BCCF-4D387E9D3C9E}" type="slidenum">
              <a:rPr lang="en-GB" smtClean="0"/>
              <a:t>10</a:t>
            </a:fld>
            <a:endParaRPr lang="en-GB"/>
          </a:p>
        </p:txBody>
      </p:sp>
    </p:spTree>
    <p:extLst>
      <p:ext uri="{BB962C8B-B14F-4D97-AF65-F5344CB8AC3E}">
        <p14:creationId xmlns:p14="http://schemas.microsoft.com/office/powerpoint/2010/main" val="3378848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ea typeface="Calibri"/>
                <a:cs typeface="Calibri"/>
              </a:rPr>
              <a:t>Just to clarify, this is the same, trained model, now applied to different time periods.</a:t>
            </a:r>
            <a:endParaRPr lang="en-GB"/>
          </a:p>
          <a:p>
            <a:pPr marL="171450" indent="-171450">
              <a:buFont typeface="Arial" panose="020B0604020202020204" pitchFamily="34" charset="0"/>
              <a:buChar char="•"/>
            </a:pPr>
            <a:r>
              <a:rPr lang="en-GB"/>
              <a:t>On the left, we use the first month to predict all of 2019-2020</a:t>
            </a:r>
          </a:p>
          <a:p>
            <a:pPr marL="171450" indent="-171450">
              <a:buFont typeface="Arial" panose="020B0604020202020204" pitchFamily="34" charset="0"/>
              <a:buChar char="•"/>
            </a:pPr>
            <a:r>
              <a:rPr lang="en-GB"/>
              <a:t>The price flattens out because our battery works out an optimal strategy: stay fully charged and sell where there are large spikes. The price doesn’t have many of these large spikes, tracing the median out, so the profit we make stays flat</a:t>
            </a:r>
            <a:endParaRPr lang="en-GB">
              <a:ea typeface="Calibri"/>
              <a:cs typeface="Calibri"/>
            </a:endParaRPr>
          </a:p>
          <a:p>
            <a:pPr marL="171450" indent="-171450">
              <a:buFont typeface="Arial" panose="020B0604020202020204" pitchFamily="34" charset="0"/>
              <a:buChar char="•"/>
            </a:pPr>
            <a:r>
              <a:rPr lang="en-GB"/>
              <a:t>However you can see that our strategy is effective at creating cumulative rewards</a:t>
            </a:r>
            <a:endParaRPr lang="en-GB">
              <a:ea typeface="Calibri"/>
              <a:cs typeface="Calibri"/>
            </a:endParaRPr>
          </a:p>
          <a:p>
            <a:pPr marL="171450" indent="-171450">
              <a:buFont typeface="Arial" panose="020B0604020202020204" pitchFamily="34" charset="0"/>
              <a:buChar char="•"/>
            </a:pPr>
            <a:r>
              <a:rPr lang="en-GB"/>
              <a:t>We also average these results over many different estimators and find that on average our results lead to a positive reward</a:t>
            </a:r>
            <a:endParaRPr lang="en-GB">
              <a:ea typeface="Calibri"/>
              <a:cs typeface="Calibri"/>
            </a:endParaRPr>
          </a:p>
          <a:p>
            <a:pPr marL="171450" indent="-171450">
              <a:buFont typeface="Arial" panose="020B0604020202020204" pitchFamily="34" charset="0"/>
              <a:buChar char="•"/>
            </a:pPr>
            <a:r>
              <a:rPr lang="en-GB"/>
              <a:t>On the right, we have used our trained model to predict the schedule over the September 2021, which is a particular noisy day. The pattern of our model is even more clear. On days where the price was particularly high, our model makes a large gain in profit </a:t>
            </a:r>
            <a:endParaRPr lang="en-GB">
              <a:ea typeface="Calibri"/>
              <a:cs typeface="Calibri"/>
            </a:endParaRP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F6555492-FB9F-41C0-BCCF-4D387E9D3C9E}" type="slidenum">
              <a:rPr lang="en-GB" smtClean="0"/>
              <a:t>11</a:t>
            </a:fld>
            <a:endParaRPr lang="en-GB"/>
          </a:p>
        </p:txBody>
      </p:sp>
    </p:spTree>
    <p:extLst>
      <p:ext uri="{BB962C8B-B14F-4D97-AF65-F5344CB8AC3E}">
        <p14:creationId xmlns:p14="http://schemas.microsoft.com/office/powerpoint/2010/main" val="393125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ADAD2A-6B05-4C52-89C5-2ED8B8DFBC77}" type="datetime1">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17E15-E137-4FC8-8D7A-33106CE9DBA5}" type="datetime1">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771123-D4A6-45B2-BC5A-923DF10E29E2}" type="datetime1">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54653-0E04-40A8-8D9B-42A704E89EB7}" type="datetime1">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5EE16-F76D-4918-8C89-EDD3503A7B8B}" type="datetime1">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3AE2BA-95D7-450B-B03A-64BA361E9B3F}" type="datetime1">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7DBAE0-C1BA-4919-BA71-B3B7FD7542CC}" type="datetime1">
              <a:rPr lang="en-US" smtClean="0"/>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CBF22-E37E-4376-A3B5-C42672E6CD49}" type="datetime1">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7CAC3-F0A2-4127-8549-6BB09C024887}" type="datetime1">
              <a:rPr lang="en-US" smtClean="0"/>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1C5160-E324-4F43-9E3B-848755980535}" type="datetime1">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1E842B-26CC-49DD-AEE4-09505D6061F8}" type="datetime1">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87990-7F21-491E-9887-B38B6A51333A}" type="datetime1">
              <a:rPr lang="en-US" smtClean="0"/>
              <a:t>3/14/2022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65C51A-6EEB-4DCF-BF53-FE7DC7B3FBF4}"/>
              </a:ext>
            </a:extLst>
          </p:cNvPr>
          <p:cNvSpPr txBox="1"/>
          <p:nvPr/>
        </p:nvSpPr>
        <p:spPr>
          <a:xfrm>
            <a:off x="2856322" y="1513002"/>
            <a:ext cx="71737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t>Reinforcement learning for battery discharge </a:t>
            </a:r>
            <a:r>
              <a:rPr lang="en-US" sz="4000" b="1" err="1"/>
              <a:t>optimisation</a:t>
            </a:r>
            <a:endParaRPr lang="en-US" sz="4000" b="1">
              <a:cs typeface="Calibri"/>
            </a:endParaRPr>
          </a:p>
        </p:txBody>
      </p:sp>
      <p:sp>
        <p:nvSpPr>
          <p:cNvPr id="3" name="TextBox 2">
            <a:extLst>
              <a:ext uri="{FF2B5EF4-FFF2-40B4-BE49-F238E27FC236}">
                <a16:creationId xmlns:a16="http://schemas.microsoft.com/office/drawing/2014/main" id="{E90C3B39-BFBA-4599-A4E3-8802DD6AE0C7}"/>
              </a:ext>
            </a:extLst>
          </p:cNvPr>
          <p:cNvSpPr txBox="1"/>
          <p:nvPr/>
        </p:nvSpPr>
        <p:spPr>
          <a:xfrm>
            <a:off x="4058239" y="4190836"/>
            <a:ext cx="4769963" cy="646331"/>
          </a:xfrm>
          <a:prstGeom prst="rect">
            <a:avLst/>
          </a:prstGeom>
          <a:noFill/>
        </p:spPr>
        <p:txBody>
          <a:bodyPr wrap="square" rtlCol="0">
            <a:spAutoFit/>
          </a:bodyPr>
          <a:lstStyle/>
          <a:p>
            <a:pPr algn="ctr"/>
            <a:r>
              <a:rPr lang="en-GB"/>
              <a:t>Ronan Laker, Phil Moloney, Tom Woolley, Griffin Farrow</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078C-636B-435C-8D2B-E6455BEC0421}"/>
              </a:ext>
            </a:extLst>
          </p:cNvPr>
          <p:cNvSpPr>
            <a:spLocks noGrp="1"/>
          </p:cNvSpPr>
          <p:nvPr>
            <p:ph type="title"/>
          </p:nvPr>
        </p:nvSpPr>
        <p:spPr/>
        <p:txBody>
          <a:bodyPr/>
          <a:lstStyle/>
          <a:p>
            <a:r>
              <a:rPr lang="en-GB"/>
              <a:t>Bonus: Alter the power</a:t>
            </a:r>
          </a:p>
        </p:txBody>
      </p:sp>
      <p:sp>
        <p:nvSpPr>
          <p:cNvPr id="4" name="Slide Number Placeholder 3">
            <a:extLst>
              <a:ext uri="{FF2B5EF4-FFF2-40B4-BE49-F238E27FC236}">
                <a16:creationId xmlns:a16="http://schemas.microsoft.com/office/drawing/2014/main" id="{9E28DD82-C5AD-48BD-AB7E-271B7D4A0308}"/>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6" name="Picture 5">
            <a:extLst>
              <a:ext uri="{FF2B5EF4-FFF2-40B4-BE49-F238E27FC236}">
                <a16:creationId xmlns:a16="http://schemas.microsoft.com/office/drawing/2014/main" id="{EFBC81B1-8A1F-418A-9B3E-54544D67BF30}"/>
              </a:ext>
            </a:extLst>
          </p:cNvPr>
          <p:cNvPicPr>
            <a:picLocks noChangeAspect="1"/>
          </p:cNvPicPr>
          <p:nvPr/>
        </p:nvPicPr>
        <p:blipFill>
          <a:blip r:embed="rId3"/>
          <a:stretch>
            <a:fillRect/>
          </a:stretch>
        </p:blipFill>
        <p:spPr>
          <a:xfrm>
            <a:off x="2664329" y="1587032"/>
            <a:ext cx="7317871" cy="4769318"/>
          </a:xfrm>
          <a:prstGeom prst="rect">
            <a:avLst/>
          </a:prstGeom>
        </p:spPr>
      </p:pic>
    </p:spTree>
    <p:extLst>
      <p:ext uri="{BB962C8B-B14F-4D97-AF65-F5344CB8AC3E}">
        <p14:creationId xmlns:p14="http://schemas.microsoft.com/office/powerpoint/2010/main" val="135674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7815-E2DD-4699-8936-F7C3B9486AEF}"/>
              </a:ext>
            </a:extLst>
          </p:cNvPr>
          <p:cNvSpPr>
            <a:spLocks noGrp="1"/>
          </p:cNvSpPr>
          <p:nvPr>
            <p:ph type="title"/>
          </p:nvPr>
        </p:nvSpPr>
        <p:spPr/>
        <p:txBody>
          <a:bodyPr/>
          <a:lstStyle/>
          <a:p>
            <a:r>
              <a:rPr lang="en-GB"/>
              <a:t>Results: 2019-2020</a:t>
            </a:r>
          </a:p>
        </p:txBody>
      </p:sp>
      <p:sp>
        <p:nvSpPr>
          <p:cNvPr id="4" name="Slide Number Placeholder 3">
            <a:extLst>
              <a:ext uri="{FF2B5EF4-FFF2-40B4-BE49-F238E27FC236}">
                <a16:creationId xmlns:a16="http://schemas.microsoft.com/office/drawing/2014/main" id="{20624243-E9B3-48EC-8FE2-4EED9F96B4C6}"/>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6" name="Picture 5" descr="Chart&#10;&#10;Description automatically generated">
            <a:extLst>
              <a:ext uri="{FF2B5EF4-FFF2-40B4-BE49-F238E27FC236}">
                <a16:creationId xmlns:a16="http://schemas.microsoft.com/office/drawing/2014/main" id="{AC3EDE73-7CFD-42BA-A7D8-17E1CE46A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46" y="1224486"/>
            <a:ext cx="6408649" cy="4610890"/>
          </a:xfrm>
          <a:prstGeom prst="rect">
            <a:avLst/>
          </a:prstGeom>
        </p:spPr>
      </p:pic>
      <p:sp>
        <p:nvSpPr>
          <p:cNvPr id="7" name="TextBox 6">
            <a:extLst>
              <a:ext uri="{FF2B5EF4-FFF2-40B4-BE49-F238E27FC236}">
                <a16:creationId xmlns:a16="http://schemas.microsoft.com/office/drawing/2014/main" id="{2F2D0049-384D-4649-A630-0D8A137AC419}"/>
              </a:ext>
            </a:extLst>
          </p:cNvPr>
          <p:cNvSpPr txBox="1"/>
          <p:nvPr/>
        </p:nvSpPr>
        <p:spPr>
          <a:xfrm>
            <a:off x="623506" y="5639255"/>
            <a:ext cx="4939990" cy="369332"/>
          </a:xfrm>
          <a:prstGeom prst="rect">
            <a:avLst/>
          </a:prstGeom>
          <a:noFill/>
        </p:spPr>
        <p:txBody>
          <a:bodyPr wrap="square" rtlCol="0">
            <a:spAutoFit/>
          </a:bodyPr>
          <a:lstStyle/>
          <a:p>
            <a:pPr algn="ctr"/>
            <a:r>
              <a:rPr lang="en-GB"/>
              <a:t>Predictions over 2019 - 2020</a:t>
            </a:r>
          </a:p>
        </p:txBody>
      </p:sp>
      <p:pic>
        <p:nvPicPr>
          <p:cNvPr id="8" name="Picture 7" descr="Chart&#10;&#10;Description automatically generated">
            <a:extLst>
              <a:ext uri="{FF2B5EF4-FFF2-40B4-BE49-F238E27FC236}">
                <a16:creationId xmlns:a16="http://schemas.microsoft.com/office/drawing/2014/main" id="{8A675548-C54F-4FFD-88E9-40B66152C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821" y="1339360"/>
            <a:ext cx="5987544" cy="4309699"/>
          </a:xfrm>
          <a:prstGeom prst="rect">
            <a:avLst/>
          </a:prstGeom>
        </p:spPr>
      </p:pic>
      <p:sp>
        <p:nvSpPr>
          <p:cNvPr id="9" name="TextBox 8">
            <a:extLst>
              <a:ext uri="{FF2B5EF4-FFF2-40B4-BE49-F238E27FC236}">
                <a16:creationId xmlns:a16="http://schemas.microsoft.com/office/drawing/2014/main" id="{96EEE1E8-17A9-4016-A16F-36B8F3157676}"/>
              </a:ext>
            </a:extLst>
          </p:cNvPr>
          <p:cNvSpPr txBox="1"/>
          <p:nvPr/>
        </p:nvSpPr>
        <p:spPr>
          <a:xfrm>
            <a:off x="7660888" y="5823921"/>
            <a:ext cx="2743200" cy="369332"/>
          </a:xfrm>
          <a:prstGeom prst="rect">
            <a:avLst/>
          </a:prstGeom>
          <a:noFill/>
        </p:spPr>
        <p:txBody>
          <a:bodyPr wrap="square" rtlCol="0">
            <a:spAutoFit/>
          </a:bodyPr>
          <a:lstStyle/>
          <a:p>
            <a:pPr algn="ctr"/>
            <a:r>
              <a:rPr lang="en-GB"/>
              <a:t>September 2021</a:t>
            </a:r>
          </a:p>
        </p:txBody>
      </p:sp>
    </p:spTree>
    <p:extLst>
      <p:ext uri="{BB962C8B-B14F-4D97-AF65-F5344CB8AC3E}">
        <p14:creationId xmlns:p14="http://schemas.microsoft.com/office/powerpoint/2010/main" val="333167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19DA-AF01-4A3A-ABFB-174D64C8D5EB}"/>
              </a:ext>
            </a:extLst>
          </p:cNvPr>
          <p:cNvSpPr>
            <a:spLocks noGrp="1"/>
          </p:cNvSpPr>
          <p:nvPr>
            <p:ph type="title"/>
          </p:nvPr>
        </p:nvSpPr>
        <p:spPr/>
        <p:txBody>
          <a:bodyPr/>
          <a:lstStyle/>
          <a:p>
            <a:r>
              <a:rPr lang="en-US">
                <a:cs typeface="Calibri Light"/>
              </a:rPr>
              <a:t>The question: how best to capture energy to make renewables financially viable?</a:t>
            </a:r>
            <a:endParaRPr lang="en-US"/>
          </a:p>
        </p:txBody>
      </p:sp>
      <p:sp>
        <p:nvSpPr>
          <p:cNvPr id="5" name="Slide Number Placeholder 4">
            <a:extLst>
              <a:ext uri="{FF2B5EF4-FFF2-40B4-BE49-F238E27FC236}">
                <a16:creationId xmlns:a16="http://schemas.microsoft.com/office/drawing/2014/main" id="{257D677C-91C5-48BE-B6EE-9012D4EBE8FC}"/>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1030" name="Picture 6" descr="Germany's energy consumption and power mix in charts | Clean Energy Wire">
            <a:extLst>
              <a:ext uri="{FF2B5EF4-FFF2-40B4-BE49-F238E27FC236}">
                <a16:creationId xmlns:a16="http://schemas.microsoft.com/office/drawing/2014/main" id="{57B4028C-4E6A-4C43-B7B3-5B10CDC52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3" t="17044" b="5324"/>
          <a:stretch/>
        </p:blipFill>
        <p:spPr bwMode="auto">
          <a:xfrm>
            <a:off x="2114745" y="1690688"/>
            <a:ext cx="8245314" cy="46506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56B1EAF-6DB8-470C-92ED-E3C34EDBF30D}"/>
              </a:ext>
            </a:extLst>
          </p:cNvPr>
          <p:cNvSpPr txBox="1"/>
          <p:nvPr/>
        </p:nvSpPr>
        <p:spPr>
          <a:xfrm>
            <a:off x="3282099" y="6308209"/>
            <a:ext cx="5627802" cy="369332"/>
          </a:xfrm>
          <a:prstGeom prst="rect">
            <a:avLst/>
          </a:prstGeom>
          <a:noFill/>
        </p:spPr>
        <p:txBody>
          <a:bodyPr wrap="square" rtlCol="0">
            <a:spAutoFit/>
          </a:bodyPr>
          <a:lstStyle/>
          <a:p>
            <a:r>
              <a:rPr lang="en-GB"/>
              <a:t>Source: Fraunhofer ISE, power usage in Germany</a:t>
            </a:r>
          </a:p>
        </p:txBody>
      </p:sp>
    </p:spTree>
    <p:extLst>
      <p:ext uri="{BB962C8B-B14F-4D97-AF65-F5344CB8AC3E}">
        <p14:creationId xmlns:p14="http://schemas.microsoft.com/office/powerpoint/2010/main" val="23359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111-032F-40CF-BDEF-0DBDC08F7F06}"/>
              </a:ext>
            </a:extLst>
          </p:cNvPr>
          <p:cNvSpPr>
            <a:spLocks noGrp="1"/>
          </p:cNvSpPr>
          <p:nvPr>
            <p:ph type="title"/>
          </p:nvPr>
        </p:nvSpPr>
        <p:spPr/>
        <p:txBody>
          <a:bodyPr/>
          <a:lstStyle/>
          <a:p>
            <a:r>
              <a:rPr lang="en-GB"/>
              <a:t>Reinforcement Learning</a:t>
            </a:r>
          </a:p>
        </p:txBody>
      </p:sp>
      <p:pic>
        <p:nvPicPr>
          <p:cNvPr id="4" name="Picture 4" descr="Graphical user interface, application&#10;&#10;Description automatically generated">
            <a:extLst>
              <a:ext uri="{FF2B5EF4-FFF2-40B4-BE49-F238E27FC236}">
                <a16:creationId xmlns:a16="http://schemas.microsoft.com/office/drawing/2014/main" id="{8C77EC88-25C6-439B-B120-EFDB012532DF}"/>
              </a:ext>
            </a:extLst>
          </p:cNvPr>
          <p:cNvPicPr>
            <a:picLocks noChangeAspect="1"/>
          </p:cNvPicPr>
          <p:nvPr/>
        </p:nvPicPr>
        <p:blipFill>
          <a:blip r:embed="rId3"/>
          <a:stretch>
            <a:fillRect/>
          </a:stretch>
        </p:blipFill>
        <p:spPr>
          <a:xfrm>
            <a:off x="3642334" y="2088585"/>
            <a:ext cx="4103578" cy="3975186"/>
          </a:xfrm>
          <a:prstGeom prst="rect">
            <a:avLst/>
          </a:prstGeom>
        </p:spPr>
      </p:pic>
      <p:sp>
        <p:nvSpPr>
          <p:cNvPr id="6" name="Slide Number Placeholder 5">
            <a:extLst>
              <a:ext uri="{FF2B5EF4-FFF2-40B4-BE49-F238E27FC236}">
                <a16:creationId xmlns:a16="http://schemas.microsoft.com/office/drawing/2014/main" id="{4BBB2FBF-F7C7-4966-9E4A-067016E736F7}"/>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62301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96FA-C9EB-4D16-BCDC-1B009D8A9905}"/>
              </a:ext>
            </a:extLst>
          </p:cNvPr>
          <p:cNvSpPr>
            <a:spLocks noGrp="1"/>
          </p:cNvSpPr>
          <p:nvPr>
            <p:ph type="title"/>
          </p:nvPr>
        </p:nvSpPr>
        <p:spPr/>
        <p:txBody>
          <a:bodyPr/>
          <a:lstStyle/>
          <a:p>
            <a:r>
              <a:rPr lang="en-US">
                <a:ea typeface="Calibri Light"/>
                <a:cs typeface="Calibri Light"/>
              </a:rPr>
              <a:t>Simple interpretation of price</a:t>
            </a:r>
            <a:endParaRPr lang="en-US"/>
          </a:p>
        </p:txBody>
      </p:sp>
      <p:sp>
        <p:nvSpPr>
          <p:cNvPr id="4" name="Slide Number Placeholder 3">
            <a:extLst>
              <a:ext uri="{FF2B5EF4-FFF2-40B4-BE49-F238E27FC236}">
                <a16:creationId xmlns:a16="http://schemas.microsoft.com/office/drawing/2014/main" id="{1159B7DA-2BC1-43C3-BC60-4861DD0463F8}"/>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10" name="Picture 9">
            <a:extLst>
              <a:ext uri="{FF2B5EF4-FFF2-40B4-BE49-F238E27FC236}">
                <a16:creationId xmlns:a16="http://schemas.microsoft.com/office/drawing/2014/main" id="{D84DE89F-8EA3-45C9-A594-367D214B3013}"/>
              </a:ext>
            </a:extLst>
          </p:cNvPr>
          <p:cNvPicPr>
            <a:picLocks noChangeAspect="1"/>
          </p:cNvPicPr>
          <p:nvPr/>
        </p:nvPicPr>
        <p:blipFill>
          <a:blip r:embed="rId3"/>
          <a:stretch>
            <a:fillRect/>
          </a:stretch>
        </p:blipFill>
        <p:spPr>
          <a:xfrm>
            <a:off x="5073916" y="1391964"/>
            <a:ext cx="7113973" cy="4459863"/>
          </a:xfrm>
          <a:prstGeom prst="rect">
            <a:avLst/>
          </a:prstGeom>
        </p:spPr>
      </p:pic>
      <p:pic>
        <p:nvPicPr>
          <p:cNvPr id="12" name="Picture 11">
            <a:extLst>
              <a:ext uri="{FF2B5EF4-FFF2-40B4-BE49-F238E27FC236}">
                <a16:creationId xmlns:a16="http://schemas.microsoft.com/office/drawing/2014/main" id="{9657548D-79B8-4FF8-8C89-2FDED9B84A2E}"/>
              </a:ext>
            </a:extLst>
          </p:cNvPr>
          <p:cNvPicPr>
            <a:picLocks noChangeAspect="1"/>
          </p:cNvPicPr>
          <p:nvPr/>
        </p:nvPicPr>
        <p:blipFill>
          <a:blip r:embed="rId4"/>
          <a:stretch>
            <a:fillRect/>
          </a:stretch>
        </p:blipFill>
        <p:spPr>
          <a:xfrm>
            <a:off x="155163" y="1809282"/>
            <a:ext cx="4923078" cy="3629745"/>
          </a:xfrm>
          <a:prstGeom prst="rect">
            <a:avLst/>
          </a:prstGeom>
        </p:spPr>
      </p:pic>
      <p:sp>
        <p:nvSpPr>
          <p:cNvPr id="5" name="TextBox 4">
            <a:extLst>
              <a:ext uri="{FF2B5EF4-FFF2-40B4-BE49-F238E27FC236}">
                <a16:creationId xmlns:a16="http://schemas.microsoft.com/office/drawing/2014/main" id="{EB224258-1D1D-4598-BA44-3EADEC8043FF}"/>
              </a:ext>
            </a:extLst>
          </p:cNvPr>
          <p:cNvSpPr txBox="1"/>
          <p:nvPr/>
        </p:nvSpPr>
        <p:spPr>
          <a:xfrm>
            <a:off x="7784495" y="14465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Reference price</a:t>
            </a:r>
          </a:p>
        </p:txBody>
      </p:sp>
      <p:sp>
        <p:nvSpPr>
          <p:cNvPr id="11" name="TextBox 10">
            <a:extLst>
              <a:ext uri="{FF2B5EF4-FFF2-40B4-BE49-F238E27FC236}">
                <a16:creationId xmlns:a16="http://schemas.microsoft.com/office/drawing/2014/main" id="{1E4B969C-A0F8-41FE-A74D-2CD56AD5DD02}"/>
              </a:ext>
            </a:extLst>
          </p:cNvPr>
          <p:cNvSpPr txBox="1"/>
          <p:nvPr/>
        </p:nvSpPr>
        <p:spPr>
          <a:xfrm>
            <a:off x="1954589" y="15191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Daily price map</a:t>
            </a:r>
            <a:endParaRPr lang="en-US">
              <a:ea typeface="Calibri"/>
              <a:cs typeface="Calibri"/>
            </a:endParaRPr>
          </a:p>
        </p:txBody>
      </p:sp>
    </p:spTree>
    <p:extLst>
      <p:ext uri="{BB962C8B-B14F-4D97-AF65-F5344CB8AC3E}">
        <p14:creationId xmlns:p14="http://schemas.microsoft.com/office/powerpoint/2010/main" val="2761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572E-01A8-4BEA-9CF4-58F9D3D742CF}"/>
              </a:ext>
            </a:extLst>
          </p:cNvPr>
          <p:cNvSpPr>
            <a:spLocks noGrp="1"/>
          </p:cNvSpPr>
          <p:nvPr>
            <p:ph type="title"/>
          </p:nvPr>
        </p:nvSpPr>
        <p:spPr/>
        <p:txBody>
          <a:bodyPr/>
          <a:lstStyle/>
          <a:p>
            <a:r>
              <a:rPr lang="en-GB"/>
              <a:t>Reward and Punishment</a:t>
            </a:r>
          </a:p>
        </p:txBody>
      </p:sp>
      <p:sp>
        <p:nvSpPr>
          <p:cNvPr id="5" name="Slide Number Placeholder 4">
            <a:extLst>
              <a:ext uri="{FF2B5EF4-FFF2-40B4-BE49-F238E27FC236}">
                <a16:creationId xmlns:a16="http://schemas.microsoft.com/office/drawing/2014/main" id="{D461946D-6C5F-4777-B747-A9C06B306DE8}"/>
              </a:ext>
            </a:extLst>
          </p:cNvPr>
          <p:cNvSpPr>
            <a:spLocks noGrp="1"/>
          </p:cNvSpPr>
          <p:nvPr>
            <p:ph type="sldNum" sz="quarter" idx="12"/>
          </p:nvPr>
        </p:nvSpPr>
        <p:spPr/>
        <p:txBody>
          <a:bodyPr/>
          <a:lstStyle/>
          <a:p>
            <a:fld id="{330EA680-D336-4FF7-8B7A-9848BB0A1C32}" type="slidenum">
              <a:rPr lang="en-US" smtClean="0"/>
              <a:t>5</a:t>
            </a:fld>
            <a:endParaRPr lang="en-US"/>
          </a:p>
        </p:txBody>
      </p:sp>
      <p:pic>
        <p:nvPicPr>
          <p:cNvPr id="4" name="Picture 5" descr="Diagram&#10;&#10;Description automatically generated">
            <a:extLst>
              <a:ext uri="{FF2B5EF4-FFF2-40B4-BE49-F238E27FC236}">
                <a16:creationId xmlns:a16="http://schemas.microsoft.com/office/drawing/2014/main" id="{E8784D61-5241-40EA-BF13-83057CF0B45A}"/>
              </a:ext>
            </a:extLst>
          </p:cNvPr>
          <p:cNvPicPr>
            <a:picLocks noChangeAspect="1"/>
          </p:cNvPicPr>
          <p:nvPr/>
        </p:nvPicPr>
        <p:blipFill>
          <a:blip r:embed="rId3"/>
          <a:stretch>
            <a:fillRect/>
          </a:stretch>
        </p:blipFill>
        <p:spPr>
          <a:xfrm>
            <a:off x="521714" y="2147743"/>
            <a:ext cx="5488487" cy="4391169"/>
          </a:xfrm>
          <a:prstGeom prst="rect">
            <a:avLst/>
          </a:prstGeom>
        </p:spPr>
      </p:pic>
      <p:sp>
        <p:nvSpPr>
          <p:cNvPr id="7" name="TextBox 6">
            <a:extLst>
              <a:ext uri="{FF2B5EF4-FFF2-40B4-BE49-F238E27FC236}">
                <a16:creationId xmlns:a16="http://schemas.microsoft.com/office/drawing/2014/main" id="{E1EDC1B8-877D-42DA-A1E5-78400F947385}"/>
              </a:ext>
            </a:extLst>
          </p:cNvPr>
          <p:cNvSpPr txBox="1"/>
          <p:nvPr/>
        </p:nvSpPr>
        <p:spPr>
          <a:xfrm>
            <a:off x="6937828" y="3006877"/>
            <a:ext cx="436396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ea typeface="+mn-lt"/>
                <a:cs typeface="+mn-lt"/>
              </a:rPr>
              <a:t>Cumulative_Reward</a:t>
            </a:r>
            <a:r>
              <a:rPr lang="en-US" sz="2400">
                <a:ea typeface="+mn-lt"/>
                <a:cs typeface="+mn-lt"/>
              </a:rPr>
              <a:t> += (</a:t>
            </a:r>
            <a:r>
              <a:rPr lang="en-US" sz="2400" err="1">
                <a:ea typeface="+mn-lt"/>
                <a:cs typeface="+mn-lt"/>
              </a:rPr>
              <a:t>delta_energy</a:t>
            </a:r>
            <a:r>
              <a:rPr lang="en-US" sz="2400">
                <a:ea typeface="+mn-lt"/>
                <a:cs typeface="+mn-lt"/>
              </a:rPr>
              <a:t>) * (</a:t>
            </a:r>
            <a:r>
              <a:rPr lang="en-US" sz="2400" err="1">
                <a:ea typeface="+mn-lt"/>
                <a:cs typeface="+mn-lt"/>
              </a:rPr>
              <a:t>current_price</a:t>
            </a:r>
            <a:r>
              <a:rPr lang="en-US" sz="2400">
                <a:ea typeface="+mn-lt"/>
                <a:cs typeface="+mn-lt"/>
              </a:rPr>
              <a:t> - forecasted price)</a:t>
            </a:r>
            <a:endParaRPr lang="en-US" sz="2400">
              <a:ea typeface="Calibri"/>
              <a:cs typeface="Calibri"/>
            </a:endParaRPr>
          </a:p>
          <a:p>
            <a:pPr algn="l"/>
            <a:endParaRPr lang="en-US">
              <a:ea typeface="Calibri"/>
              <a:cs typeface="Calibri"/>
            </a:endParaRPr>
          </a:p>
        </p:txBody>
      </p:sp>
      <p:sp>
        <p:nvSpPr>
          <p:cNvPr id="3" name="TextBox 2">
            <a:extLst>
              <a:ext uri="{FF2B5EF4-FFF2-40B4-BE49-F238E27FC236}">
                <a16:creationId xmlns:a16="http://schemas.microsoft.com/office/drawing/2014/main" id="{1C36FCBD-4724-4324-8F3B-E74E067F9A6D}"/>
              </a:ext>
            </a:extLst>
          </p:cNvPr>
          <p:cNvSpPr txBox="1"/>
          <p:nvPr/>
        </p:nvSpPr>
        <p:spPr>
          <a:xfrm>
            <a:off x="3101008" y="2422102"/>
            <a:ext cx="1962979" cy="584775"/>
          </a:xfrm>
          <a:prstGeom prst="rect">
            <a:avLst/>
          </a:prstGeom>
          <a:solidFill>
            <a:schemeClr val="bg1"/>
          </a:solidFill>
          <a:ln>
            <a:solidFill>
              <a:schemeClr val="bg1"/>
            </a:solidFill>
          </a:ln>
        </p:spPr>
        <p:txBody>
          <a:bodyPr wrap="square" rtlCol="0">
            <a:spAutoFit/>
          </a:bodyPr>
          <a:lstStyle/>
          <a:p>
            <a:r>
              <a:rPr lang="en-GB" sz="1600" dirty="0">
                <a:solidFill>
                  <a:srgbClr val="00B050"/>
                </a:solidFill>
                <a:latin typeface="Arial" panose="020B0604020202020204" pitchFamily="34" charset="0"/>
                <a:cs typeface="Arial" panose="020B0604020202020204" pitchFamily="34" charset="0"/>
              </a:rPr>
              <a:t>Buying = punished</a:t>
            </a:r>
          </a:p>
          <a:p>
            <a:r>
              <a:rPr lang="en-GB" sz="1600" dirty="0">
                <a:solidFill>
                  <a:srgbClr val="00B050"/>
                </a:solidFill>
                <a:latin typeface="Arial" panose="020B0604020202020204" pitchFamily="34" charset="0"/>
                <a:cs typeface="Arial" panose="020B0604020202020204" pitchFamily="34" charset="0"/>
              </a:rPr>
              <a:t>Selling = rewarded</a:t>
            </a:r>
          </a:p>
        </p:txBody>
      </p:sp>
    </p:spTree>
    <p:extLst>
      <p:ext uri="{BB962C8B-B14F-4D97-AF65-F5344CB8AC3E}">
        <p14:creationId xmlns:p14="http://schemas.microsoft.com/office/powerpoint/2010/main" val="294534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DE50-2294-4061-825F-E638AE8894D5}"/>
              </a:ext>
            </a:extLst>
          </p:cNvPr>
          <p:cNvSpPr>
            <a:spLocks noGrp="1"/>
          </p:cNvSpPr>
          <p:nvPr>
            <p:ph type="title"/>
          </p:nvPr>
        </p:nvSpPr>
        <p:spPr/>
        <p:txBody>
          <a:bodyPr/>
          <a:lstStyle/>
          <a:p>
            <a:r>
              <a:rPr lang="en-GB"/>
              <a:t>Results: random walk in our environment</a:t>
            </a:r>
          </a:p>
        </p:txBody>
      </p:sp>
      <p:sp>
        <p:nvSpPr>
          <p:cNvPr id="4" name="Slide Number Placeholder 3">
            <a:extLst>
              <a:ext uri="{FF2B5EF4-FFF2-40B4-BE49-F238E27FC236}">
                <a16:creationId xmlns:a16="http://schemas.microsoft.com/office/drawing/2014/main" id="{FDB41BAB-BAC8-47A5-A831-C5D397751147}"/>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6" name="Picture 5" descr="Graphical user interface&#10;&#10;Description automatically generated">
            <a:extLst>
              <a:ext uri="{FF2B5EF4-FFF2-40B4-BE49-F238E27FC236}">
                <a16:creationId xmlns:a16="http://schemas.microsoft.com/office/drawing/2014/main" id="{81B53D09-C998-46CB-880A-A0547E347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82" y="1971489"/>
            <a:ext cx="5799795" cy="4170966"/>
          </a:xfrm>
          <a:prstGeom prst="rect">
            <a:avLst/>
          </a:prstGeom>
        </p:spPr>
      </p:pic>
      <p:sp>
        <p:nvSpPr>
          <p:cNvPr id="7" name="TextBox 6">
            <a:extLst>
              <a:ext uri="{FF2B5EF4-FFF2-40B4-BE49-F238E27FC236}">
                <a16:creationId xmlns:a16="http://schemas.microsoft.com/office/drawing/2014/main" id="{85090110-D706-4240-B255-C6650E81AD49}"/>
              </a:ext>
            </a:extLst>
          </p:cNvPr>
          <p:cNvSpPr txBox="1"/>
          <p:nvPr/>
        </p:nvSpPr>
        <p:spPr>
          <a:xfrm>
            <a:off x="1998855" y="1938036"/>
            <a:ext cx="1681976" cy="369332"/>
          </a:xfrm>
          <a:prstGeom prst="rect">
            <a:avLst/>
          </a:prstGeom>
          <a:noFill/>
        </p:spPr>
        <p:txBody>
          <a:bodyPr wrap="square" rtlCol="0">
            <a:spAutoFit/>
          </a:bodyPr>
          <a:lstStyle/>
          <a:p>
            <a:pPr algn="ctr"/>
            <a:r>
              <a:rPr lang="en-GB" b="1"/>
              <a:t>Before training</a:t>
            </a:r>
          </a:p>
        </p:txBody>
      </p:sp>
      <p:pic>
        <p:nvPicPr>
          <p:cNvPr id="11" name="Picture 10" descr="Graphical user interface, chart&#10;&#10;Description automatically generated">
            <a:extLst>
              <a:ext uri="{FF2B5EF4-FFF2-40B4-BE49-F238E27FC236}">
                <a16:creationId xmlns:a16="http://schemas.microsoft.com/office/drawing/2014/main" id="{E9C9AD65-0F7F-4230-B072-4F78F2792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2548" y="1690688"/>
            <a:ext cx="6249452" cy="4494339"/>
          </a:xfrm>
          <a:prstGeom prst="rect">
            <a:avLst/>
          </a:prstGeom>
        </p:spPr>
      </p:pic>
      <p:cxnSp>
        <p:nvCxnSpPr>
          <p:cNvPr id="9" name="Straight Arrow Connector 8">
            <a:extLst>
              <a:ext uri="{FF2B5EF4-FFF2-40B4-BE49-F238E27FC236}">
                <a16:creationId xmlns:a16="http://schemas.microsoft.com/office/drawing/2014/main" id="{57E9BF59-ED8B-48B4-AF92-7F911C87F38B}"/>
              </a:ext>
            </a:extLst>
          </p:cNvPr>
          <p:cNvCxnSpPr/>
          <p:nvPr/>
        </p:nvCxnSpPr>
        <p:spPr>
          <a:xfrm>
            <a:off x="5486400" y="3668751"/>
            <a:ext cx="6096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0A80D17-14A5-48B8-A507-78CEB1B00436}"/>
              </a:ext>
            </a:extLst>
          </p:cNvPr>
          <p:cNvSpPr txBox="1"/>
          <p:nvPr/>
        </p:nvSpPr>
        <p:spPr>
          <a:xfrm>
            <a:off x="7203688" y="1614663"/>
            <a:ext cx="3211551" cy="369332"/>
          </a:xfrm>
          <a:prstGeom prst="rect">
            <a:avLst/>
          </a:prstGeom>
          <a:noFill/>
        </p:spPr>
        <p:txBody>
          <a:bodyPr wrap="square" rtlCol="0">
            <a:spAutoFit/>
          </a:bodyPr>
          <a:lstStyle/>
          <a:p>
            <a:pPr algn="ctr"/>
            <a:r>
              <a:rPr lang="en-GB" b="1"/>
              <a:t>After training</a:t>
            </a:r>
          </a:p>
        </p:txBody>
      </p:sp>
    </p:spTree>
    <p:extLst>
      <p:ext uri="{BB962C8B-B14F-4D97-AF65-F5344CB8AC3E}">
        <p14:creationId xmlns:p14="http://schemas.microsoft.com/office/powerpoint/2010/main" val="140473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2B00-F3C9-4EC8-BF3E-C09702D89448}"/>
              </a:ext>
            </a:extLst>
          </p:cNvPr>
          <p:cNvSpPr>
            <a:spLocks noGrp="1"/>
          </p:cNvSpPr>
          <p:nvPr>
            <p:ph type="title"/>
          </p:nvPr>
        </p:nvSpPr>
        <p:spPr/>
        <p:txBody>
          <a:bodyPr/>
          <a:lstStyle/>
          <a:p>
            <a:r>
              <a:rPr lang="en-GB"/>
              <a:t>Results: 2021</a:t>
            </a:r>
          </a:p>
        </p:txBody>
      </p:sp>
      <p:sp>
        <p:nvSpPr>
          <p:cNvPr id="4" name="Slide Number Placeholder 3">
            <a:extLst>
              <a:ext uri="{FF2B5EF4-FFF2-40B4-BE49-F238E27FC236}">
                <a16:creationId xmlns:a16="http://schemas.microsoft.com/office/drawing/2014/main" id="{30A67586-A40A-4AC8-B7E0-6735AC90B275}"/>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6" name="Picture 5" descr="A picture containing chart&#10;&#10;Description automatically generated">
            <a:extLst>
              <a:ext uri="{FF2B5EF4-FFF2-40B4-BE49-F238E27FC236}">
                <a16:creationId xmlns:a16="http://schemas.microsoft.com/office/drawing/2014/main" id="{8B5F3184-1697-43D4-B30A-48FBD2F78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547" y="632701"/>
            <a:ext cx="7944781" cy="5713549"/>
          </a:xfrm>
          <a:prstGeom prst="rect">
            <a:avLst/>
          </a:prstGeom>
        </p:spPr>
      </p:pic>
      <p:sp>
        <p:nvSpPr>
          <p:cNvPr id="9" name="TextBox 8">
            <a:extLst>
              <a:ext uri="{FF2B5EF4-FFF2-40B4-BE49-F238E27FC236}">
                <a16:creationId xmlns:a16="http://schemas.microsoft.com/office/drawing/2014/main" id="{0DC3D85F-CB11-40D7-B11F-0BBB9275253B}"/>
              </a:ext>
            </a:extLst>
          </p:cNvPr>
          <p:cNvSpPr txBox="1"/>
          <p:nvPr/>
        </p:nvSpPr>
        <p:spPr>
          <a:xfrm>
            <a:off x="7314502" y="5897365"/>
            <a:ext cx="1538869" cy="369332"/>
          </a:xfrm>
          <a:prstGeom prst="rect">
            <a:avLst/>
          </a:prstGeom>
          <a:noFill/>
        </p:spPr>
        <p:txBody>
          <a:bodyPr wrap="square" rtlCol="0">
            <a:spAutoFit/>
          </a:bodyPr>
          <a:lstStyle/>
          <a:p>
            <a:pPr algn="ctr"/>
            <a:r>
              <a:rPr lang="en-GB"/>
              <a:t>Whole dataset</a:t>
            </a:r>
          </a:p>
        </p:txBody>
      </p:sp>
    </p:spTree>
    <p:extLst>
      <p:ext uri="{BB962C8B-B14F-4D97-AF65-F5344CB8AC3E}">
        <p14:creationId xmlns:p14="http://schemas.microsoft.com/office/powerpoint/2010/main" val="53284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FEAA-89C0-4FB2-9EAC-C0F56BD98D8A}"/>
              </a:ext>
            </a:extLst>
          </p:cNvPr>
          <p:cNvSpPr>
            <a:spLocks noGrp="1"/>
          </p:cNvSpPr>
          <p:nvPr>
            <p:ph type="title"/>
          </p:nvPr>
        </p:nvSpPr>
        <p:spPr/>
        <p:txBody>
          <a:bodyPr/>
          <a:lstStyle/>
          <a:p>
            <a:r>
              <a:rPr lang="en-US">
                <a:ea typeface="Calibri Light"/>
                <a:cs typeface="Calibri Light"/>
              </a:rPr>
              <a:t>Conclusions</a:t>
            </a:r>
          </a:p>
        </p:txBody>
      </p:sp>
      <p:sp>
        <p:nvSpPr>
          <p:cNvPr id="3" name="Content Placeholder 2">
            <a:extLst>
              <a:ext uri="{FF2B5EF4-FFF2-40B4-BE49-F238E27FC236}">
                <a16:creationId xmlns:a16="http://schemas.microsoft.com/office/drawing/2014/main" id="{59DE56B2-3612-4C79-B37C-3B6E938ED0B3}"/>
              </a:ext>
            </a:extLst>
          </p:cNvPr>
          <p:cNvSpPr>
            <a:spLocks noGrp="1"/>
          </p:cNvSpPr>
          <p:nvPr>
            <p:ph idx="1"/>
          </p:nvPr>
        </p:nvSpPr>
        <p:spPr/>
        <p:txBody>
          <a:bodyPr vert="horz" lIns="91440" tIns="45720" rIns="91440" bIns="45720" rtlCol="0" anchor="t">
            <a:normAutofit/>
          </a:bodyPr>
          <a:lstStyle/>
          <a:p>
            <a:r>
              <a:rPr lang="en-US">
                <a:ea typeface="Calibri"/>
                <a:cs typeface="Calibri"/>
              </a:rPr>
              <a:t>We trained a reinforcement learning algorithm to </a:t>
            </a:r>
            <a:r>
              <a:rPr lang="en-US" err="1">
                <a:ea typeface="Calibri"/>
                <a:cs typeface="Calibri"/>
              </a:rPr>
              <a:t>optimise</a:t>
            </a:r>
            <a:r>
              <a:rPr lang="en-US">
                <a:ea typeface="Calibri"/>
                <a:cs typeface="Calibri"/>
              </a:rPr>
              <a:t> profit from battery charging cycle</a:t>
            </a:r>
            <a:endParaRPr lang="en-US"/>
          </a:p>
        </p:txBody>
      </p:sp>
      <p:sp>
        <p:nvSpPr>
          <p:cNvPr id="4" name="Slide Number Placeholder 3">
            <a:extLst>
              <a:ext uri="{FF2B5EF4-FFF2-40B4-BE49-F238E27FC236}">
                <a16:creationId xmlns:a16="http://schemas.microsoft.com/office/drawing/2014/main" id="{ED732C32-B215-4143-8783-068D4F641CDE}"/>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31820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B63C-D8A9-4E81-8FE4-89E1DCAD8825}"/>
              </a:ext>
            </a:extLst>
          </p:cNvPr>
          <p:cNvSpPr>
            <a:spLocks noGrp="1"/>
          </p:cNvSpPr>
          <p:nvPr>
            <p:ph type="title"/>
          </p:nvPr>
        </p:nvSpPr>
        <p:spPr/>
        <p:txBody>
          <a:bodyPr/>
          <a:lstStyle/>
          <a:p>
            <a:r>
              <a:rPr lang="en-GB"/>
              <a:t>Future improvements</a:t>
            </a:r>
          </a:p>
        </p:txBody>
      </p:sp>
      <p:sp>
        <p:nvSpPr>
          <p:cNvPr id="3" name="Content Placeholder 2">
            <a:extLst>
              <a:ext uri="{FF2B5EF4-FFF2-40B4-BE49-F238E27FC236}">
                <a16:creationId xmlns:a16="http://schemas.microsoft.com/office/drawing/2014/main" id="{977EBFB6-3F95-409F-93A7-20A1B81479E0}"/>
              </a:ext>
            </a:extLst>
          </p:cNvPr>
          <p:cNvSpPr>
            <a:spLocks noGrp="1"/>
          </p:cNvSpPr>
          <p:nvPr>
            <p:ph idx="1"/>
          </p:nvPr>
        </p:nvSpPr>
        <p:spPr>
          <a:xfrm>
            <a:off x="838200" y="1825625"/>
            <a:ext cx="10515600" cy="2400687"/>
          </a:xfrm>
        </p:spPr>
        <p:txBody>
          <a:bodyPr>
            <a:normAutofit lnSpcReduction="10000"/>
          </a:bodyPr>
          <a:lstStyle/>
          <a:p>
            <a:r>
              <a:rPr lang="en-GB"/>
              <a:t>A better way for handling the spikes in the training data</a:t>
            </a:r>
          </a:p>
          <a:p>
            <a:r>
              <a:rPr lang="en-GB"/>
              <a:t>Incorporating forecast data</a:t>
            </a:r>
          </a:p>
          <a:p>
            <a:r>
              <a:rPr lang="en-GB"/>
              <a:t>Bayesian optimisation for hyperparameter tuning</a:t>
            </a:r>
          </a:p>
          <a:p>
            <a:r>
              <a:rPr lang="en-GB"/>
              <a:t>A more sophisticated reward-punishment scheme</a:t>
            </a:r>
          </a:p>
          <a:p>
            <a:r>
              <a:rPr lang="en-GB"/>
              <a:t>Experiment with alternative algorithms or policies</a:t>
            </a:r>
          </a:p>
        </p:txBody>
      </p:sp>
      <p:sp>
        <p:nvSpPr>
          <p:cNvPr id="4" name="Slide Number Placeholder 3">
            <a:extLst>
              <a:ext uri="{FF2B5EF4-FFF2-40B4-BE49-F238E27FC236}">
                <a16:creationId xmlns:a16="http://schemas.microsoft.com/office/drawing/2014/main" id="{DFE189B8-07EA-4F16-9AF1-E88045DCD947}"/>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2982715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1171</Words>
  <Application>Microsoft Office PowerPoint</Application>
  <PresentationFormat>Widescreen</PresentationFormat>
  <Paragraphs>109</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The question: how best to capture energy to make renewables financially viable?</vt:lpstr>
      <vt:lpstr>Reinforcement Learning</vt:lpstr>
      <vt:lpstr>Simple interpretation of price</vt:lpstr>
      <vt:lpstr>Reward and Punishment</vt:lpstr>
      <vt:lpstr>Results: random walk in our environment</vt:lpstr>
      <vt:lpstr>Results: 2021</vt:lpstr>
      <vt:lpstr>Conclusions</vt:lpstr>
      <vt:lpstr>Future improvements</vt:lpstr>
      <vt:lpstr>Bonus: Alter the power</vt:lpstr>
      <vt:lpstr>Results: 2019-2020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Laker, Ronan</cp:lastModifiedBy>
  <cp:revision>3</cp:revision>
  <dcterms:created xsi:type="dcterms:W3CDTF">2022-03-13T13:56:17Z</dcterms:created>
  <dcterms:modified xsi:type="dcterms:W3CDTF">2022-03-14T20:55:15Z</dcterms:modified>
</cp:coreProperties>
</file>