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3357D-21BB-49A2-88F0-1F3977976E60}">
  <a:tblStyle styleId="{2843357D-21BB-49A2-88F0-1F3977976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c57d34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c57d34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7c57d3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7c57d3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7c57d34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7c57d34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21, 597 houses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f7c57d34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f7c57d34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f7c57d34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f7c57d34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7c57d34a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7c57d34a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f7c57d34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f7c57d34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f7c57d34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f7c57d34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zillow.com/research/overpricing-impacts-time-market-1247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mkatzenbach8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3675" y="578675"/>
            <a:ext cx="6054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Housing Prices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3675" y="1833450"/>
            <a:ext cx="5135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 Hundley, Malcolm Katzenbach, Lauren Phipps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Business Problem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Visualizations and Modeling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Validation of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Conclusions &amp; Next Steps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850" y="764663"/>
            <a:ext cx="2409450" cy="36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721175" y="1778411"/>
            <a:ext cx="4166400" cy="2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Houses priced too high will stay on the market for too long lose their value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Houses priced too low minimize the return for sellers and size of commission for realtors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Pricing accurately will ensure that houses sell faster and maximize the return for sellers and realtors</a:t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00" y="1669925"/>
            <a:ext cx="4039975" cy="25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544775" y="4308550"/>
            <a:ext cx="7342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Zillow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616463" y="1597875"/>
            <a:ext cx="61080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21,000 homes sold between 2014-2015 in King County, WA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755" y="1442638"/>
            <a:ext cx="1549046" cy="8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50" y="2624175"/>
            <a:ext cx="851974" cy="8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2275" y="3739552"/>
            <a:ext cx="851974" cy="8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2125" y="2624175"/>
            <a:ext cx="851974" cy="8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513" y="3739550"/>
            <a:ext cx="851974" cy="8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1975" y="2624175"/>
            <a:ext cx="851974" cy="8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750" y="3788555"/>
            <a:ext cx="753975" cy="7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616475" y="2139375"/>
            <a:ext cx="262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24242"/>
                </a:solidFill>
              </a:rPr>
              <a:t>Example House Features: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7492500" y="4760100"/>
            <a:ext cx="165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7D9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image: Flaticon.com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152400"/>
            <a:ext cx="85100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1345900" y="2249950"/>
            <a:ext cx="6345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Features Used:</a:t>
            </a:r>
            <a:endParaRPr b="1" sz="18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Waterfront : Adds $860,000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Housing Grade : Adds $200,000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Bathrooms : Adds $130,000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Years Old : Adds $4,615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345900" y="1442200"/>
            <a:ext cx="7843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42% of changes in house price are accounted for by changes in these features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with Model</a:t>
            </a:r>
            <a:endParaRPr/>
          </a:p>
        </p:txBody>
      </p:sp>
      <p:graphicFrame>
        <p:nvGraphicFramePr>
          <p:cNvPr id="326" name="Google Shape;326;p19"/>
          <p:cNvGraphicFramePr/>
          <p:nvPr/>
        </p:nvGraphicFramePr>
        <p:xfrm>
          <a:off x="1303800" y="15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{2843357D-21BB-49A2-88F0-1F3977976E60}</a:tableStyleId>
              </a:tblPr>
              <a:tblGrid>
                <a:gridCol w="3124500"/>
              </a:tblGrid>
              <a:tr h="458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424242"/>
                          </a:solidFill>
                        </a:rPr>
                        <a:t>.5 Bathrooms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Housing Grade : 8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Waterfront? No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32</a:t>
                      </a:r>
                      <a:r>
                        <a:rPr lang="en">
                          <a:solidFill>
                            <a:srgbClr val="424242"/>
                          </a:solidFill>
                        </a:rPr>
                        <a:t> Years Old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Predicted Price: </a:t>
                      </a:r>
                      <a:r>
                        <a:rPr lang="en">
                          <a:solidFill>
                            <a:srgbClr val="424242"/>
                          </a:solidFill>
                        </a:rPr>
                        <a:t>$576,070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24242"/>
                          </a:solidFill>
                        </a:rPr>
                        <a:t>Actual Price: </a:t>
                      </a:r>
                      <a:r>
                        <a:rPr lang="en">
                          <a:solidFill>
                            <a:srgbClr val="424242"/>
                          </a:solidFill>
                        </a:rPr>
                        <a:t>$562,500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25" y="1750275"/>
            <a:ext cx="3245275" cy="243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320375" y="1812625"/>
            <a:ext cx="49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Important predictors: bathrooms, housing grade, waterfront, and how old the house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Got within $100,000 generally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Generalizable</a:t>
            </a:r>
            <a:r>
              <a:rPr lang="en"/>
              <a:t> across new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Next steps: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evaluation shows  more factors should be included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 into zip code and location data in comparison to city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Investigate different interactions between features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01" y="1346800"/>
            <a:ext cx="3479401" cy="231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377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 Hundley: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Email: hundlegq@dukes.jmu.edu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GitHub: griffinhundley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Malcolm Katzenbach: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mkatzenbach8@gmail.com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GitHub: Mal206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Lauren Phipps: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Email: lhphipps@gmail.com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GitHub: laurenphipps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