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chive.ph/EIOud"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drive/folders/1JOKEUQkO0_vO8a73p_tTtxJxxNe_EQTj"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fd8a5a9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fd8a5a9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0cdab4a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0cdab4a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0cdab4ab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0cdab4ab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0cdab4ab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0cdab4ab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fd8a5a9d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fd8a5a9d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The differences are </a:t>
            </a:r>
            <a:r>
              <a:rPr lang="en" u="sng">
                <a:solidFill>
                  <a:schemeClr val="hlink"/>
                </a:solidFill>
                <a:hlinkClick r:id="rId2"/>
              </a:rPr>
              <a:t>discussed here</a:t>
            </a:r>
            <a:r>
              <a:rPr lang="en"/>
              <a:t> for those interested. Stata MP runs super-fast (the “MP” means “multiprocessor”), but we just need “SE” (which, in tun, means “standard edition”).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fd8a5a9d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fd8a5a9d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fd8a5a9d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fd8a5a9d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fd8a5a9d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fd8a5a9d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 follow the convention of putting Stata commands in Courier to make it obvious what is code and what is not.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fd8a5a9d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fd8a5a9d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When I put square brackets in code, they are always meta-text meaning there is some flexibility in what you can enter here. Parentheses, by contrast, are often part of your actual Stata code.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fd8a5a9d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fd8a5a9d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Many of you have seen graphs already; I know that this course might appear to be moving somewhat slowly, if so, but the purpose is to really learn how to use Stata </a:t>
            </a:r>
            <a:r>
              <a:rPr i="1" lang="en"/>
              <a:t>correctly</a:t>
            </a:r>
            <a:r>
              <a:rPr lang="en"/>
              <a:t> from the bottom up, something that neither I nor any other regular instructor of SOC 360 require in order to succeed in the course. If you haven’t seen graphs before, or you just want to refresh yourself, try </a:t>
            </a:r>
            <a:r>
              <a:rPr lang="en">
                <a:latin typeface="Courier New"/>
                <a:ea typeface="Courier New"/>
                <a:cs typeface="Courier New"/>
                <a:sym typeface="Courier New"/>
              </a:rPr>
              <a:t>hist [var]</a:t>
            </a:r>
            <a:r>
              <a:rPr lang="en"/>
              <a:t> for a quantitative variable or </a:t>
            </a:r>
            <a:r>
              <a:rPr lang="en">
                <a:solidFill>
                  <a:schemeClr val="dk1"/>
                </a:solidFill>
                <a:latin typeface="Courier New"/>
                <a:ea typeface="Courier New"/>
                <a:cs typeface="Courier New"/>
                <a:sym typeface="Courier New"/>
              </a:rPr>
              <a:t>graph pie, over([var])</a:t>
            </a:r>
            <a:r>
              <a:rPr lang="en"/>
              <a:t> for a qualitative variable.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fd8a5a9d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fd8a5a9d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To do so, go to </a:t>
            </a:r>
            <a:r>
              <a:rPr lang="en"/>
              <a:t>view &gt; layout &gt; widescreen (if widescreen is already selected, you may need to flip it to sidebar and then back to widescreen).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0fd8a5a9d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0fd8a5a9d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fd8a5a9d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fd8a5a9d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fd8a5a9d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fd8a5a9d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dde8965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dde8965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structure — where you have a “sandbox”-type of window and a “script” or “program” window to save things — is common to a variety of programming languages, actually.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fd8a5a9d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fd8a5a9d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1cb1978b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d1cb1978b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code is accessible via the DAP II folder. This hyperlink has been iffy on my computer so here is a direct link: </a:t>
            </a:r>
            <a:r>
              <a:rPr lang="en" u="sng">
                <a:solidFill>
                  <a:schemeClr val="hlink"/>
                </a:solidFill>
                <a:hlinkClick r:id="rId2"/>
              </a:rPr>
              <a:t>https://drive.google.com/drive/folders/1JOKEUQkO0_vO8a73p_tTtxJxxNe_EQTj</a:t>
            </a:r>
            <a:r>
              <a:rPr lang="en"/>
              <a:t>.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d1cb1978b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d1cb1978b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fd8a5a9d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fd8a5a9d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0fd8a5a9da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0fd8a5a9da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t>D</a:t>
            </a:r>
            <a:r>
              <a:rPr b="1" i="1" lang="en"/>
              <a:t>o not be afraid to ask me if you do not follow something I’ve done because you have a general “how do computers work” question</a:t>
            </a:r>
            <a:r>
              <a:rPr lang="en"/>
              <a: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d1cb1978b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d1cb1978b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There is probably something comparable on Windows (most students in my experience use Macs, so my presentation will be a bit Mac-centric, but if you’re on Windows — e.g., you’re using WinStat — I can research anything that doesn’t translate in some obvious way if you ask me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1cb1978b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d1cb1978b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0cdab4ab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0cdab4ab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111c96adc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111c96adc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0cdab4ab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0cdab4ab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fd8a5a9d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fd8a5a9d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fd8a5a9d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fd8a5a9d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fd8a5a9d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fd8a5a9d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fd8a5a9d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fd8a5a9d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fd8a5a9d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fd8a5a9d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canvas.wisc.edu/courses/29169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it.wisc.edu/services/softwar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hyperlink" Target="https://geocenter.github.io/StataTraining/portfolio/01_resourc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drive.google.com/drive/folders/1JOKEUQkO0_vO8a73p_tTtxJxxNe_EQTj" TargetMode="Externa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drive.google.com/drive/folders/1Cgyp_3B6nDzD1PurzFf9WTriT63hI7aZ?usp=sharing" TargetMode="Externa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canvas.wisc.edu/courses/291691/pages/week-2-reading-data-into-sta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archive.ph/hviDH" TargetMode="External"/><Relationship Id="rId4" Type="http://schemas.openxmlformats.org/officeDocument/2006/relationships/hyperlink" Target="https://archive.ph/hviDH" TargetMode="External"/><Relationship Id="rId5" Type="http://schemas.openxmlformats.org/officeDocument/2006/relationships/hyperlink" Target="https://archive.ph/hviDH" TargetMode="External"/><Relationship Id="rId6"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archive.ph/j1Pw4"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544875"/>
            <a:ext cx="8520600" cy="42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SOC 365</a:t>
            </a:r>
            <a:endParaRPr/>
          </a:p>
          <a:p>
            <a:pPr indent="0" lvl="0" marL="0" rtl="0" algn="ctr">
              <a:spcBef>
                <a:spcPts val="0"/>
              </a:spcBef>
              <a:spcAft>
                <a:spcPts val="0"/>
              </a:spcAft>
              <a:buNone/>
            </a:pPr>
            <a:r>
              <a:rPr lang="en"/>
              <a:t>Lecture 1</a:t>
            </a:r>
            <a:endParaRPr/>
          </a:p>
          <a:p>
            <a:pPr indent="0" lvl="0" marL="0" rtl="0" algn="ctr">
              <a:spcBef>
                <a:spcPts val="0"/>
              </a:spcBef>
              <a:spcAft>
                <a:spcPts val="0"/>
              </a:spcAft>
              <a:buNone/>
            </a:pPr>
            <a:r>
              <a:rPr lang="en"/>
              <a:t>2022-01-30</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12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Introductions (1)</a:t>
            </a:r>
            <a:endParaRPr b="1" u="sng"/>
          </a:p>
        </p:txBody>
      </p:sp>
      <p:sp>
        <p:nvSpPr>
          <p:cNvPr id="111" name="Google Shape;111;p22"/>
          <p:cNvSpPr txBox="1"/>
          <p:nvPr>
            <p:ph idx="1" type="body"/>
          </p:nvPr>
        </p:nvSpPr>
        <p:spPr>
          <a:xfrm>
            <a:off x="87175" y="626475"/>
            <a:ext cx="8979300" cy="436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Please fold your index card lengthwise and record the following… </a:t>
            </a:r>
            <a:endParaRPr sz="2000">
              <a:solidFill>
                <a:schemeClr val="dk1"/>
              </a:solidFill>
            </a:endParaRPr>
          </a:p>
          <a:p>
            <a:pPr indent="0" lvl="0" marL="0" rtl="0" algn="l">
              <a:spcBef>
                <a:spcPts val="1200"/>
              </a:spcBef>
              <a:spcAft>
                <a:spcPts val="0"/>
              </a:spcAft>
              <a:buNone/>
            </a:pPr>
            <a:r>
              <a:rPr b="1" lang="en" sz="2000" u="sng">
                <a:solidFill>
                  <a:schemeClr val="dk1"/>
                </a:solidFill>
              </a:rPr>
              <a:t>Front</a:t>
            </a:r>
            <a:endParaRPr sz="2000">
              <a:solidFill>
                <a:schemeClr val="dk1"/>
              </a:solidFill>
            </a:endParaRPr>
          </a:p>
          <a:p>
            <a:pPr indent="-355600" lvl="0" marL="457200" rtl="0" algn="l">
              <a:spcBef>
                <a:spcPts val="1200"/>
              </a:spcBef>
              <a:spcAft>
                <a:spcPts val="0"/>
              </a:spcAft>
              <a:buClr>
                <a:schemeClr val="dk1"/>
              </a:buClr>
              <a:buSzPts val="2000"/>
              <a:buAutoNum type="arabicPeriod"/>
            </a:pPr>
            <a:r>
              <a:rPr lang="en" sz="2000">
                <a:solidFill>
                  <a:schemeClr val="dk1"/>
                </a:solidFill>
              </a:rPr>
              <a:t>Your personal name (what you liked to be called)</a:t>
            </a:r>
            <a:endParaRPr sz="2000">
              <a:solidFill>
                <a:schemeClr val="dk1"/>
              </a:solidFill>
            </a:endParaRPr>
          </a:p>
          <a:p>
            <a:pPr indent="0" lvl="0" marL="0" rtl="0" algn="l">
              <a:spcBef>
                <a:spcPts val="1200"/>
              </a:spcBef>
              <a:spcAft>
                <a:spcPts val="0"/>
              </a:spcAft>
              <a:buNone/>
            </a:pPr>
            <a:r>
              <a:rPr b="1" lang="en" sz="2000" u="sng">
                <a:solidFill>
                  <a:schemeClr val="dk1"/>
                </a:solidFill>
              </a:rPr>
              <a:t>Back</a:t>
            </a:r>
            <a:endParaRPr sz="2000">
              <a:solidFill>
                <a:schemeClr val="dk1"/>
              </a:solidFill>
            </a:endParaRPr>
          </a:p>
          <a:p>
            <a:pPr indent="-355600" lvl="0" marL="457200" rtl="0" algn="l">
              <a:spcBef>
                <a:spcPts val="1200"/>
              </a:spcBef>
              <a:spcAft>
                <a:spcPts val="0"/>
              </a:spcAft>
              <a:buClr>
                <a:schemeClr val="dk1"/>
              </a:buClr>
              <a:buSzPts val="2000"/>
              <a:buAutoNum type="arabicPeriod"/>
            </a:pPr>
            <a:r>
              <a:rPr lang="en" sz="2000">
                <a:solidFill>
                  <a:schemeClr val="dk1"/>
                </a:solidFill>
              </a:rPr>
              <a:t>Your name as it appears on the roster</a:t>
            </a:r>
            <a:endParaRPr sz="2000">
              <a:solidFill>
                <a:schemeClr val="dk1"/>
              </a:solidFill>
            </a:endParaRPr>
          </a:p>
          <a:p>
            <a:pPr indent="-355600" lvl="0" marL="457200" rtl="0" algn="l">
              <a:spcBef>
                <a:spcPts val="0"/>
              </a:spcBef>
              <a:spcAft>
                <a:spcPts val="0"/>
              </a:spcAft>
              <a:buClr>
                <a:schemeClr val="dk1"/>
              </a:buClr>
              <a:buSzPts val="2000"/>
              <a:buAutoNum type="arabicPeriod"/>
            </a:pPr>
            <a:r>
              <a:rPr lang="en" sz="2000">
                <a:solidFill>
                  <a:schemeClr val="dk1"/>
                </a:solidFill>
              </a:rPr>
              <a:t>Year and major</a:t>
            </a:r>
            <a:endParaRPr sz="2000">
              <a:solidFill>
                <a:schemeClr val="dk1"/>
              </a:solidFill>
            </a:endParaRPr>
          </a:p>
          <a:p>
            <a:pPr indent="-355600" lvl="0" marL="457200" rtl="0" algn="l">
              <a:spcBef>
                <a:spcPts val="0"/>
              </a:spcBef>
              <a:spcAft>
                <a:spcPts val="0"/>
              </a:spcAft>
              <a:buClr>
                <a:schemeClr val="dk1"/>
              </a:buClr>
              <a:buSzPts val="2000"/>
              <a:buAutoNum type="arabicPeriod"/>
            </a:pPr>
            <a:r>
              <a:rPr lang="en" sz="2000">
                <a:solidFill>
                  <a:schemeClr val="dk1"/>
                </a:solidFill>
              </a:rPr>
              <a:t>Something fun about you — hobbies, extracurriculars, what’s next after graduation, etc.</a:t>
            </a:r>
            <a:endParaRPr sz="2000">
              <a:solidFill>
                <a:schemeClr val="dk1"/>
              </a:solidFill>
            </a:endParaRPr>
          </a:p>
          <a:p>
            <a:pPr indent="-355600" lvl="0" marL="457200" rtl="0" algn="l">
              <a:spcBef>
                <a:spcPts val="0"/>
              </a:spcBef>
              <a:spcAft>
                <a:spcPts val="0"/>
              </a:spcAft>
              <a:buClr>
                <a:schemeClr val="dk1"/>
              </a:buClr>
              <a:buSzPts val="2000"/>
              <a:buAutoNum type="arabicPeriod"/>
            </a:pPr>
            <a:r>
              <a:rPr lang="en" sz="2000">
                <a:solidFill>
                  <a:schemeClr val="dk1"/>
                </a:solidFill>
              </a:rPr>
              <a:t>What brings you to the course and what concerns do you have?</a:t>
            </a:r>
            <a:endParaRPr sz="2000">
              <a:solidFill>
                <a:schemeClr val="dk1"/>
              </a:solidFill>
            </a:endParaRPr>
          </a:p>
          <a:p>
            <a:pPr indent="-355600" lvl="0" marL="457200" rtl="0" algn="l">
              <a:spcBef>
                <a:spcPts val="0"/>
              </a:spcBef>
              <a:spcAft>
                <a:spcPts val="0"/>
              </a:spcAft>
              <a:buClr>
                <a:schemeClr val="dk1"/>
              </a:buClr>
              <a:buSzPts val="2000"/>
              <a:buAutoNum type="arabicPeriod"/>
            </a:pPr>
            <a:r>
              <a:rPr lang="en" sz="2000">
                <a:solidFill>
                  <a:schemeClr val="dk1"/>
                </a:solidFill>
              </a:rPr>
              <a:t>If comfortable, pronouns</a:t>
            </a:r>
            <a:endParaRPr sz="2000">
              <a:solidFill>
                <a:schemeClr val="dk1"/>
              </a:solidFill>
            </a:endParaRPr>
          </a:p>
          <a:p>
            <a:pPr indent="-355600" lvl="0" marL="457200" rtl="0" algn="l">
              <a:spcBef>
                <a:spcPts val="0"/>
              </a:spcBef>
              <a:spcAft>
                <a:spcPts val="0"/>
              </a:spcAft>
              <a:buClr>
                <a:schemeClr val="dk1"/>
              </a:buClr>
              <a:buSzPts val="2000"/>
              <a:buAutoNum type="arabicPeriod"/>
            </a:pPr>
            <a:r>
              <a:rPr lang="en" sz="2000">
                <a:solidFill>
                  <a:schemeClr val="dk1"/>
                </a:solidFill>
              </a:rPr>
              <a:t>If comfortable, where is home for you? </a:t>
            </a:r>
            <a:endParaRPr sz="20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idx="1" type="body"/>
          </p:nvPr>
        </p:nvSpPr>
        <p:spPr>
          <a:xfrm>
            <a:off x="87175" y="626475"/>
            <a:ext cx="8979300" cy="436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Now, please place your index card on your desk so that I can read your name. Let’s go around the room and share any of the information on the back you feel comfortable sharing.</a:t>
            </a:r>
            <a:endParaRPr sz="2000">
              <a:solidFill>
                <a:schemeClr val="dk1"/>
              </a:solidFill>
            </a:endParaRPr>
          </a:p>
          <a:p>
            <a:pPr indent="0" lvl="0" marL="0" rtl="0" algn="l">
              <a:spcBef>
                <a:spcPts val="1200"/>
              </a:spcBef>
              <a:spcAft>
                <a:spcPts val="1200"/>
              </a:spcAft>
              <a:buNone/>
            </a:pPr>
            <a:r>
              <a:rPr lang="en" sz="2000">
                <a:solidFill>
                  <a:schemeClr val="dk1"/>
                </a:solidFill>
              </a:rPr>
              <a:t>I’ll collect these cards and use them to learn your names. When I teach courses for newer students, I also use these to mix up seating by shuffling them and randomly placing them around the room. I’ll probably do that for at least the first few weeks so that we get some people talking with people with whom they might otherwise not get to speak.</a:t>
            </a:r>
            <a:endParaRPr sz="2000">
              <a:solidFill>
                <a:schemeClr val="dk1"/>
              </a:solidFill>
            </a:endParaRPr>
          </a:p>
        </p:txBody>
      </p:sp>
      <p:sp>
        <p:nvSpPr>
          <p:cNvPr id="117" name="Google Shape;117;p23"/>
          <p:cNvSpPr txBox="1"/>
          <p:nvPr>
            <p:ph type="title"/>
          </p:nvPr>
        </p:nvSpPr>
        <p:spPr>
          <a:xfrm>
            <a:off x="311700" y="12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Introductions (2)</a:t>
            </a:r>
            <a:endParaRPr b="1" u="sng"/>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12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Syllabus</a:t>
            </a:r>
            <a:endParaRPr b="1" u="sng"/>
          </a:p>
        </p:txBody>
      </p:sp>
      <p:sp>
        <p:nvSpPr>
          <p:cNvPr id="123" name="Google Shape;123;p24"/>
          <p:cNvSpPr txBox="1"/>
          <p:nvPr>
            <p:ph idx="1" type="body"/>
          </p:nvPr>
        </p:nvSpPr>
        <p:spPr>
          <a:xfrm>
            <a:off x="87175" y="626475"/>
            <a:ext cx="8979300" cy="436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Head to the Canvas </a:t>
            </a:r>
            <a:r>
              <a:rPr lang="en" sz="2000" u="sng">
                <a:solidFill>
                  <a:schemeClr val="hlink"/>
                </a:solidFill>
                <a:hlinkClick r:id="rId3"/>
              </a:rPr>
              <a:t>front-page</a:t>
            </a:r>
            <a:r>
              <a:rPr lang="en" sz="2000">
                <a:solidFill>
                  <a:schemeClr val="dk1"/>
                </a:solidFill>
              </a:rPr>
              <a:t> and download this if you haven’t yet. </a:t>
            </a:r>
            <a:endParaRPr sz="2000">
              <a:solidFill>
                <a:schemeClr val="dk1"/>
              </a:solidFill>
            </a:endParaRPr>
          </a:p>
          <a:p>
            <a:pPr indent="0" lvl="0" marL="0" rtl="0" algn="l">
              <a:spcBef>
                <a:spcPts val="1200"/>
              </a:spcBef>
              <a:spcAft>
                <a:spcPts val="1200"/>
              </a:spcAft>
              <a:buNone/>
            </a:pPr>
            <a:r>
              <a:rPr lang="en" sz="2000">
                <a:solidFill>
                  <a:schemeClr val="dk1"/>
                </a:solidFill>
              </a:rPr>
              <a:t>We’ll examine this together; I’ll share my screen. </a:t>
            </a:r>
            <a:endParaRPr sz="20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12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Stata: downloading it</a:t>
            </a:r>
            <a:r>
              <a:rPr b="1" lang="en" u="sng"/>
              <a:t> (1)</a:t>
            </a:r>
            <a:endParaRPr b="1" u="sng"/>
          </a:p>
        </p:txBody>
      </p:sp>
      <p:sp>
        <p:nvSpPr>
          <p:cNvPr id="129" name="Google Shape;129;p25"/>
          <p:cNvSpPr txBox="1"/>
          <p:nvPr>
            <p:ph idx="1" type="body"/>
          </p:nvPr>
        </p:nvSpPr>
        <p:spPr>
          <a:xfrm>
            <a:off x="311700" y="626475"/>
            <a:ext cx="8619000" cy="3998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AutoNum type="arabicPeriod"/>
            </a:pPr>
            <a:r>
              <a:rPr lang="en" sz="2200">
                <a:solidFill>
                  <a:schemeClr val="dk1"/>
                </a:solidFill>
              </a:rPr>
              <a:t>Head to the </a:t>
            </a:r>
            <a:r>
              <a:rPr lang="en" sz="2200" u="sng">
                <a:solidFill>
                  <a:schemeClr val="hlink"/>
                </a:solidFill>
                <a:hlinkClick r:id="rId3"/>
              </a:rPr>
              <a:t>Campus Software Library</a:t>
            </a:r>
            <a:r>
              <a:rPr lang="en" sz="2200">
                <a:solidFill>
                  <a:schemeClr val="dk1"/>
                </a:solidFill>
              </a:rPr>
              <a:t> (a very useful overall resources, by the way). </a:t>
            </a:r>
            <a:endParaRPr sz="2200">
              <a:solidFill>
                <a:schemeClr val="dk1"/>
              </a:solidFill>
            </a:endParaRPr>
          </a:p>
          <a:p>
            <a:pPr indent="-368300" lvl="0" marL="457200" rtl="0" algn="l">
              <a:spcBef>
                <a:spcPts val="0"/>
              </a:spcBef>
              <a:spcAft>
                <a:spcPts val="0"/>
              </a:spcAft>
              <a:buClr>
                <a:schemeClr val="dk1"/>
              </a:buClr>
              <a:buSzPts val="2200"/>
              <a:buAutoNum type="arabicPeriod"/>
            </a:pPr>
            <a:r>
              <a:rPr lang="en" sz="2200">
                <a:solidFill>
                  <a:schemeClr val="dk1"/>
                </a:solidFill>
              </a:rPr>
              <a:t>Log in to the Library. </a:t>
            </a:r>
            <a:endParaRPr sz="2200">
              <a:solidFill>
                <a:schemeClr val="dk1"/>
              </a:solidFill>
            </a:endParaRPr>
          </a:p>
          <a:p>
            <a:pPr indent="-368300" lvl="0" marL="457200" rtl="0" algn="l">
              <a:spcBef>
                <a:spcPts val="0"/>
              </a:spcBef>
              <a:spcAft>
                <a:spcPts val="0"/>
              </a:spcAft>
              <a:buClr>
                <a:schemeClr val="dk1"/>
              </a:buClr>
              <a:buSzPts val="2200"/>
              <a:buAutoNum type="arabicPeriod"/>
            </a:pPr>
            <a:r>
              <a:rPr lang="en" sz="2200">
                <a:solidFill>
                  <a:schemeClr val="dk1"/>
                </a:solidFill>
              </a:rPr>
              <a:t>Click on “Stata”</a:t>
            </a:r>
            <a:endParaRPr sz="2200">
              <a:solidFill>
                <a:schemeClr val="dk1"/>
              </a:solidFill>
            </a:endParaRPr>
          </a:p>
          <a:p>
            <a:pPr indent="-368300" lvl="0" marL="457200" rtl="0" algn="l">
              <a:spcBef>
                <a:spcPts val="0"/>
              </a:spcBef>
              <a:spcAft>
                <a:spcPts val="0"/>
              </a:spcAft>
              <a:buClr>
                <a:schemeClr val="dk1"/>
              </a:buClr>
              <a:buSzPts val="2200"/>
              <a:buAutoNum type="arabicPeriod"/>
            </a:pPr>
            <a:r>
              <a:rPr lang="en" sz="2200">
                <a:solidFill>
                  <a:schemeClr val="dk1"/>
                </a:solidFill>
              </a:rPr>
              <a:t>Download the version corresponding to your operating system.</a:t>
            </a:r>
            <a:endParaRPr sz="2200">
              <a:solidFill>
                <a:schemeClr val="dk1"/>
              </a:solidFill>
            </a:endParaRPr>
          </a:p>
          <a:p>
            <a:pPr indent="-368300" lvl="0" marL="457200" rtl="0" algn="l">
              <a:spcBef>
                <a:spcPts val="0"/>
              </a:spcBef>
              <a:spcAft>
                <a:spcPts val="0"/>
              </a:spcAft>
              <a:buClr>
                <a:schemeClr val="dk1"/>
              </a:buClr>
              <a:buSzPts val="2200"/>
              <a:buAutoNum type="arabicPeriod"/>
            </a:pPr>
            <a:r>
              <a:rPr lang="en" sz="2200">
                <a:solidFill>
                  <a:schemeClr val="dk1"/>
                </a:solidFill>
              </a:rPr>
              <a:t>(If given the option, select Stata SE).*</a:t>
            </a:r>
            <a:endParaRPr sz="2200">
              <a:solidFill>
                <a:schemeClr val="dk1"/>
              </a:solidFill>
            </a:endParaRPr>
          </a:p>
          <a:p>
            <a:pPr indent="-368300" lvl="0" marL="457200" rtl="0" algn="l">
              <a:spcBef>
                <a:spcPts val="0"/>
              </a:spcBef>
              <a:spcAft>
                <a:spcPts val="0"/>
              </a:spcAft>
              <a:buClr>
                <a:schemeClr val="dk1"/>
              </a:buClr>
              <a:buSzPts val="2200"/>
              <a:buAutoNum type="arabicPeriod"/>
            </a:pPr>
            <a:r>
              <a:rPr lang="en" sz="2200">
                <a:solidFill>
                  <a:schemeClr val="dk1"/>
                </a:solidFill>
              </a:rPr>
              <a:t>Copy/paste the serial number, code, and authorization from the Library page into Stata (no need to register online). This information is specific to you, so copy your own information from this page.</a:t>
            </a:r>
            <a:endParaRPr sz="2200">
              <a:solidFill>
                <a:schemeClr val="dk1"/>
              </a:solidFill>
            </a:endParaRPr>
          </a:p>
          <a:p>
            <a:pPr indent="-368300" lvl="0" marL="457200" rtl="0" algn="l">
              <a:spcBef>
                <a:spcPts val="0"/>
              </a:spcBef>
              <a:spcAft>
                <a:spcPts val="0"/>
              </a:spcAft>
              <a:buClr>
                <a:schemeClr val="dk1"/>
              </a:buClr>
              <a:buSzPts val="2200"/>
              <a:buAutoNum type="arabicPeriod"/>
            </a:pPr>
            <a:r>
              <a:rPr lang="en" sz="2200">
                <a:solidFill>
                  <a:schemeClr val="dk1"/>
                </a:solidFill>
              </a:rPr>
              <a:t>Initiate the program. </a:t>
            </a:r>
            <a:endParaRPr sz="22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12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Stata: downloading it (2)</a:t>
            </a:r>
            <a:endParaRPr b="1" u="sng"/>
          </a:p>
        </p:txBody>
      </p:sp>
      <p:sp>
        <p:nvSpPr>
          <p:cNvPr id="135" name="Google Shape;135;p26"/>
          <p:cNvSpPr txBox="1"/>
          <p:nvPr>
            <p:ph idx="1" type="body"/>
          </p:nvPr>
        </p:nvSpPr>
        <p:spPr>
          <a:xfrm>
            <a:off x="61975" y="626475"/>
            <a:ext cx="2020200" cy="399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200">
                <a:solidFill>
                  <a:schemeClr val="dk1"/>
                </a:solidFill>
              </a:rPr>
              <a:t>At the end of all of that, you should have something that looks like this. </a:t>
            </a:r>
            <a:endParaRPr sz="2200">
              <a:solidFill>
                <a:schemeClr val="dk1"/>
              </a:solidFill>
            </a:endParaRPr>
          </a:p>
          <a:p>
            <a:pPr indent="0" lvl="0" marL="0" rtl="0" algn="l">
              <a:lnSpc>
                <a:spcPct val="100000"/>
              </a:lnSpc>
              <a:spcBef>
                <a:spcPts val="1200"/>
              </a:spcBef>
              <a:spcAft>
                <a:spcPts val="1200"/>
              </a:spcAft>
              <a:buNone/>
            </a:pPr>
            <a:r>
              <a:rPr lang="en" sz="2200">
                <a:solidFill>
                  <a:schemeClr val="dk1"/>
                </a:solidFill>
              </a:rPr>
              <a:t>Raise your hand and let me know if you see something substantially different. </a:t>
            </a:r>
            <a:endParaRPr sz="2200">
              <a:solidFill>
                <a:schemeClr val="dk1"/>
              </a:solidFill>
            </a:endParaRPr>
          </a:p>
        </p:txBody>
      </p:sp>
      <p:pic>
        <p:nvPicPr>
          <p:cNvPr id="136" name="Google Shape;136;p26"/>
          <p:cNvPicPr preferRelativeResize="0"/>
          <p:nvPr/>
        </p:nvPicPr>
        <p:blipFill>
          <a:blip r:embed="rId3">
            <a:alphaModFix/>
          </a:blip>
          <a:stretch>
            <a:fillRect/>
          </a:stretch>
        </p:blipFill>
        <p:spPr>
          <a:xfrm>
            <a:off x="2234575" y="850200"/>
            <a:ext cx="6757026" cy="372249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12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Stata: how it really works (1)</a:t>
            </a:r>
            <a:endParaRPr b="1" u="sng"/>
          </a:p>
        </p:txBody>
      </p:sp>
      <p:sp>
        <p:nvSpPr>
          <p:cNvPr id="142" name="Google Shape;142;p27"/>
          <p:cNvSpPr txBox="1"/>
          <p:nvPr>
            <p:ph idx="1" type="body"/>
          </p:nvPr>
        </p:nvSpPr>
        <p:spPr>
          <a:xfrm>
            <a:off x="61975" y="626475"/>
            <a:ext cx="2020200" cy="399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1"/>
                </a:solidFill>
              </a:rPr>
              <a:t>So, what are all these things? </a:t>
            </a:r>
            <a:endParaRPr sz="2200">
              <a:solidFill>
                <a:schemeClr val="dk1"/>
              </a:solidFill>
            </a:endParaRPr>
          </a:p>
          <a:p>
            <a:pPr indent="-368300" lvl="0" marL="457200" rtl="0" algn="l">
              <a:lnSpc>
                <a:spcPct val="100000"/>
              </a:lnSpc>
              <a:spcBef>
                <a:spcPts val="1200"/>
              </a:spcBef>
              <a:spcAft>
                <a:spcPts val="0"/>
              </a:spcAft>
              <a:buClr>
                <a:schemeClr val="dk1"/>
              </a:buClr>
              <a:buSzPts val="2200"/>
              <a:buAutoNum type="alphaUcPeriod"/>
            </a:pPr>
            <a:r>
              <a:rPr lang="en" sz="2200">
                <a:solidFill>
                  <a:schemeClr val="dk1"/>
                </a:solidFill>
              </a:rPr>
              <a:t>Command window</a:t>
            </a:r>
            <a:endParaRPr sz="2200">
              <a:solidFill>
                <a:schemeClr val="dk1"/>
              </a:solidFill>
            </a:endParaRPr>
          </a:p>
          <a:p>
            <a:pPr indent="-368300" lvl="0" marL="457200" rtl="0" algn="l">
              <a:lnSpc>
                <a:spcPct val="100000"/>
              </a:lnSpc>
              <a:spcBef>
                <a:spcPts val="0"/>
              </a:spcBef>
              <a:spcAft>
                <a:spcPts val="0"/>
              </a:spcAft>
              <a:buClr>
                <a:schemeClr val="dk1"/>
              </a:buClr>
              <a:buSzPts val="2200"/>
              <a:buAutoNum type="alphaUcPeriod"/>
            </a:pPr>
            <a:r>
              <a:rPr lang="en" sz="2200">
                <a:solidFill>
                  <a:schemeClr val="dk1"/>
                </a:solidFill>
              </a:rPr>
              <a:t>Results window</a:t>
            </a:r>
            <a:endParaRPr sz="2200">
              <a:solidFill>
                <a:schemeClr val="dk1"/>
              </a:solidFill>
            </a:endParaRPr>
          </a:p>
          <a:p>
            <a:pPr indent="-368300" lvl="0" marL="457200" rtl="0" algn="l">
              <a:lnSpc>
                <a:spcPct val="100000"/>
              </a:lnSpc>
              <a:spcBef>
                <a:spcPts val="0"/>
              </a:spcBef>
              <a:spcAft>
                <a:spcPts val="0"/>
              </a:spcAft>
              <a:buClr>
                <a:schemeClr val="dk1"/>
              </a:buClr>
              <a:buSzPts val="2200"/>
              <a:buAutoNum type="alphaUcPeriod"/>
            </a:pPr>
            <a:r>
              <a:rPr lang="en" sz="2200">
                <a:solidFill>
                  <a:schemeClr val="dk1"/>
                </a:solidFill>
              </a:rPr>
              <a:t>History window</a:t>
            </a:r>
            <a:endParaRPr sz="2200">
              <a:solidFill>
                <a:schemeClr val="dk1"/>
              </a:solidFill>
            </a:endParaRPr>
          </a:p>
          <a:p>
            <a:pPr indent="-368300" lvl="0" marL="457200" rtl="0" algn="l">
              <a:lnSpc>
                <a:spcPct val="100000"/>
              </a:lnSpc>
              <a:spcBef>
                <a:spcPts val="0"/>
              </a:spcBef>
              <a:spcAft>
                <a:spcPts val="0"/>
              </a:spcAft>
              <a:buClr>
                <a:schemeClr val="dk1"/>
              </a:buClr>
              <a:buSzPts val="2200"/>
              <a:buAutoNum type="alphaUcPeriod"/>
            </a:pPr>
            <a:r>
              <a:rPr lang="en" sz="2200">
                <a:solidFill>
                  <a:schemeClr val="dk1"/>
                </a:solidFill>
              </a:rPr>
              <a:t>Variables window</a:t>
            </a:r>
            <a:endParaRPr sz="2200">
              <a:solidFill>
                <a:schemeClr val="dk1"/>
              </a:solidFill>
            </a:endParaRPr>
          </a:p>
        </p:txBody>
      </p:sp>
      <p:pic>
        <p:nvPicPr>
          <p:cNvPr id="143" name="Google Shape;143;p27"/>
          <p:cNvPicPr preferRelativeResize="0"/>
          <p:nvPr/>
        </p:nvPicPr>
        <p:blipFill>
          <a:blip r:embed="rId3">
            <a:alphaModFix/>
          </a:blip>
          <a:stretch>
            <a:fillRect/>
          </a:stretch>
        </p:blipFill>
        <p:spPr>
          <a:xfrm>
            <a:off x="1937275" y="850200"/>
            <a:ext cx="7054326" cy="3886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idx="1" type="body"/>
          </p:nvPr>
        </p:nvSpPr>
        <p:spPr>
          <a:xfrm>
            <a:off x="0" y="626475"/>
            <a:ext cx="2305200" cy="399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1"/>
                </a:solidFill>
              </a:rPr>
              <a:t>Let’s go step-by-step. First, we want </a:t>
            </a:r>
            <a:r>
              <a:rPr lang="en" sz="2200">
                <a:solidFill>
                  <a:schemeClr val="dk1"/>
                </a:solidFill>
              </a:rPr>
              <a:t>some </a:t>
            </a:r>
            <a:r>
              <a:rPr lang="en" sz="2200">
                <a:solidFill>
                  <a:schemeClr val="dk1"/>
                </a:solidFill>
              </a:rPr>
              <a:t>data. </a:t>
            </a:r>
            <a:endParaRPr sz="2200">
              <a:solidFill>
                <a:schemeClr val="dk1"/>
              </a:solidFill>
            </a:endParaRPr>
          </a:p>
          <a:p>
            <a:pPr indent="0" lvl="0" marL="0" rtl="0" algn="l">
              <a:spcBef>
                <a:spcPts val="1200"/>
              </a:spcBef>
              <a:spcAft>
                <a:spcPts val="1200"/>
              </a:spcAft>
              <a:buNone/>
            </a:pPr>
            <a:r>
              <a:rPr lang="en" sz="2200">
                <a:solidFill>
                  <a:schemeClr val="dk1"/>
                </a:solidFill>
              </a:rPr>
              <a:t>In the command window, type </a:t>
            </a:r>
            <a:r>
              <a:rPr lang="en" sz="2200">
                <a:solidFill>
                  <a:schemeClr val="dk1"/>
                </a:solidFill>
                <a:latin typeface="Courier New"/>
                <a:ea typeface="Courier New"/>
                <a:cs typeface="Courier New"/>
                <a:sym typeface="Courier New"/>
              </a:rPr>
              <a:t>sysuse auto</a:t>
            </a:r>
            <a:r>
              <a:rPr lang="en" sz="2200">
                <a:solidFill>
                  <a:schemeClr val="dk1"/>
                </a:solidFill>
              </a:rPr>
              <a:t> and then hit “enter”, which loads a toy dataset.*</a:t>
            </a:r>
            <a:endParaRPr sz="2200">
              <a:solidFill>
                <a:schemeClr val="dk1"/>
              </a:solidFill>
            </a:endParaRPr>
          </a:p>
        </p:txBody>
      </p:sp>
      <p:sp>
        <p:nvSpPr>
          <p:cNvPr id="149" name="Google Shape;149;p28"/>
          <p:cNvSpPr txBox="1"/>
          <p:nvPr>
            <p:ph type="title"/>
          </p:nvPr>
        </p:nvSpPr>
        <p:spPr>
          <a:xfrm>
            <a:off x="311700" y="12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Stata: how it really works (2): the command </a:t>
            </a:r>
            <a:r>
              <a:rPr b="1" lang="en" u="sng"/>
              <a:t>window i</a:t>
            </a:r>
            <a:endParaRPr b="1" u="sng"/>
          </a:p>
        </p:txBody>
      </p:sp>
      <p:pic>
        <p:nvPicPr>
          <p:cNvPr id="150" name="Google Shape;150;p28"/>
          <p:cNvPicPr preferRelativeResize="0"/>
          <p:nvPr/>
        </p:nvPicPr>
        <p:blipFill>
          <a:blip r:embed="rId3">
            <a:alphaModFix/>
          </a:blip>
          <a:stretch>
            <a:fillRect/>
          </a:stretch>
        </p:blipFill>
        <p:spPr>
          <a:xfrm>
            <a:off x="2147951" y="850200"/>
            <a:ext cx="6843650" cy="37749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idx="1" type="body"/>
          </p:nvPr>
        </p:nvSpPr>
        <p:spPr>
          <a:xfrm>
            <a:off x="0" y="626475"/>
            <a:ext cx="2553300" cy="3998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200">
                <a:solidFill>
                  <a:schemeClr val="dk1"/>
                </a:solidFill>
              </a:rPr>
              <a:t>So, that is the function of the command window. It allows you to enter commands, or instructions to Stata. Try getting basic summary stats with </a:t>
            </a:r>
            <a:r>
              <a:rPr lang="en" sz="2200">
                <a:solidFill>
                  <a:schemeClr val="dk1"/>
                </a:solidFill>
                <a:latin typeface="Courier New"/>
                <a:ea typeface="Courier New"/>
                <a:cs typeface="Courier New"/>
                <a:sym typeface="Courier New"/>
              </a:rPr>
              <a:t>sum [var]</a:t>
            </a:r>
            <a:r>
              <a:rPr lang="en" sz="2200">
                <a:solidFill>
                  <a:schemeClr val="dk1"/>
                </a:solidFill>
              </a:rPr>
              <a:t>; here I picked price.* </a:t>
            </a:r>
            <a:endParaRPr sz="2200">
              <a:solidFill>
                <a:schemeClr val="dk1"/>
              </a:solidFill>
            </a:endParaRPr>
          </a:p>
        </p:txBody>
      </p:sp>
      <p:sp>
        <p:nvSpPr>
          <p:cNvPr id="156" name="Google Shape;156;p29"/>
          <p:cNvSpPr txBox="1"/>
          <p:nvPr>
            <p:ph type="title"/>
          </p:nvPr>
        </p:nvSpPr>
        <p:spPr>
          <a:xfrm>
            <a:off x="311700" y="12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Stata: how it really works (3): the command window ii</a:t>
            </a:r>
            <a:endParaRPr b="1" u="sng"/>
          </a:p>
        </p:txBody>
      </p:sp>
      <p:pic>
        <p:nvPicPr>
          <p:cNvPr id="157" name="Google Shape;157;p29"/>
          <p:cNvPicPr preferRelativeResize="0"/>
          <p:nvPr/>
        </p:nvPicPr>
        <p:blipFill>
          <a:blip r:embed="rId3">
            <a:alphaModFix/>
          </a:blip>
          <a:stretch>
            <a:fillRect/>
          </a:stretch>
        </p:blipFill>
        <p:spPr>
          <a:xfrm>
            <a:off x="2363100" y="697800"/>
            <a:ext cx="6603700" cy="3636425"/>
          </a:xfrm>
          <a:prstGeom prst="rect">
            <a:avLst/>
          </a:prstGeom>
          <a:noFill/>
          <a:ln>
            <a:noFill/>
          </a:ln>
        </p:spPr>
      </p:pic>
      <p:sp>
        <p:nvSpPr>
          <p:cNvPr id="158" name="Google Shape;158;p29"/>
          <p:cNvSpPr txBox="1"/>
          <p:nvPr/>
        </p:nvSpPr>
        <p:spPr>
          <a:xfrm>
            <a:off x="2082200" y="4288325"/>
            <a:ext cx="7061700" cy="85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2000" u="sng">
                <a:solidFill>
                  <a:schemeClr val="hlink"/>
                </a:solidFill>
                <a:hlinkClick r:id="rId4"/>
              </a:rPr>
              <a:t>Here</a:t>
            </a:r>
            <a:r>
              <a:rPr lang="en" sz="2000">
                <a:solidFill>
                  <a:schemeClr val="dk1"/>
                </a:solidFill>
              </a:rPr>
              <a:t> is a list of common commands; to see many of them with more context, see my SOC 360 </a:t>
            </a:r>
            <a:r>
              <a:rPr lang="en" sz="2000">
                <a:solidFill>
                  <a:schemeClr val="dk1"/>
                </a:solidFill>
              </a:rPr>
              <a:t>project</a:t>
            </a:r>
            <a:r>
              <a:rPr lang="en" sz="2000">
                <a:solidFill>
                  <a:schemeClr val="dk1"/>
                </a:solidFill>
              </a:rPr>
              <a:t> linked later.</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idx="1" type="body"/>
          </p:nvPr>
        </p:nvSpPr>
        <p:spPr>
          <a:xfrm>
            <a:off x="0" y="626475"/>
            <a:ext cx="2701800" cy="444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Notice that now we have some output in two places. We’ll look at the results window first, which is now populated.</a:t>
            </a:r>
            <a:endParaRPr sz="2000">
              <a:solidFill>
                <a:schemeClr val="dk1"/>
              </a:solidFill>
            </a:endParaRPr>
          </a:p>
          <a:p>
            <a:pPr indent="0" lvl="0" marL="0" rtl="0" algn="l">
              <a:spcBef>
                <a:spcPts val="1200"/>
              </a:spcBef>
              <a:spcAft>
                <a:spcPts val="1200"/>
              </a:spcAft>
              <a:buNone/>
            </a:pPr>
            <a:r>
              <a:rPr lang="en" sz="2000">
                <a:solidFill>
                  <a:schemeClr val="dk1"/>
                </a:solidFill>
              </a:rPr>
              <a:t>Here, Stata just gives us the output of any (non-graphical) command. Graphs appear as pop-ups; we’ll get to them.*</a:t>
            </a:r>
            <a:endParaRPr sz="2000">
              <a:solidFill>
                <a:schemeClr val="dk1"/>
              </a:solidFill>
            </a:endParaRPr>
          </a:p>
        </p:txBody>
      </p:sp>
      <p:sp>
        <p:nvSpPr>
          <p:cNvPr id="164" name="Google Shape;164;p30"/>
          <p:cNvSpPr txBox="1"/>
          <p:nvPr>
            <p:ph type="title"/>
          </p:nvPr>
        </p:nvSpPr>
        <p:spPr>
          <a:xfrm>
            <a:off x="311700" y="12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Stata: how it really works (4): the results window</a:t>
            </a:r>
            <a:endParaRPr b="1" u="sng"/>
          </a:p>
        </p:txBody>
      </p:sp>
      <p:pic>
        <p:nvPicPr>
          <p:cNvPr id="165" name="Google Shape;165;p30"/>
          <p:cNvPicPr preferRelativeResize="0"/>
          <p:nvPr/>
        </p:nvPicPr>
        <p:blipFill>
          <a:blip r:embed="rId3">
            <a:alphaModFix/>
          </a:blip>
          <a:stretch>
            <a:fillRect/>
          </a:stretch>
        </p:blipFill>
        <p:spPr>
          <a:xfrm>
            <a:off x="2701875" y="850200"/>
            <a:ext cx="6289724" cy="3636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idx="1" type="body"/>
          </p:nvPr>
        </p:nvSpPr>
        <p:spPr>
          <a:xfrm>
            <a:off x="0" y="626475"/>
            <a:ext cx="2898600" cy="444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Importantly, and this is a common and major inefficiency in the use of Stata, we also get a history of commands you’ve run in the left column.</a:t>
            </a:r>
            <a:endParaRPr sz="1600">
              <a:solidFill>
                <a:schemeClr val="dk1"/>
              </a:solidFill>
            </a:endParaRPr>
          </a:p>
          <a:p>
            <a:pPr indent="0" lvl="0" marL="0" rtl="0" algn="l">
              <a:spcBef>
                <a:spcPts val="1200"/>
              </a:spcBef>
              <a:spcAft>
                <a:spcPts val="1200"/>
              </a:spcAft>
              <a:buNone/>
            </a:pPr>
            <a:r>
              <a:rPr lang="en" sz="1600">
                <a:solidFill>
                  <a:schemeClr val="dk1"/>
                </a:solidFill>
              </a:rPr>
              <a:t>Make sure that you have this window enabled!* It lets you quickly repopulate the </a:t>
            </a:r>
            <a:r>
              <a:rPr lang="en" sz="1600">
                <a:solidFill>
                  <a:schemeClr val="dk1"/>
                </a:solidFill>
              </a:rPr>
              <a:t>command window if you want to slightly modify a command (click once) or just re-run a command (click twice) and you can easily copy/paste from History as well. </a:t>
            </a:r>
            <a:endParaRPr sz="1600">
              <a:solidFill>
                <a:schemeClr val="dk1"/>
              </a:solidFill>
            </a:endParaRPr>
          </a:p>
        </p:txBody>
      </p:sp>
      <p:sp>
        <p:nvSpPr>
          <p:cNvPr id="171" name="Google Shape;171;p31"/>
          <p:cNvSpPr txBox="1"/>
          <p:nvPr>
            <p:ph type="title"/>
          </p:nvPr>
        </p:nvSpPr>
        <p:spPr>
          <a:xfrm>
            <a:off x="311700" y="12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Stata: how it really works (5): the history window</a:t>
            </a:r>
            <a:endParaRPr b="1" u="sng"/>
          </a:p>
        </p:txBody>
      </p:sp>
      <p:pic>
        <p:nvPicPr>
          <p:cNvPr id="172" name="Google Shape;172;p31"/>
          <p:cNvPicPr preferRelativeResize="0"/>
          <p:nvPr/>
        </p:nvPicPr>
        <p:blipFill>
          <a:blip r:embed="rId3">
            <a:alphaModFix/>
          </a:blip>
          <a:stretch>
            <a:fillRect/>
          </a:stretch>
        </p:blipFill>
        <p:spPr>
          <a:xfrm>
            <a:off x="2854275" y="828400"/>
            <a:ext cx="6289724" cy="3636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12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Agenda for today</a:t>
            </a:r>
            <a:endParaRPr b="1" u="sng"/>
          </a:p>
        </p:txBody>
      </p:sp>
      <p:sp>
        <p:nvSpPr>
          <p:cNvPr id="60" name="Google Shape;60;p14"/>
          <p:cNvSpPr txBox="1"/>
          <p:nvPr>
            <p:ph idx="1" type="body"/>
          </p:nvPr>
        </p:nvSpPr>
        <p:spPr>
          <a:xfrm>
            <a:off x="311700" y="626475"/>
            <a:ext cx="8520600" cy="3998700"/>
          </a:xfrm>
          <a:prstGeom prst="rect">
            <a:avLst/>
          </a:prstGeom>
        </p:spPr>
        <p:txBody>
          <a:bodyPr anchorCtr="0" anchor="t" bIns="91425" lIns="91425" spcFirstLastPara="1" rIns="91425" wrap="square" tIns="91425">
            <a:noAutofit/>
          </a:bodyPr>
          <a:lstStyle/>
          <a:p>
            <a:pPr indent="0" lvl="0" marL="0" rtl="0" algn="l">
              <a:lnSpc>
                <a:spcPct val="90000"/>
              </a:lnSpc>
              <a:spcBef>
                <a:spcPts val="800"/>
              </a:spcBef>
              <a:spcAft>
                <a:spcPts val="0"/>
              </a:spcAft>
              <a:buClr>
                <a:schemeClr val="dk1"/>
              </a:buClr>
              <a:buSzPts val="1100"/>
              <a:buFont typeface="Arial"/>
              <a:buNone/>
            </a:pPr>
            <a:r>
              <a:rPr b="1" lang="en" sz="2200">
                <a:solidFill>
                  <a:schemeClr val="dk1"/>
                </a:solidFill>
              </a:rPr>
              <a:t>Introduction</a:t>
            </a:r>
            <a:endParaRPr b="1" sz="2200">
              <a:solidFill>
                <a:schemeClr val="dk1"/>
              </a:solidFill>
            </a:endParaRPr>
          </a:p>
          <a:p>
            <a:pPr indent="-368300" lvl="0" marL="457200" rtl="0" algn="l">
              <a:lnSpc>
                <a:spcPct val="90000"/>
              </a:lnSpc>
              <a:spcBef>
                <a:spcPts val="800"/>
              </a:spcBef>
              <a:spcAft>
                <a:spcPts val="0"/>
              </a:spcAft>
              <a:buClr>
                <a:schemeClr val="dk1"/>
              </a:buClr>
              <a:buSzPts val="2200"/>
              <a:buAutoNum type="arabicPeriod"/>
            </a:pPr>
            <a:r>
              <a:rPr lang="en" sz="2200">
                <a:solidFill>
                  <a:schemeClr val="dk1"/>
                </a:solidFill>
              </a:rPr>
              <a:t>Course overview</a:t>
            </a:r>
            <a:endParaRPr sz="2200">
              <a:solidFill>
                <a:schemeClr val="dk1"/>
              </a:solidFill>
            </a:endParaRPr>
          </a:p>
          <a:p>
            <a:pPr indent="-368300" lvl="0" marL="457200" rtl="0" algn="l">
              <a:lnSpc>
                <a:spcPct val="90000"/>
              </a:lnSpc>
              <a:spcBef>
                <a:spcPts val="0"/>
              </a:spcBef>
              <a:spcAft>
                <a:spcPts val="0"/>
              </a:spcAft>
              <a:buClr>
                <a:schemeClr val="dk1"/>
              </a:buClr>
              <a:buSzPts val="2200"/>
              <a:buAutoNum type="arabicPeriod"/>
            </a:pPr>
            <a:r>
              <a:rPr lang="en" sz="2200">
                <a:solidFill>
                  <a:schemeClr val="dk1"/>
                </a:solidFill>
              </a:rPr>
              <a:t>Introduce ourselves</a:t>
            </a:r>
            <a:endParaRPr sz="2200">
              <a:solidFill>
                <a:schemeClr val="dk1"/>
              </a:solidFill>
            </a:endParaRPr>
          </a:p>
          <a:p>
            <a:pPr indent="-368300" lvl="0" marL="457200" rtl="0" algn="l">
              <a:lnSpc>
                <a:spcPct val="90000"/>
              </a:lnSpc>
              <a:spcBef>
                <a:spcPts val="0"/>
              </a:spcBef>
              <a:spcAft>
                <a:spcPts val="0"/>
              </a:spcAft>
              <a:buClr>
                <a:schemeClr val="dk1"/>
              </a:buClr>
              <a:buSzPts val="2200"/>
              <a:buAutoNum type="arabicPeriod"/>
            </a:pPr>
            <a:r>
              <a:rPr lang="en" sz="2200">
                <a:solidFill>
                  <a:schemeClr val="dk1"/>
                </a:solidFill>
              </a:rPr>
              <a:t>Syllabus</a:t>
            </a:r>
            <a:endParaRPr sz="2200">
              <a:solidFill>
                <a:schemeClr val="dk1"/>
              </a:solidFill>
            </a:endParaRPr>
          </a:p>
          <a:p>
            <a:pPr indent="0" lvl="0" marL="0" rtl="0" algn="l">
              <a:lnSpc>
                <a:spcPct val="90000"/>
              </a:lnSpc>
              <a:spcBef>
                <a:spcPts val="800"/>
              </a:spcBef>
              <a:spcAft>
                <a:spcPts val="0"/>
              </a:spcAft>
              <a:buNone/>
            </a:pPr>
            <a:r>
              <a:rPr b="1" lang="en" sz="2200">
                <a:solidFill>
                  <a:schemeClr val="dk1"/>
                </a:solidFill>
              </a:rPr>
              <a:t>Getting started</a:t>
            </a:r>
            <a:endParaRPr b="1" sz="2200">
              <a:solidFill>
                <a:schemeClr val="dk1"/>
              </a:solidFill>
            </a:endParaRPr>
          </a:p>
          <a:p>
            <a:pPr indent="-368300" lvl="0" marL="457200" rtl="0" algn="l">
              <a:lnSpc>
                <a:spcPct val="90000"/>
              </a:lnSpc>
              <a:spcBef>
                <a:spcPts val="800"/>
              </a:spcBef>
              <a:spcAft>
                <a:spcPts val="0"/>
              </a:spcAft>
              <a:buClr>
                <a:schemeClr val="dk1"/>
              </a:buClr>
              <a:buSzPts val="2200"/>
              <a:buAutoNum type="arabicPeriod"/>
            </a:pPr>
            <a:r>
              <a:rPr lang="en" sz="2200">
                <a:solidFill>
                  <a:schemeClr val="dk1"/>
                </a:solidFill>
              </a:rPr>
              <a:t>Stata: downloading it</a:t>
            </a:r>
            <a:endParaRPr sz="2200">
              <a:solidFill>
                <a:schemeClr val="dk1"/>
              </a:solidFill>
            </a:endParaRPr>
          </a:p>
          <a:p>
            <a:pPr indent="-368300" lvl="0" marL="457200" rtl="0" algn="l">
              <a:lnSpc>
                <a:spcPct val="90000"/>
              </a:lnSpc>
              <a:spcBef>
                <a:spcPts val="0"/>
              </a:spcBef>
              <a:spcAft>
                <a:spcPts val="0"/>
              </a:spcAft>
              <a:buClr>
                <a:schemeClr val="dk1"/>
              </a:buClr>
              <a:buSzPts val="2200"/>
              <a:buAutoNum type="arabicPeriod"/>
            </a:pPr>
            <a:r>
              <a:rPr lang="en" sz="2200">
                <a:solidFill>
                  <a:schemeClr val="dk1"/>
                </a:solidFill>
              </a:rPr>
              <a:t>Stata: how it really works</a:t>
            </a:r>
            <a:endParaRPr sz="2200">
              <a:solidFill>
                <a:schemeClr val="dk1"/>
              </a:solidFill>
            </a:endParaRPr>
          </a:p>
          <a:p>
            <a:pPr indent="-368300" lvl="0" marL="457200" rtl="0" algn="l">
              <a:lnSpc>
                <a:spcPct val="90000"/>
              </a:lnSpc>
              <a:spcBef>
                <a:spcPts val="0"/>
              </a:spcBef>
              <a:spcAft>
                <a:spcPts val="0"/>
              </a:spcAft>
              <a:buClr>
                <a:schemeClr val="dk1"/>
              </a:buClr>
              <a:buSzPts val="2200"/>
              <a:buAutoNum type="arabicPeriod"/>
            </a:pPr>
            <a:r>
              <a:rPr lang="en" sz="2200">
                <a:solidFill>
                  <a:schemeClr val="dk1"/>
                </a:solidFill>
              </a:rPr>
              <a:t>Stata: file organization</a:t>
            </a:r>
            <a:endParaRPr sz="2200">
              <a:solidFill>
                <a:schemeClr val="dk1"/>
              </a:solidFill>
            </a:endParaRPr>
          </a:p>
          <a:p>
            <a:pPr indent="-368300" lvl="0" marL="457200" rtl="0" algn="l">
              <a:lnSpc>
                <a:spcPct val="90000"/>
              </a:lnSpc>
              <a:spcBef>
                <a:spcPts val="0"/>
              </a:spcBef>
              <a:spcAft>
                <a:spcPts val="0"/>
              </a:spcAft>
              <a:buClr>
                <a:schemeClr val="dk1"/>
              </a:buClr>
              <a:buSzPts val="2200"/>
              <a:buAutoNum type="arabicPeriod"/>
            </a:pPr>
            <a:r>
              <a:rPr lang="en" sz="2200">
                <a:solidFill>
                  <a:schemeClr val="dk1"/>
                </a:solidFill>
              </a:rPr>
              <a:t>Stata: downloading and opening data</a:t>
            </a:r>
            <a:endParaRPr sz="2200">
              <a:solidFill>
                <a:schemeClr val="dk1"/>
              </a:solidFill>
            </a:endParaRPr>
          </a:p>
          <a:p>
            <a:pPr indent="-368300" lvl="0" marL="457200" rtl="0" algn="l">
              <a:lnSpc>
                <a:spcPct val="90000"/>
              </a:lnSpc>
              <a:spcBef>
                <a:spcPts val="0"/>
              </a:spcBef>
              <a:spcAft>
                <a:spcPts val="0"/>
              </a:spcAft>
              <a:buClr>
                <a:schemeClr val="dk1"/>
              </a:buClr>
              <a:buSzPts val="2200"/>
              <a:buAutoNum type="arabicPeriod"/>
            </a:pPr>
            <a:r>
              <a:rPr lang="en" sz="2200">
                <a:solidFill>
                  <a:schemeClr val="dk1"/>
                </a:solidFill>
              </a:rPr>
              <a:t>"Do" files and log files</a:t>
            </a:r>
            <a:endParaRPr sz="2200">
              <a:solidFill>
                <a:schemeClr val="dk1"/>
              </a:solidFill>
            </a:endParaRPr>
          </a:p>
          <a:p>
            <a:pPr indent="-368300" lvl="0" marL="457200" rtl="0" algn="l">
              <a:lnSpc>
                <a:spcPct val="90000"/>
              </a:lnSpc>
              <a:spcBef>
                <a:spcPts val="0"/>
              </a:spcBef>
              <a:spcAft>
                <a:spcPts val="0"/>
              </a:spcAft>
              <a:buClr>
                <a:schemeClr val="dk1"/>
              </a:buClr>
              <a:buSzPts val="2200"/>
              <a:buAutoNum type="arabicPeriod"/>
            </a:pPr>
            <a:r>
              <a:rPr lang="en" sz="2200">
                <a:solidFill>
                  <a:schemeClr val="dk1"/>
                </a:solidFill>
              </a:rPr>
              <a:t>(around this point): WinStat</a:t>
            </a:r>
            <a:endParaRPr sz="2200">
              <a:solidFill>
                <a:schemeClr val="dk1"/>
              </a:solidFill>
            </a:endParaRPr>
          </a:p>
          <a:p>
            <a:pPr indent="-368300" lvl="0" marL="457200" rtl="0" algn="l">
              <a:lnSpc>
                <a:spcPct val="90000"/>
              </a:lnSpc>
              <a:spcBef>
                <a:spcPts val="0"/>
              </a:spcBef>
              <a:spcAft>
                <a:spcPts val="0"/>
              </a:spcAft>
              <a:buClr>
                <a:schemeClr val="dk1"/>
              </a:buClr>
              <a:buSzPts val="2200"/>
              <a:buAutoNum type="arabicPeriod"/>
            </a:pPr>
            <a:r>
              <a:rPr lang="en" sz="2200">
                <a:solidFill>
                  <a:schemeClr val="dk1"/>
                </a:solidFill>
              </a:rPr>
              <a:t>Opening and manipulating data in Stata</a:t>
            </a:r>
            <a:endParaRPr sz="2200">
              <a:solidFill>
                <a:schemeClr val="dk1"/>
              </a:solidFill>
            </a:endParaRPr>
          </a:p>
          <a:p>
            <a:pPr indent="0" lvl="0" marL="0" rtl="0" algn="l">
              <a:spcBef>
                <a:spcPts val="0"/>
              </a:spcBef>
              <a:spcAft>
                <a:spcPts val="1200"/>
              </a:spcAft>
              <a:buNone/>
            </a:pPr>
            <a:r>
              <a:t/>
            </a:r>
            <a:endParaRPr sz="22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idx="1" type="body"/>
          </p:nvPr>
        </p:nvSpPr>
        <p:spPr>
          <a:xfrm>
            <a:off x="0" y="626475"/>
            <a:ext cx="2813400" cy="444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1"/>
                </a:solidFill>
              </a:rPr>
              <a:t>Finally, we also have the variables listed in the top column to the right. </a:t>
            </a:r>
            <a:endParaRPr sz="2200">
              <a:solidFill>
                <a:schemeClr val="dk1"/>
              </a:solidFill>
            </a:endParaRPr>
          </a:p>
          <a:p>
            <a:pPr indent="0" lvl="0" marL="0" rtl="0" algn="l">
              <a:spcBef>
                <a:spcPts val="1200"/>
              </a:spcBef>
              <a:spcAft>
                <a:spcPts val="1200"/>
              </a:spcAft>
              <a:buNone/>
            </a:pPr>
            <a:r>
              <a:rPr lang="en" sz="2200">
                <a:solidFill>
                  <a:schemeClr val="dk1"/>
                </a:solidFill>
              </a:rPr>
              <a:t>This column displays as many variables as possible; you can use the search bar (look for the magnifying glass) to search for more. </a:t>
            </a:r>
            <a:endParaRPr sz="2200">
              <a:solidFill>
                <a:schemeClr val="dk1"/>
              </a:solidFill>
            </a:endParaRPr>
          </a:p>
        </p:txBody>
      </p:sp>
      <p:sp>
        <p:nvSpPr>
          <p:cNvPr id="178" name="Google Shape;178;p32"/>
          <p:cNvSpPr txBox="1"/>
          <p:nvPr>
            <p:ph type="title"/>
          </p:nvPr>
        </p:nvSpPr>
        <p:spPr>
          <a:xfrm>
            <a:off x="311700" y="12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Stata: how it really works (6): the variables window</a:t>
            </a:r>
            <a:endParaRPr b="1" u="sng"/>
          </a:p>
        </p:txBody>
      </p:sp>
      <p:pic>
        <p:nvPicPr>
          <p:cNvPr id="179" name="Google Shape;179;p32"/>
          <p:cNvPicPr preferRelativeResize="0"/>
          <p:nvPr/>
        </p:nvPicPr>
        <p:blipFill>
          <a:blip r:embed="rId3">
            <a:alphaModFix/>
          </a:blip>
          <a:stretch>
            <a:fillRect/>
          </a:stretch>
        </p:blipFill>
        <p:spPr>
          <a:xfrm>
            <a:off x="2894825" y="850200"/>
            <a:ext cx="6096776" cy="35248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idx="1" type="body"/>
          </p:nvPr>
        </p:nvSpPr>
        <p:spPr>
          <a:xfrm>
            <a:off x="0" y="626475"/>
            <a:ext cx="3833400" cy="444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1"/>
                </a:solidFill>
              </a:rPr>
              <a:t>This is the newest feature of Stata for most people. To access it, follow this pathway. </a:t>
            </a:r>
            <a:endParaRPr sz="2200">
              <a:solidFill>
                <a:schemeClr val="dk1"/>
              </a:solidFill>
            </a:endParaRPr>
          </a:p>
          <a:p>
            <a:pPr indent="0" lvl="0" marL="0" rtl="0" algn="l">
              <a:spcBef>
                <a:spcPts val="1200"/>
              </a:spcBef>
              <a:spcAft>
                <a:spcPts val="1200"/>
              </a:spcAft>
              <a:buNone/>
            </a:pPr>
            <a:r>
              <a:rPr lang="en" sz="2200">
                <a:solidFill>
                  <a:schemeClr val="dk1"/>
                </a:solidFill>
              </a:rPr>
              <a:t>Do-files are very important for advanced Stata use. </a:t>
            </a:r>
            <a:r>
              <a:rPr b="1" lang="en" sz="2200" u="sng">
                <a:solidFill>
                  <a:schemeClr val="dk1"/>
                </a:solidFill>
              </a:rPr>
              <a:t>They allow you to save commands for later; a do-file is</a:t>
            </a:r>
            <a:r>
              <a:rPr b="1" i="1" lang="en" sz="2200">
                <a:solidFill>
                  <a:schemeClr val="dk1"/>
                </a:solidFill>
              </a:rPr>
              <a:t> </a:t>
            </a:r>
            <a:r>
              <a:rPr lang="en" sz="2200">
                <a:solidFill>
                  <a:schemeClr val="dk1"/>
                </a:solidFill>
              </a:rPr>
              <a:t>“code”</a:t>
            </a:r>
            <a:r>
              <a:rPr b="1" lang="en" sz="2200">
                <a:solidFill>
                  <a:schemeClr val="dk1"/>
                </a:solidFill>
              </a:rPr>
              <a:t>. </a:t>
            </a:r>
            <a:r>
              <a:rPr b="1" lang="en" sz="2200" u="sng">
                <a:solidFill>
                  <a:schemeClr val="dk1"/>
                </a:solidFill>
              </a:rPr>
              <a:t>Typing commands in the command window does</a:t>
            </a:r>
            <a:r>
              <a:rPr b="1" lang="en" sz="2200">
                <a:solidFill>
                  <a:schemeClr val="dk1"/>
                </a:solidFill>
              </a:rPr>
              <a:t> </a:t>
            </a:r>
            <a:r>
              <a:rPr i="1" lang="en" sz="2200">
                <a:solidFill>
                  <a:schemeClr val="dk1"/>
                </a:solidFill>
              </a:rPr>
              <a:t>not</a:t>
            </a:r>
            <a:r>
              <a:rPr b="1" lang="en" sz="2200" u="sng">
                <a:solidFill>
                  <a:schemeClr val="dk1"/>
                </a:solidFill>
              </a:rPr>
              <a:t> save them. </a:t>
            </a:r>
            <a:endParaRPr sz="2200">
              <a:solidFill>
                <a:schemeClr val="dk1"/>
              </a:solidFill>
            </a:endParaRPr>
          </a:p>
        </p:txBody>
      </p:sp>
      <p:sp>
        <p:nvSpPr>
          <p:cNvPr id="185" name="Google Shape;185;p33"/>
          <p:cNvSpPr txBox="1"/>
          <p:nvPr>
            <p:ph type="title"/>
          </p:nvPr>
        </p:nvSpPr>
        <p:spPr>
          <a:xfrm>
            <a:off x="311700" y="12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Stata: how it really works (7): the do-file i</a:t>
            </a:r>
            <a:endParaRPr b="1" u="sng"/>
          </a:p>
        </p:txBody>
      </p:sp>
      <p:pic>
        <p:nvPicPr>
          <p:cNvPr id="186" name="Google Shape;186;p33"/>
          <p:cNvPicPr preferRelativeResize="0"/>
          <p:nvPr/>
        </p:nvPicPr>
        <p:blipFill>
          <a:blip r:embed="rId3">
            <a:alphaModFix/>
          </a:blip>
          <a:stretch>
            <a:fillRect/>
          </a:stretch>
        </p:blipFill>
        <p:spPr>
          <a:xfrm>
            <a:off x="3833450" y="697800"/>
            <a:ext cx="5067876" cy="4140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idx="1" type="body"/>
          </p:nvPr>
        </p:nvSpPr>
        <p:spPr>
          <a:xfrm>
            <a:off x="0" y="626475"/>
            <a:ext cx="9060000" cy="444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solidFill>
                  <a:schemeClr val="dk1"/>
                </a:solidFill>
              </a:rPr>
              <a:t>So, why the command window at all? It allows you to get immediate results for a command that may, or may not, produce the result you want. </a:t>
            </a:r>
            <a:endParaRPr sz="2200">
              <a:solidFill>
                <a:schemeClr val="dk1"/>
              </a:solidFill>
            </a:endParaRPr>
          </a:p>
          <a:p>
            <a:pPr indent="0" lvl="0" marL="0" rtl="0" algn="l">
              <a:spcBef>
                <a:spcPts val="1200"/>
              </a:spcBef>
              <a:spcAft>
                <a:spcPts val="0"/>
              </a:spcAft>
              <a:buClr>
                <a:schemeClr val="dk1"/>
              </a:buClr>
              <a:buSzPts val="1100"/>
              <a:buFont typeface="Arial"/>
              <a:buNone/>
            </a:pPr>
            <a:r>
              <a:rPr lang="en" sz="2200">
                <a:solidFill>
                  <a:schemeClr val="dk1"/>
                </a:solidFill>
              </a:rPr>
              <a:t>Think about the command window like an etch-a-sketch or a whiteboard. You might use it to play around with ideas. Then, you copy down down (or type up) your thoughts when you’ve come to a preliminary conclusion — except, in Stata, you can just copy/paste </a:t>
            </a:r>
            <a:r>
              <a:rPr lang="en" sz="2200">
                <a:solidFill>
                  <a:schemeClr val="dk1"/>
                </a:solidFill>
              </a:rPr>
              <a:t>rather</a:t>
            </a:r>
            <a:r>
              <a:rPr lang="en" sz="2200">
                <a:solidFill>
                  <a:schemeClr val="dk1"/>
                </a:solidFill>
              </a:rPr>
              <a:t> than literally having to re-type the commands into the do-file!*</a:t>
            </a:r>
            <a:endParaRPr sz="2200">
              <a:solidFill>
                <a:schemeClr val="dk1"/>
              </a:solidFill>
            </a:endParaRPr>
          </a:p>
          <a:p>
            <a:pPr indent="0" lvl="0" marL="0" rtl="0" algn="l">
              <a:spcBef>
                <a:spcPts val="1200"/>
              </a:spcBef>
              <a:spcAft>
                <a:spcPts val="1200"/>
              </a:spcAft>
              <a:buClr>
                <a:schemeClr val="dk1"/>
              </a:buClr>
              <a:buSzPts val="1100"/>
              <a:buFont typeface="Arial"/>
              <a:buNone/>
            </a:pPr>
            <a:r>
              <a:rPr lang="en" sz="2200">
                <a:solidFill>
                  <a:schemeClr val="dk1"/>
                </a:solidFill>
              </a:rPr>
              <a:t>The History Window is copy/paste friendly, so once you get a command written correctly, just copy it from History and paste it into your do-file!</a:t>
            </a:r>
            <a:endParaRPr sz="2200">
              <a:solidFill>
                <a:schemeClr val="dk1"/>
              </a:solidFill>
            </a:endParaRPr>
          </a:p>
        </p:txBody>
      </p:sp>
      <p:sp>
        <p:nvSpPr>
          <p:cNvPr id="192" name="Google Shape;192;p34"/>
          <p:cNvSpPr txBox="1"/>
          <p:nvPr>
            <p:ph type="title"/>
          </p:nvPr>
        </p:nvSpPr>
        <p:spPr>
          <a:xfrm>
            <a:off x="311700" y="12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Stata: how it really works (8): the do-file ii</a:t>
            </a:r>
            <a:endParaRPr b="1" u="sng"/>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idx="1" type="body"/>
          </p:nvPr>
        </p:nvSpPr>
        <p:spPr>
          <a:xfrm>
            <a:off x="0" y="626475"/>
            <a:ext cx="3833400" cy="444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1"/>
                </a:solidFill>
              </a:rPr>
              <a:t>A do-file looks like this when it is empty. </a:t>
            </a:r>
            <a:endParaRPr sz="2200">
              <a:solidFill>
                <a:schemeClr val="dk1"/>
              </a:solidFill>
            </a:endParaRPr>
          </a:p>
          <a:p>
            <a:pPr indent="0" lvl="0" marL="0" rtl="0" algn="l">
              <a:spcBef>
                <a:spcPts val="1200"/>
              </a:spcBef>
              <a:spcAft>
                <a:spcPts val="1200"/>
              </a:spcAft>
              <a:buNone/>
            </a:pPr>
            <a:r>
              <a:rPr lang="en" sz="2200">
                <a:solidFill>
                  <a:schemeClr val="dk1"/>
                </a:solidFill>
              </a:rPr>
              <a:t>Once we populate this with some code, we can run the entire thing (by hitting “do” or using a keyboard shortcut; on Macs, it is shift+cmd+d) or highlight selected portions and run those, though there are some specific ways that that does and does not work.</a:t>
            </a:r>
            <a:endParaRPr sz="2200">
              <a:solidFill>
                <a:schemeClr val="dk1"/>
              </a:solidFill>
            </a:endParaRPr>
          </a:p>
        </p:txBody>
      </p:sp>
      <p:sp>
        <p:nvSpPr>
          <p:cNvPr id="198" name="Google Shape;198;p35"/>
          <p:cNvSpPr txBox="1"/>
          <p:nvPr>
            <p:ph type="title"/>
          </p:nvPr>
        </p:nvSpPr>
        <p:spPr>
          <a:xfrm>
            <a:off x="311700" y="12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Stata: how it really works (9): the do-file iii</a:t>
            </a:r>
            <a:endParaRPr b="1" u="sng"/>
          </a:p>
        </p:txBody>
      </p:sp>
      <p:pic>
        <p:nvPicPr>
          <p:cNvPr id="199" name="Google Shape;199;p35"/>
          <p:cNvPicPr preferRelativeResize="0"/>
          <p:nvPr/>
        </p:nvPicPr>
        <p:blipFill>
          <a:blip r:embed="rId3">
            <a:alphaModFix/>
          </a:blip>
          <a:stretch>
            <a:fillRect/>
          </a:stretch>
        </p:blipFill>
        <p:spPr>
          <a:xfrm>
            <a:off x="3985800" y="850200"/>
            <a:ext cx="5005799" cy="2883490"/>
          </a:xfrm>
          <a:prstGeom prst="rect">
            <a:avLst/>
          </a:prstGeom>
          <a:noFill/>
          <a:ln>
            <a:noFill/>
          </a:ln>
        </p:spPr>
      </p:pic>
      <p:sp>
        <p:nvSpPr>
          <p:cNvPr id="200" name="Google Shape;200;p35"/>
          <p:cNvSpPr txBox="1"/>
          <p:nvPr/>
        </p:nvSpPr>
        <p:spPr>
          <a:xfrm>
            <a:off x="4151975" y="3879325"/>
            <a:ext cx="47592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So, </a:t>
            </a:r>
            <a:r>
              <a:rPr b="1" i="1" lang="en" sz="1800" u="sng"/>
              <a:t>best practice is to run the entire do-file every time</a:t>
            </a:r>
            <a:r>
              <a:rPr lang="en" sz="1800"/>
              <a:t>. You can write the code so that this happens pretty quickly and easily. </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idx="1" type="body"/>
          </p:nvPr>
        </p:nvSpPr>
        <p:spPr>
          <a:xfrm>
            <a:off x="0" y="626475"/>
            <a:ext cx="4857000" cy="444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A do-file looks like this when it has code in it. This is a random snippet from the example project code for the final data analysis project for SOC 360, which I teach often. </a:t>
            </a:r>
            <a:endParaRPr sz="2000">
              <a:solidFill>
                <a:schemeClr val="dk1"/>
              </a:solidFill>
            </a:endParaRPr>
          </a:p>
          <a:p>
            <a:pPr indent="0" lvl="0" marL="0" rtl="0" algn="l">
              <a:spcBef>
                <a:spcPts val="1200"/>
              </a:spcBef>
              <a:spcAft>
                <a:spcPts val="0"/>
              </a:spcAft>
              <a:buNone/>
            </a:pPr>
            <a:r>
              <a:rPr lang="en" sz="2000">
                <a:solidFill>
                  <a:schemeClr val="dk1"/>
                </a:solidFill>
              </a:rPr>
              <a:t>You do not need to have that advanced math “ready to hand”, even though that course or an equivalent is a prerequisite. But, if this is all old hat to you, and you want to brush up on some basic math in Stata, I put all of my material for the course online </a:t>
            </a:r>
            <a:r>
              <a:rPr lang="en" sz="2000" u="sng">
                <a:solidFill>
                  <a:schemeClr val="hlink"/>
                </a:solidFill>
                <a:hlinkClick r:id="rId3"/>
              </a:rPr>
              <a:t>free here</a:t>
            </a:r>
            <a:r>
              <a:rPr lang="en" sz="2000">
                <a:solidFill>
                  <a:schemeClr val="dk1"/>
                </a:solidFill>
              </a:rPr>
              <a:t>.*</a:t>
            </a:r>
            <a:endParaRPr sz="2000">
              <a:solidFill>
                <a:schemeClr val="dk1"/>
              </a:solidFill>
            </a:endParaRPr>
          </a:p>
          <a:p>
            <a:pPr indent="0" lvl="0" marL="0" rtl="0" algn="l">
              <a:spcBef>
                <a:spcPts val="1200"/>
              </a:spcBef>
              <a:spcAft>
                <a:spcPts val="1200"/>
              </a:spcAft>
              <a:buNone/>
            </a:pPr>
            <a:r>
              <a:t/>
            </a:r>
            <a:endParaRPr sz="2000">
              <a:solidFill>
                <a:schemeClr val="dk1"/>
              </a:solidFill>
            </a:endParaRPr>
          </a:p>
        </p:txBody>
      </p:sp>
      <p:sp>
        <p:nvSpPr>
          <p:cNvPr id="206" name="Google Shape;206;p36"/>
          <p:cNvSpPr txBox="1"/>
          <p:nvPr>
            <p:ph type="title"/>
          </p:nvPr>
        </p:nvSpPr>
        <p:spPr>
          <a:xfrm>
            <a:off x="311700" y="12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Stata: how it really works (10): the do-file iv</a:t>
            </a:r>
            <a:endParaRPr b="1" u="sng"/>
          </a:p>
        </p:txBody>
      </p:sp>
      <p:pic>
        <p:nvPicPr>
          <p:cNvPr id="207" name="Google Shape;207;p36"/>
          <p:cNvPicPr preferRelativeResize="0"/>
          <p:nvPr/>
        </p:nvPicPr>
        <p:blipFill>
          <a:blip r:embed="rId4">
            <a:alphaModFix/>
          </a:blip>
          <a:stretch>
            <a:fillRect/>
          </a:stretch>
        </p:blipFill>
        <p:spPr>
          <a:xfrm>
            <a:off x="4857050" y="697800"/>
            <a:ext cx="4212182" cy="41408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idx="1" type="body"/>
          </p:nvPr>
        </p:nvSpPr>
        <p:spPr>
          <a:xfrm>
            <a:off x="0" y="626475"/>
            <a:ext cx="4065300" cy="444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Now, I want you all to go ahead and download my do-file from the course website. We’ll transition to that do-file to learn about basic Stata syntax, coming back to these slides in a few spots as needed.</a:t>
            </a:r>
            <a:endParaRPr>
              <a:solidFill>
                <a:schemeClr val="dk1"/>
              </a:solidFill>
            </a:endParaRPr>
          </a:p>
          <a:p>
            <a:pPr indent="0" lvl="0" marL="0" rtl="0" algn="l">
              <a:spcBef>
                <a:spcPts val="1200"/>
              </a:spcBef>
              <a:spcAft>
                <a:spcPts val="1200"/>
              </a:spcAft>
              <a:buNone/>
            </a:pPr>
            <a:r>
              <a:rPr lang="en">
                <a:solidFill>
                  <a:schemeClr val="dk1"/>
                </a:solidFill>
              </a:rPr>
              <a:t>In just a minute, we’ll learn how to store this do-file properly, but for now, you can just download it and then double-click it to open it. I think it will make more sense to finish reviewing the basics of how Stata works before proceeding to file storage. </a:t>
            </a:r>
            <a:endParaRPr>
              <a:solidFill>
                <a:schemeClr val="dk1"/>
              </a:solidFill>
            </a:endParaRPr>
          </a:p>
        </p:txBody>
      </p:sp>
      <p:sp>
        <p:nvSpPr>
          <p:cNvPr id="213" name="Google Shape;213;p37"/>
          <p:cNvSpPr txBox="1"/>
          <p:nvPr>
            <p:ph type="title"/>
          </p:nvPr>
        </p:nvSpPr>
        <p:spPr>
          <a:xfrm>
            <a:off x="311700" y="12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Stata: how it really works (11): the do-file v</a:t>
            </a:r>
            <a:endParaRPr b="1" u="sng"/>
          </a:p>
        </p:txBody>
      </p:sp>
      <p:pic>
        <p:nvPicPr>
          <p:cNvPr id="214" name="Google Shape;214;p37"/>
          <p:cNvPicPr preferRelativeResize="0"/>
          <p:nvPr/>
        </p:nvPicPr>
        <p:blipFill>
          <a:blip r:embed="rId3">
            <a:alphaModFix/>
          </a:blip>
          <a:stretch>
            <a:fillRect/>
          </a:stretch>
        </p:blipFill>
        <p:spPr>
          <a:xfrm>
            <a:off x="4286999" y="951853"/>
            <a:ext cx="4856999" cy="356574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ph idx="1" type="body"/>
          </p:nvPr>
        </p:nvSpPr>
        <p:spPr>
          <a:xfrm>
            <a:off x="0" y="626475"/>
            <a:ext cx="9072300" cy="444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1"/>
                </a:solidFill>
              </a:rPr>
              <a:t>Here I just want to write down what you should learn from my do-file. </a:t>
            </a:r>
            <a:endParaRPr sz="2200">
              <a:solidFill>
                <a:schemeClr val="dk1"/>
              </a:solidFill>
            </a:endParaRPr>
          </a:p>
          <a:p>
            <a:pPr indent="-368300" lvl="0" marL="457200" rtl="0" algn="l">
              <a:spcBef>
                <a:spcPts val="1200"/>
              </a:spcBef>
              <a:spcAft>
                <a:spcPts val="0"/>
              </a:spcAft>
              <a:buClr>
                <a:schemeClr val="dk1"/>
              </a:buClr>
              <a:buSzPts val="2200"/>
              <a:buAutoNum type="arabicPeriod"/>
            </a:pPr>
            <a:r>
              <a:rPr lang="en" sz="2200">
                <a:solidFill>
                  <a:schemeClr val="dk1"/>
                </a:solidFill>
              </a:rPr>
              <a:t>How commands work in the do-file as opposed to the command window</a:t>
            </a:r>
            <a:endParaRPr sz="2200">
              <a:solidFill>
                <a:schemeClr val="dk1"/>
              </a:solidFill>
            </a:endParaRPr>
          </a:p>
          <a:p>
            <a:pPr indent="-368300" lvl="1" marL="914400" rtl="0" algn="l">
              <a:spcBef>
                <a:spcPts val="0"/>
              </a:spcBef>
              <a:spcAft>
                <a:spcPts val="0"/>
              </a:spcAft>
              <a:buClr>
                <a:schemeClr val="dk1"/>
              </a:buClr>
              <a:buSzPts val="2200"/>
              <a:buAutoNum type="alphaLcPeriod"/>
            </a:pPr>
            <a:r>
              <a:rPr lang="en" sz="2200">
                <a:solidFill>
                  <a:schemeClr val="dk1"/>
                </a:solidFill>
              </a:rPr>
              <a:t>Key </a:t>
            </a:r>
            <a:r>
              <a:rPr lang="en" sz="2200">
                <a:solidFill>
                  <a:schemeClr val="dk1"/>
                </a:solidFill>
              </a:rPr>
              <a:t>takeaway</a:t>
            </a:r>
            <a:r>
              <a:rPr lang="en" sz="2200">
                <a:solidFill>
                  <a:schemeClr val="dk1"/>
                </a:solidFill>
              </a:rPr>
              <a:t>: commands are saved and you can make comments. </a:t>
            </a:r>
            <a:endParaRPr sz="2200">
              <a:solidFill>
                <a:schemeClr val="dk1"/>
              </a:solidFill>
            </a:endParaRPr>
          </a:p>
          <a:p>
            <a:pPr indent="-368300" lvl="0" marL="457200" rtl="0" algn="l">
              <a:spcBef>
                <a:spcPts val="0"/>
              </a:spcBef>
              <a:spcAft>
                <a:spcPts val="0"/>
              </a:spcAft>
              <a:buClr>
                <a:schemeClr val="dk1"/>
              </a:buClr>
              <a:buSzPts val="2200"/>
              <a:buAutoNum type="arabicPeriod"/>
            </a:pPr>
            <a:r>
              <a:rPr lang="en" sz="2200">
                <a:solidFill>
                  <a:schemeClr val="dk1"/>
                </a:solidFill>
              </a:rPr>
              <a:t>How comments work</a:t>
            </a:r>
            <a:endParaRPr sz="2200">
              <a:solidFill>
                <a:schemeClr val="dk1"/>
              </a:solidFill>
            </a:endParaRPr>
          </a:p>
          <a:p>
            <a:pPr indent="-368300" lvl="1" marL="914400" rtl="0" algn="l">
              <a:spcBef>
                <a:spcPts val="0"/>
              </a:spcBef>
              <a:spcAft>
                <a:spcPts val="0"/>
              </a:spcAft>
              <a:buClr>
                <a:schemeClr val="dk1"/>
              </a:buClr>
              <a:buSzPts val="2200"/>
              <a:buAutoNum type="alphaLcPeriod"/>
            </a:pPr>
            <a:r>
              <a:rPr lang="en" sz="2200">
                <a:solidFill>
                  <a:schemeClr val="dk1"/>
                </a:solidFill>
              </a:rPr>
              <a:t>Key takeaway: use </a:t>
            </a:r>
            <a:r>
              <a:rPr lang="en" sz="2200">
                <a:solidFill>
                  <a:schemeClr val="dk1"/>
                </a:solidFill>
                <a:latin typeface="Courier New"/>
                <a:ea typeface="Courier New"/>
                <a:cs typeface="Courier New"/>
                <a:sym typeface="Courier New"/>
              </a:rPr>
              <a:t>//</a:t>
            </a:r>
            <a:r>
              <a:rPr lang="en" sz="2200">
                <a:solidFill>
                  <a:schemeClr val="dk1"/>
                </a:solidFill>
              </a:rPr>
              <a:t>, the pairing of </a:t>
            </a:r>
            <a:r>
              <a:rPr lang="en" sz="2200">
                <a:solidFill>
                  <a:schemeClr val="dk1"/>
                </a:solidFill>
                <a:latin typeface="Courier New"/>
                <a:ea typeface="Courier New"/>
                <a:cs typeface="Courier New"/>
                <a:sym typeface="Courier New"/>
              </a:rPr>
              <a:t>/*</a:t>
            </a:r>
            <a:r>
              <a:rPr lang="en" sz="2200">
                <a:solidFill>
                  <a:schemeClr val="dk1"/>
                </a:solidFill>
              </a:rPr>
              <a:t> and </a:t>
            </a:r>
            <a:r>
              <a:rPr lang="en" sz="2200">
                <a:solidFill>
                  <a:schemeClr val="dk1"/>
                </a:solidFill>
                <a:latin typeface="Courier New"/>
                <a:ea typeface="Courier New"/>
                <a:cs typeface="Courier New"/>
                <a:sym typeface="Courier New"/>
              </a:rPr>
              <a:t>*</a:t>
            </a:r>
            <a:r>
              <a:rPr lang="en" sz="2200">
                <a:solidFill>
                  <a:schemeClr val="dk1"/>
                </a:solidFill>
                <a:latin typeface="Courier New"/>
                <a:ea typeface="Courier New"/>
                <a:cs typeface="Courier New"/>
                <a:sym typeface="Courier New"/>
              </a:rPr>
              <a:t>/</a:t>
            </a:r>
            <a:r>
              <a:rPr lang="en" sz="2200">
                <a:solidFill>
                  <a:schemeClr val="dk1"/>
                </a:solidFill>
              </a:rPr>
              <a:t>, or </a:t>
            </a:r>
            <a:r>
              <a:rPr lang="en" sz="2200">
                <a:solidFill>
                  <a:schemeClr val="dk1"/>
                </a:solidFill>
                <a:latin typeface="Courier New"/>
                <a:ea typeface="Courier New"/>
                <a:cs typeface="Courier New"/>
                <a:sym typeface="Courier New"/>
              </a:rPr>
              <a:t>*</a:t>
            </a:r>
            <a:r>
              <a:rPr lang="en" sz="2200">
                <a:solidFill>
                  <a:schemeClr val="dk1"/>
                </a:solidFill>
              </a:rPr>
              <a:t>(rare).</a:t>
            </a:r>
            <a:endParaRPr sz="2200">
              <a:solidFill>
                <a:schemeClr val="dk1"/>
              </a:solidFill>
            </a:endParaRPr>
          </a:p>
          <a:p>
            <a:pPr indent="-368300" lvl="0" marL="457200" rtl="0" algn="l">
              <a:spcBef>
                <a:spcPts val="0"/>
              </a:spcBef>
              <a:spcAft>
                <a:spcPts val="0"/>
              </a:spcAft>
              <a:buClr>
                <a:schemeClr val="dk1"/>
              </a:buClr>
              <a:buSzPts val="2200"/>
              <a:buAutoNum type="arabicPeriod"/>
            </a:pPr>
            <a:r>
              <a:rPr lang="en" sz="2200">
                <a:solidFill>
                  <a:schemeClr val="dk1"/>
                </a:solidFill>
              </a:rPr>
              <a:t>Why we use our standard “header” in do-files</a:t>
            </a:r>
            <a:endParaRPr sz="2200">
              <a:solidFill>
                <a:schemeClr val="dk1"/>
              </a:solidFill>
            </a:endParaRPr>
          </a:p>
          <a:p>
            <a:pPr indent="-368300" lvl="0" marL="457200" rtl="0" algn="l">
              <a:spcBef>
                <a:spcPts val="0"/>
              </a:spcBef>
              <a:spcAft>
                <a:spcPts val="0"/>
              </a:spcAft>
              <a:buClr>
                <a:schemeClr val="dk1"/>
              </a:buClr>
              <a:buSzPts val="2200"/>
              <a:buAutoNum type="arabicPeriod"/>
            </a:pPr>
            <a:r>
              <a:rPr lang="en" sz="2200">
                <a:solidFill>
                  <a:schemeClr val="dk1"/>
                </a:solidFill>
              </a:rPr>
              <a:t>Proper (and sort of counterintuitive) saving etiquette</a:t>
            </a:r>
            <a:endParaRPr sz="2200">
              <a:solidFill>
                <a:schemeClr val="dk1"/>
              </a:solidFill>
            </a:endParaRPr>
          </a:p>
        </p:txBody>
      </p:sp>
      <p:sp>
        <p:nvSpPr>
          <p:cNvPr id="220" name="Google Shape;220;p38"/>
          <p:cNvSpPr txBox="1"/>
          <p:nvPr>
            <p:ph type="title"/>
          </p:nvPr>
        </p:nvSpPr>
        <p:spPr>
          <a:xfrm>
            <a:off x="311700" y="12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Stata: how it really works (12): the do-file vi</a:t>
            </a:r>
            <a:endParaRPr b="1" u="sng"/>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9"/>
          <p:cNvSpPr txBox="1"/>
          <p:nvPr>
            <p:ph idx="1" type="body"/>
          </p:nvPr>
        </p:nvSpPr>
        <p:spPr>
          <a:xfrm>
            <a:off x="79500" y="495725"/>
            <a:ext cx="8985000" cy="444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1"/>
                </a:solidFill>
              </a:rPr>
              <a:t>OK, here is the really key part about file </a:t>
            </a:r>
            <a:r>
              <a:rPr lang="en" sz="2200">
                <a:solidFill>
                  <a:schemeClr val="dk1"/>
                </a:solidFill>
              </a:rPr>
              <a:t>structure. First, you need to know what a folder is, which some students have not had to learn before.* A folder is a “container” for files; folders can be nested in other folders. Files are things such as PDFs, datasets (including Excel and Stata files), FLACs or MP3s, MP4 files, and so on. </a:t>
            </a:r>
            <a:endParaRPr sz="2200">
              <a:solidFill>
                <a:schemeClr val="dk1"/>
              </a:solidFill>
            </a:endParaRPr>
          </a:p>
          <a:p>
            <a:pPr indent="0" lvl="0" marL="0" rtl="0" algn="l">
              <a:spcBef>
                <a:spcPts val="1200"/>
              </a:spcBef>
              <a:spcAft>
                <a:spcPts val="0"/>
              </a:spcAft>
              <a:buNone/>
            </a:pPr>
            <a:r>
              <a:rPr lang="en" sz="2200">
                <a:solidFill>
                  <a:schemeClr val="dk1"/>
                </a:solidFill>
              </a:rPr>
              <a:t>We need to make a folder specifically for this course. This is a good idea </a:t>
            </a:r>
            <a:r>
              <a:rPr i="1" lang="en" sz="2200">
                <a:solidFill>
                  <a:schemeClr val="dk1"/>
                </a:solidFill>
              </a:rPr>
              <a:t>generally</a:t>
            </a:r>
            <a:r>
              <a:rPr lang="en" sz="2200">
                <a:solidFill>
                  <a:schemeClr val="dk1"/>
                </a:solidFill>
              </a:rPr>
              <a:t>, but for Stata purposes, it is actually nearly-essential. </a:t>
            </a:r>
            <a:endParaRPr sz="2200">
              <a:solidFill>
                <a:schemeClr val="dk1"/>
              </a:solidFill>
            </a:endParaRPr>
          </a:p>
          <a:p>
            <a:pPr indent="0" lvl="0" marL="0" rtl="0" algn="l">
              <a:spcBef>
                <a:spcPts val="1200"/>
              </a:spcBef>
              <a:spcAft>
                <a:spcPts val="0"/>
              </a:spcAft>
              <a:buNone/>
            </a:pPr>
            <a:r>
              <a:rPr lang="en" sz="2200">
                <a:solidFill>
                  <a:schemeClr val="dk1"/>
                </a:solidFill>
              </a:rPr>
              <a:t>So, in some location on your computer — I would recommend the desktop or the “documents” folder — you should make a new folder called SOC365 and within it make four folders: “do”, “original_data”, “modified_data”, and “figures”. </a:t>
            </a:r>
            <a:endParaRPr sz="2200">
              <a:solidFill>
                <a:schemeClr val="dk1"/>
              </a:solidFill>
            </a:endParaRPr>
          </a:p>
          <a:p>
            <a:pPr indent="0" lvl="0" marL="0" rtl="0" algn="l">
              <a:spcBef>
                <a:spcPts val="1200"/>
              </a:spcBef>
              <a:spcAft>
                <a:spcPts val="1200"/>
              </a:spcAft>
              <a:buNone/>
            </a:pPr>
            <a:r>
              <a:t/>
            </a:r>
            <a:endParaRPr sz="2200">
              <a:solidFill>
                <a:schemeClr val="dk1"/>
              </a:solidFill>
            </a:endParaRPr>
          </a:p>
        </p:txBody>
      </p:sp>
      <p:sp>
        <p:nvSpPr>
          <p:cNvPr id="226" name="Google Shape;226;p39"/>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Stata: file organization (1)</a:t>
            </a:r>
            <a:endParaRPr b="1" u="sng"/>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0"/>
          <p:cNvSpPr txBox="1"/>
          <p:nvPr>
            <p:ph idx="1" type="body"/>
          </p:nvPr>
        </p:nvSpPr>
        <p:spPr>
          <a:xfrm>
            <a:off x="0" y="359425"/>
            <a:ext cx="4876800" cy="4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product should look like this. →</a:t>
            </a:r>
            <a:endParaRPr>
              <a:solidFill>
                <a:schemeClr val="dk1"/>
              </a:solidFill>
            </a:endParaRPr>
          </a:p>
          <a:p>
            <a:pPr indent="0" lvl="0" marL="0" rtl="0" algn="l">
              <a:spcBef>
                <a:spcPts val="1200"/>
              </a:spcBef>
              <a:spcAft>
                <a:spcPts val="0"/>
              </a:spcAft>
              <a:buNone/>
            </a:pPr>
            <a:r>
              <a:rPr lang="en">
                <a:solidFill>
                  <a:schemeClr val="dk1"/>
                </a:solidFill>
              </a:rPr>
              <a:t>As you can see here, if you’re using a Mac OS, you can also pin this folder to your favorites for quick access.*</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We also need to go get our data-set for this course and move it into our “original_data” folder. </a:t>
            </a:r>
            <a:endParaRPr>
              <a:solidFill>
                <a:schemeClr val="dk1"/>
              </a:solidFill>
            </a:endParaRPr>
          </a:p>
          <a:p>
            <a:pPr indent="0" lvl="0" marL="0" rtl="0" algn="l">
              <a:spcBef>
                <a:spcPts val="1200"/>
              </a:spcBef>
              <a:spcAft>
                <a:spcPts val="0"/>
              </a:spcAft>
              <a:buNone/>
            </a:pPr>
            <a:r>
              <a:rPr lang="en">
                <a:solidFill>
                  <a:schemeClr val="dk1"/>
                </a:solidFill>
              </a:rPr>
              <a:t>I’ve linked the data folder </a:t>
            </a:r>
            <a:r>
              <a:rPr lang="en" u="sng">
                <a:solidFill>
                  <a:schemeClr val="hlink"/>
                </a:solidFill>
                <a:hlinkClick r:id="rId3"/>
              </a:rPr>
              <a:t>here</a:t>
            </a:r>
            <a:r>
              <a:rPr lang="en">
                <a:solidFill>
                  <a:schemeClr val="dk1"/>
                </a:solidFill>
              </a:rPr>
              <a:t> — Canvas was having trouble with the file-size (it’s nearly a gig, so hosting it publicly was easier.</a:t>
            </a:r>
            <a:r>
              <a:rPr lang="en">
                <a:solidFill>
                  <a:schemeClr val="dk1"/>
                </a:solidFill>
              </a:rPr>
              <a:t>Download this folder and either save it directly to “original_data” if your browser prompts you for a location (e.g. in Chrome) ….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
        <p:nvSpPr>
          <p:cNvPr id="232" name="Google Shape;232;p40"/>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Stata: file organization (2)</a:t>
            </a:r>
            <a:endParaRPr b="1" u="sng"/>
          </a:p>
        </p:txBody>
      </p:sp>
      <p:sp>
        <p:nvSpPr>
          <p:cNvPr id="233" name="Google Shape;233;p40"/>
          <p:cNvSpPr txBox="1"/>
          <p:nvPr/>
        </p:nvSpPr>
        <p:spPr>
          <a:xfrm>
            <a:off x="5217875" y="3197650"/>
            <a:ext cx="37182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 or just download it and move it into this folder (e.g., as Safari seems to require, though I don’t use Safari much). </a:t>
            </a:r>
            <a:endParaRPr sz="1800"/>
          </a:p>
        </p:txBody>
      </p:sp>
      <p:pic>
        <p:nvPicPr>
          <p:cNvPr id="234" name="Google Shape;234;p40"/>
          <p:cNvPicPr preferRelativeResize="0"/>
          <p:nvPr/>
        </p:nvPicPr>
        <p:blipFill>
          <a:blip r:embed="rId4">
            <a:alphaModFix/>
          </a:blip>
          <a:stretch>
            <a:fillRect/>
          </a:stretch>
        </p:blipFill>
        <p:spPr>
          <a:xfrm>
            <a:off x="4876800" y="359425"/>
            <a:ext cx="4114800" cy="270232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1"/>
          <p:cNvSpPr txBox="1"/>
          <p:nvPr>
            <p:ph idx="1" type="body"/>
          </p:nvPr>
        </p:nvSpPr>
        <p:spPr>
          <a:xfrm>
            <a:off x="79500" y="495725"/>
            <a:ext cx="4644900" cy="444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We are now ready to return to our do-file and set our </a:t>
            </a:r>
            <a:r>
              <a:rPr b="1" lang="en" sz="2000">
                <a:solidFill>
                  <a:schemeClr val="dk1"/>
                </a:solidFill>
              </a:rPr>
              <a:t>working directory</a:t>
            </a:r>
            <a:r>
              <a:rPr lang="en" sz="2000">
                <a:solidFill>
                  <a:schemeClr val="dk1"/>
                </a:solidFill>
              </a:rPr>
              <a:t>. </a:t>
            </a:r>
            <a:endParaRPr sz="2000">
              <a:solidFill>
                <a:schemeClr val="dk1"/>
              </a:solidFill>
            </a:endParaRPr>
          </a:p>
          <a:p>
            <a:pPr indent="0" lvl="0" marL="0" rtl="0" algn="l">
              <a:spcBef>
                <a:spcPts val="1200"/>
              </a:spcBef>
              <a:spcAft>
                <a:spcPts val="0"/>
              </a:spcAft>
              <a:buNone/>
            </a:pPr>
            <a:r>
              <a:rPr lang="en" sz="2000">
                <a:solidFill>
                  <a:schemeClr val="dk1"/>
                </a:solidFill>
              </a:rPr>
              <a:t>Setting a working directory is just a (very useful) shortcut in Stata that tells Stata in what region of the computer it should look for data and store results. It lets us use much simpler commands when loading data and stores all of our output neatly. </a:t>
            </a:r>
            <a:endParaRPr sz="2000">
              <a:solidFill>
                <a:schemeClr val="dk1"/>
              </a:solidFill>
            </a:endParaRPr>
          </a:p>
          <a:p>
            <a:pPr indent="0" lvl="0" marL="0" rtl="0" algn="l">
              <a:spcBef>
                <a:spcPts val="1200"/>
              </a:spcBef>
              <a:spcAft>
                <a:spcPts val="1200"/>
              </a:spcAft>
              <a:buNone/>
            </a:pPr>
            <a:r>
              <a:t/>
            </a:r>
            <a:endParaRPr sz="2000">
              <a:solidFill>
                <a:schemeClr val="dk1"/>
              </a:solidFill>
            </a:endParaRPr>
          </a:p>
        </p:txBody>
      </p:sp>
      <p:sp>
        <p:nvSpPr>
          <p:cNvPr id="240" name="Google Shape;240;p41"/>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Stata: file organization (3)</a:t>
            </a:r>
            <a:endParaRPr b="1" u="sng"/>
          </a:p>
        </p:txBody>
      </p:sp>
      <p:pic>
        <p:nvPicPr>
          <p:cNvPr id="241" name="Google Shape;241;p41"/>
          <p:cNvPicPr preferRelativeResize="0"/>
          <p:nvPr/>
        </p:nvPicPr>
        <p:blipFill>
          <a:blip r:embed="rId3">
            <a:alphaModFix/>
          </a:blip>
          <a:stretch>
            <a:fillRect/>
          </a:stretch>
        </p:blipFill>
        <p:spPr>
          <a:xfrm>
            <a:off x="4876800" y="725100"/>
            <a:ext cx="4114800" cy="270232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12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Course overview (1)</a:t>
            </a:r>
            <a:endParaRPr b="1" u="sng"/>
          </a:p>
        </p:txBody>
      </p:sp>
      <p:sp>
        <p:nvSpPr>
          <p:cNvPr id="66" name="Google Shape;66;p15"/>
          <p:cNvSpPr txBox="1"/>
          <p:nvPr>
            <p:ph idx="1" type="body"/>
          </p:nvPr>
        </p:nvSpPr>
        <p:spPr>
          <a:xfrm>
            <a:off x="87175" y="626475"/>
            <a:ext cx="8979300" cy="436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Before going any further, let’s talk about why we’re here. Hopefully everyone had a chance to watch my video introduction to the course — if not, do give a watch today since it also explains where things live on Canvas. </a:t>
            </a:r>
            <a:endParaRPr sz="2000">
              <a:solidFill>
                <a:schemeClr val="dk1"/>
              </a:solidFill>
            </a:endParaRPr>
          </a:p>
          <a:p>
            <a:pPr indent="0" lvl="0" marL="0" rtl="0" algn="l">
              <a:spcBef>
                <a:spcPts val="1200"/>
              </a:spcBef>
              <a:spcAft>
                <a:spcPts val="1200"/>
              </a:spcAft>
              <a:buNone/>
            </a:pPr>
            <a:r>
              <a:rPr lang="en" sz="2000">
                <a:solidFill>
                  <a:schemeClr val="dk1"/>
                </a:solidFill>
              </a:rPr>
              <a:t>But, I want to also reiterate what this course is about so that you feel a sense of direction. Basically, we are here to learn how to actually manage a diverse array of data-sets that you might actually want to use in research. The data-sets that you’ve already encountered are very likely “clean” ones (can anyone share a set of data that they used in their pre-requisite courses? how much time did you have to spend cleaning it?) — but there is a wide world of interesting social scientific data and accompanying questions out there, and actually using the associated sets is often rather difficult even if you have prior statistical and software training. </a:t>
            </a:r>
            <a:endParaRPr sz="20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2"/>
          <p:cNvSpPr txBox="1"/>
          <p:nvPr>
            <p:ph idx="1" type="body"/>
          </p:nvPr>
        </p:nvSpPr>
        <p:spPr>
          <a:xfrm>
            <a:off x="79500" y="495725"/>
            <a:ext cx="8997900" cy="4442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AutoNum type="arabicPeriod"/>
            </a:pPr>
            <a:r>
              <a:rPr lang="en" sz="2000">
                <a:solidFill>
                  <a:schemeClr val="dk1"/>
                </a:solidFill>
              </a:rPr>
              <a:t>Make sure you feel comfortable with the basic set-up and logic of commands and the command window in Stata.</a:t>
            </a:r>
            <a:endParaRPr sz="2000">
              <a:solidFill>
                <a:schemeClr val="dk1"/>
              </a:solidFill>
            </a:endParaRPr>
          </a:p>
          <a:p>
            <a:pPr indent="-355600" lvl="0" marL="457200" rtl="0" algn="l">
              <a:spcBef>
                <a:spcPts val="1000"/>
              </a:spcBef>
              <a:spcAft>
                <a:spcPts val="0"/>
              </a:spcAft>
              <a:buClr>
                <a:schemeClr val="dk1"/>
              </a:buClr>
              <a:buSzPts val="2000"/>
              <a:buAutoNum type="arabicPeriod"/>
            </a:pPr>
            <a:r>
              <a:rPr lang="en" sz="2000">
                <a:solidFill>
                  <a:schemeClr val="dk1"/>
                </a:solidFill>
              </a:rPr>
              <a:t>Make sure your file structure is organized in a way that follows mine. Organizing yours differently will require more work on your part (though I don’t absolutely forbid this or anything). </a:t>
            </a:r>
            <a:endParaRPr sz="2000">
              <a:solidFill>
                <a:schemeClr val="dk1"/>
              </a:solidFill>
            </a:endParaRPr>
          </a:p>
          <a:p>
            <a:pPr indent="-355600" lvl="0" marL="457200" rtl="0" algn="l">
              <a:spcBef>
                <a:spcPts val="1000"/>
              </a:spcBef>
              <a:spcAft>
                <a:spcPts val="0"/>
              </a:spcAft>
              <a:buClr>
                <a:schemeClr val="dk1"/>
              </a:buClr>
              <a:buSzPts val="2000"/>
              <a:buAutoNum type="arabicPeriod"/>
            </a:pPr>
            <a:r>
              <a:rPr lang="en" sz="2000">
                <a:solidFill>
                  <a:schemeClr val="dk1"/>
                </a:solidFill>
              </a:rPr>
              <a:t>Make sure you understand conceptually what a do-file is, why we use it, and how to do some operations in these files that you </a:t>
            </a:r>
            <a:r>
              <a:rPr lang="en" sz="2000">
                <a:solidFill>
                  <a:schemeClr val="dk1"/>
                </a:solidFill>
              </a:rPr>
              <a:t>might</a:t>
            </a:r>
            <a:r>
              <a:rPr lang="en" sz="2000">
                <a:solidFill>
                  <a:schemeClr val="dk1"/>
                </a:solidFill>
              </a:rPr>
              <a:t> have done only in the command window before. </a:t>
            </a:r>
            <a:endParaRPr sz="2000">
              <a:solidFill>
                <a:schemeClr val="dk1"/>
              </a:solidFill>
            </a:endParaRPr>
          </a:p>
          <a:p>
            <a:pPr indent="-355600" lvl="0" marL="457200" rtl="0" algn="l">
              <a:spcBef>
                <a:spcPts val="1000"/>
              </a:spcBef>
              <a:spcAft>
                <a:spcPts val="1000"/>
              </a:spcAft>
              <a:buClr>
                <a:schemeClr val="dk1"/>
              </a:buClr>
              <a:buSzPts val="2000"/>
              <a:buAutoNum type="arabicPeriod"/>
            </a:pPr>
            <a:r>
              <a:rPr lang="en" sz="2000">
                <a:solidFill>
                  <a:schemeClr val="dk1"/>
                </a:solidFill>
              </a:rPr>
              <a:t>Due next week: read Mitchell, Chs. 1 and 2 along with reading notes, due 2022-02-07, 9:50 AM, Canvas. </a:t>
            </a:r>
            <a:r>
              <a:rPr b="1" lang="en" sz="2000" u="sng">
                <a:solidFill>
                  <a:schemeClr val="dk1"/>
                </a:solidFill>
              </a:rPr>
              <a:t>Remember that you can always find out which “routine” assignments are due — readings, reading notes, and exercises — by just looking at </a:t>
            </a:r>
            <a:r>
              <a:rPr b="1" lang="en" sz="2000" u="sng">
                <a:solidFill>
                  <a:schemeClr val="hlink"/>
                </a:solidFill>
                <a:hlinkClick r:id="rId3"/>
              </a:rPr>
              <a:t>the next week’s page</a:t>
            </a:r>
            <a:r>
              <a:rPr b="1" lang="en" sz="2000" u="sng">
                <a:solidFill>
                  <a:schemeClr val="dk1"/>
                </a:solidFill>
              </a:rPr>
              <a:t> on Canvas. </a:t>
            </a:r>
            <a:endParaRPr b="1" sz="2000" u="sng">
              <a:solidFill>
                <a:schemeClr val="dk1"/>
              </a:solidFill>
            </a:endParaRPr>
          </a:p>
        </p:txBody>
      </p:sp>
      <p:sp>
        <p:nvSpPr>
          <p:cNvPr id="247" name="Google Shape;247;p42"/>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Closing thoughts</a:t>
            </a:r>
            <a:endParaRPr b="1"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12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Course overview (2)</a:t>
            </a:r>
            <a:endParaRPr b="1" u="sng"/>
          </a:p>
        </p:txBody>
      </p:sp>
      <p:sp>
        <p:nvSpPr>
          <p:cNvPr id="72" name="Google Shape;72;p16"/>
          <p:cNvSpPr txBox="1"/>
          <p:nvPr>
            <p:ph idx="1" type="body"/>
          </p:nvPr>
        </p:nvSpPr>
        <p:spPr>
          <a:xfrm>
            <a:off x="87175" y="626475"/>
            <a:ext cx="8979300" cy="436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So, we will spend a lot of time in this course discussing how to best clean data that have all manner of problems, whether they are not formatted in a way that allows immediate use, whether they have strange missing values or even typos, whether the set explicitly contains the variables you want or whether you need to make them, and, at the end, even a bit of programming proper — like something you might see in Week 1 of a computer science course. </a:t>
            </a:r>
            <a:endParaRPr sz="2000">
              <a:solidFill>
                <a:schemeClr val="dk1"/>
              </a:solidFill>
            </a:endParaRPr>
          </a:p>
          <a:p>
            <a:pPr indent="0" lvl="0" marL="0" rtl="0" algn="l">
              <a:spcBef>
                <a:spcPts val="1200"/>
              </a:spcBef>
              <a:spcAft>
                <a:spcPts val="1200"/>
              </a:spcAft>
              <a:buNone/>
            </a:pPr>
            <a:r>
              <a:rPr lang="en" sz="2000">
                <a:solidFill>
                  <a:schemeClr val="dk1"/>
                </a:solidFill>
              </a:rPr>
              <a:t>Does anyone have any questions or things that they’re especially interested in? The course schedule isn’t completely set in stone, and if there is sufficient collective interest — our </a:t>
            </a:r>
            <a:r>
              <a:rPr lang="en" sz="2000">
                <a:solidFill>
                  <a:schemeClr val="dk1"/>
                </a:solidFill>
              </a:rPr>
              <a:t>textbook, as you will see, is considered by the author himself to be more of a manual than a book that must be read all the way through; I can always swap out weeks.</a:t>
            </a:r>
            <a:endParaRPr sz="2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12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Course overview</a:t>
            </a:r>
            <a:r>
              <a:rPr b="1" lang="en" u="sng"/>
              <a:t> (3): the payoff of our course</a:t>
            </a:r>
            <a:endParaRPr b="1" u="sng"/>
          </a:p>
        </p:txBody>
      </p:sp>
      <p:sp>
        <p:nvSpPr>
          <p:cNvPr id="78" name="Google Shape;78;p17"/>
          <p:cNvSpPr txBox="1"/>
          <p:nvPr>
            <p:ph idx="1" type="body"/>
          </p:nvPr>
        </p:nvSpPr>
        <p:spPr>
          <a:xfrm>
            <a:off x="0" y="626475"/>
            <a:ext cx="9144000" cy="3998700"/>
          </a:xfrm>
          <a:prstGeom prst="rect">
            <a:avLst/>
          </a:prstGeom>
        </p:spPr>
        <p:txBody>
          <a:bodyPr anchorCtr="0" anchor="t" bIns="91425" lIns="91425" spcFirstLastPara="1" rIns="91425" wrap="square" tIns="91425">
            <a:noAutofit/>
          </a:bodyPr>
          <a:lstStyle/>
          <a:p>
            <a:pPr indent="0" lvl="0" marL="0" rtl="0" algn="l">
              <a:lnSpc>
                <a:spcPct val="90000"/>
              </a:lnSpc>
              <a:spcBef>
                <a:spcPts val="800"/>
              </a:spcBef>
              <a:spcAft>
                <a:spcPts val="0"/>
              </a:spcAft>
              <a:buClr>
                <a:schemeClr val="dk1"/>
              </a:buClr>
              <a:buSzPts val="1100"/>
              <a:buFont typeface="Arial"/>
              <a:buNone/>
            </a:pPr>
            <a:r>
              <a:rPr lang="en" sz="2200">
                <a:solidFill>
                  <a:schemeClr val="dk1"/>
                </a:solidFill>
              </a:rPr>
              <a:t>Here are a few reasons why this is such a valuable set of skills:</a:t>
            </a:r>
            <a:endParaRPr sz="2200">
              <a:solidFill>
                <a:schemeClr val="dk1"/>
              </a:solidFill>
            </a:endParaRPr>
          </a:p>
          <a:p>
            <a:pPr indent="-368300" lvl="0" marL="457200" rtl="0" algn="l">
              <a:lnSpc>
                <a:spcPct val="90000"/>
              </a:lnSpc>
              <a:spcBef>
                <a:spcPts val="800"/>
              </a:spcBef>
              <a:spcAft>
                <a:spcPts val="0"/>
              </a:spcAft>
              <a:buClr>
                <a:schemeClr val="dk1"/>
              </a:buClr>
              <a:buSzPts val="2200"/>
              <a:buAutoNum type="arabicPeriod"/>
            </a:pPr>
            <a:r>
              <a:rPr lang="en" sz="2200">
                <a:solidFill>
                  <a:schemeClr val="dk1"/>
                </a:solidFill>
              </a:rPr>
              <a:t>If you want to go to graduate school, get a research-related job (e.g. journalism, marketing, public sector), knowing how to do this aspect of research will make you a great research assistant; often, these skills are sort of learned on the fly as you go. Thus, starting out with a strong foundation will make you stand out.</a:t>
            </a:r>
            <a:endParaRPr sz="2200">
              <a:solidFill>
                <a:schemeClr val="dk1"/>
              </a:solidFill>
            </a:endParaRPr>
          </a:p>
          <a:p>
            <a:pPr indent="-368300" lvl="0" marL="457200" rtl="0" algn="l">
              <a:lnSpc>
                <a:spcPct val="90000"/>
              </a:lnSpc>
              <a:spcBef>
                <a:spcPts val="0"/>
              </a:spcBef>
              <a:spcAft>
                <a:spcPts val="0"/>
              </a:spcAft>
              <a:buClr>
                <a:schemeClr val="dk1"/>
              </a:buClr>
              <a:buSzPts val="2200"/>
              <a:buAutoNum type="arabicPeriod"/>
            </a:pPr>
            <a:r>
              <a:rPr lang="en" sz="2200">
                <a:solidFill>
                  <a:schemeClr val="dk1"/>
                </a:solidFill>
              </a:rPr>
              <a:t>If you are interested in doing your own research, you will need to learn data management skills because no one else is going to do it for you and it has to be done before you can actually conduct research</a:t>
            </a:r>
            <a:endParaRPr sz="2200">
              <a:solidFill>
                <a:schemeClr val="dk1"/>
              </a:solidFill>
            </a:endParaRPr>
          </a:p>
          <a:p>
            <a:pPr indent="-368300" lvl="0" marL="457200" rtl="0" algn="l">
              <a:lnSpc>
                <a:spcPct val="90000"/>
              </a:lnSpc>
              <a:spcBef>
                <a:spcPts val="0"/>
              </a:spcBef>
              <a:spcAft>
                <a:spcPts val="0"/>
              </a:spcAft>
              <a:buClr>
                <a:schemeClr val="dk1"/>
              </a:buClr>
              <a:buSzPts val="2200"/>
              <a:buAutoNum type="arabicPeriod"/>
            </a:pPr>
            <a:r>
              <a:rPr lang="en" sz="2200">
                <a:solidFill>
                  <a:schemeClr val="dk1"/>
                </a:solidFill>
              </a:rPr>
              <a:t>In either case, good data management is the foundation of good research. Without proper cleaning, your data could have errors or inconsistencies and produce inaccurate results.</a:t>
            </a:r>
            <a:endParaRPr i="1" sz="2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125100"/>
            <a:ext cx="877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u="sng"/>
              <a:t>Course overview (4)</a:t>
            </a:r>
            <a:r>
              <a:rPr b="1" lang="en" sz="2200" u="sng"/>
              <a:t>: consequences of bad data management i</a:t>
            </a:r>
            <a:endParaRPr b="1" sz="2200" u="sng"/>
          </a:p>
        </p:txBody>
      </p:sp>
      <p:pic>
        <p:nvPicPr>
          <p:cNvPr id="84" name="Google Shape;84;p18"/>
          <p:cNvPicPr preferRelativeResize="0"/>
          <p:nvPr/>
        </p:nvPicPr>
        <p:blipFill>
          <a:blip r:embed="rId3">
            <a:alphaModFix/>
          </a:blip>
          <a:stretch>
            <a:fillRect/>
          </a:stretch>
        </p:blipFill>
        <p:spPr>
          <a:xfrm>
            <a:off x="4017950" y="756875"/>
            <a:ext cx="4827360" cy="4140901"/>
          </a:xfrm>
          <a:prstGeom prst="rect">
            <a:avLst/>
          </a:prstGeom>
          <a:noFill/>
          <a:ln>
            <a:noFill/>
          </a:ln>
        </p:spPr>
      </p:pic>
      <p:sp>
        <p:nvSpPr>
          <p:cNvPr id="85" name="Google Shape;85;p18"/>
          <p:cNvSpPr txBox="1"/>
          <p:nvPr/>
        </p:nvSpPr>
        <p:spPr>
          <a:xfrm>
            <a:off x="253250" y="839750"/>
            <a:ext cx="3532200" cy="41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t>In this case, insufficient attention to the changes in the meaning of certain codes caused a pair of authors to misidentify sources of growing wage inequality.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 sz="2200"/>
              <a:t>The authors who made the mistake are super smart. This problem never goes away! </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125100"/>
            <a:ext cx="8778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0000"/>
              <a:buFont typeface="Arial"/>
              <a:buNone/>
            </a:pPr>
            <a:r>
              <a:rPr b="1" lang="en" sz="2200" u="sng"/>
              <a:t>Course overview (5): consequences of bad data management ii</a:t>
            </a:r>
            <a:endParaRPr b="1" sz="2200" u="sng"/>
          </a:p>
          <a:p>
            <a:pPr indent="0" lvl="0" marL="0" rtl="0" algn="l">
              <a:spcBef>
                <a:spcPts val="0"/>
              </a:spcBef>
              <a:spcAft>
                <a:spcPts val="0"/>
              </a:spcAft>
              <a:buNone/>
            </a:pPr>
            <a:r>
              <a:t/>
            </a:r>
            <a:endParaRPr b="1" u="sng"/>
          </a:p>
        </p:txBody>
      </p:sp>
      <p:sp>
        <p:nvSpPr>
          <p:cNvPr id="91" name="Google Shape;91;p19"/>
          <p:cNvSpPr txBox="1"/>
          <p:nvPr/>
        </p:nvSpPr>
        <p:spPr>
          <a:xfrm>
            <a:off x="253250" y="839750"/>
            <a:ext cx="4318800" cy="41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t>Here, a classic mistake — one that I actually spend a lot of time on in SOC 360 — flipped the results of a study.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 sz="2200"/>
              <a:t>If you investigate </a:t>
            </a:r>
            <a:r>
              <a:rPr lang="en" sz="2200" u="sng">
                <a:solidFill>
                  <a:schemeClr val="hlink"/>
                </a:solidFill>
                <a:hlinkClick r:id="rId3"/>
              </a:rPr>
              <a:t>the </a:t>
            </a:r>
            <a:r>
              <a:rPr i="1" lang="en" sz="2200" u="sng">
                <a:solidFill>
                  <a:schemeClr val="hlink"/>
                </a:solidFill>
                <a:hlinkClick r:id="rId4"/>
              </a:rPr>
              <a:t>Retraction Watch</a:t>
            </a:r>
            <a:r>
              <a:rPr lang="en" sz="2200" u="sng">
                <a:solidFill>
                  <a:schemeClr val="hlink"/>
                </a:solidFill>
                <a:hlinkClick r:id="rId5"/>
              </a:rPr>
              <a:t> article</a:t>
            </a:r>
            <a:r>
              <a:rPr lang="en" sz="2200"/>
              <a:t>, you’ll see that this was as simple as a binary variable that represented biological sex being coded in an unusual way which the authors did not notice. </a:t>
            </a:r>
            <a:endParaRPr sz="2200"/>
          </a:p>
        </p:txBody>
      </p:sp>
      <p:pic>
        <p:nvPicPr>
          <p:cNvPr id="92" name="Google Shape;92;p19"/>
          <p:cNvPicPr preferRelativeResize="0"/>
          <p:nvPr/>
        </p:nvPicPr>
        <p:blipFill>
          <a:blip r:embed="rId6">
            <a:alphaModFix/>
          </a:blip>
          <a:stretch>
            <a:fillRect/>
          </a:stretch>
        </p:blipFill>
        <p:spPr>
          <a:xfrm>
            <a:off x="4684300" y="839750"/>
            <a:ext cx="4092254" cy="4140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125100"/>
            <a:ext cx="8778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200" u="sng"/>
              <a:t>Course overview (6): consequences of bad data management iii</a:t>
            </a:r>
            <a:endParaRPr b="1" u="sng"/>
          </a:p>
        </p:txBody>
      </p:sp>
      <p:sp>
        <p:nvSpPr>
          <p:cNvPr id="98" name="Google Shape;98;p20"/>
          <p:cNvSpPr txBox="1"/>
          <p:nvPr/>
        </p:nvSpPr>
        <p:spPr>
          <a:xfrm>
            <a:off x="253250" y="839750"/>
            <a:ext cx="4318800" cy="41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t>Can you guess the problem with this study?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 sz="2200"/>
              <a:t>Yes, a data management mistake — data that were really missing observations (people who left the study before completion) were coded as divorces (see the </a:t>
            </a:r>
            <a:r>
              <a:rPr i="1" lang="en" sz="2200"/>
              <a:t>Retraction Watch</a:t>
            </a:r>
            <a:r>
              <a:rPr lang="en" sz="2200"/>
              <a:t> article </a:t>
            </a:r>
            <a:r>
              <a:rPr lang="en" sz="2200" u="sng">
                <a:solidFill>
                  <a:schemeClr val="hlink"/>
                </a:solidFill>
                <a:hlinkClick r:id="rId3"/>
              </a:rPr>
              <a:t>here</a:t>
            </a:r>
            <a:r>
              <a:rPr lang="en" sz="2200"/>
              <a:t>). </a:t>
            </a:r>
            <a:endParaRPr sz="2200"/>
          </a:p>
        </p:txBody>
      </p:sp>
      <p:pic>
        <p:nvPicPr>
          <p:cNvPr id="99" name="Google Shape;99;p20"/>
          <p:cNvPicPr preferRelativeResize="0"/>
          <p:nvPr/>
        </p:nvPicPr>
        <p:blipFill>
          <a:blip r:embed="rId4">
            <a:alphaModFix/>
          </a:blip>
          <a:stretch>
            <a:fillRect/>
          </a:stretch>
        </p:blipFill>
        <p:spPr>
          <a:xfrm>
            <a:off x="4735350" y="697800"/>
            <a:ext cx="4040046" cy="41408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12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200" u="sng"/>
              <a:t>Course overview (7): caveat about the course</a:t>
            </a:r>
            <a:endParaRPr b="1" u="sng"/>
          </a:p>
        </p:txBody>
      </p:sp>
      <p:sp>
        <p:nvSpPr>
          <p:cNvPr id="105" name="Google Shape;105;p21"/>
          <p:cNvSpPr txBox="1"/>
          <p:nvPr>
            <p:ph idx="1" type="body"/>
          </p:nvPr>
        </p:nvSpPr>
        <p:spPr>
          <a:xfrm>
            <a:off x="311700" y="626475"/>
            <a:ext cx="8619000" cy="3998700"/>
          </a:xfrm>
          <a:prstGeom prst="rect">
            <a:avLst/>
          </a:prstGeom>
        </p:spPr>
        <p:txBody>
          <a:bodyPr anchorCtr="0" anchor="t" bIns="91425" lIns="91425" spcFirstLastPara="1" rIns="91425" wrap="square" tIns="91425">
            <a:noAutofit/>
          </a:bodyPr>
          <a:lstStyle/>
          <a:p>
            <a:pPr indent="0" lvl="0" marL="0" rtl="0" algn="l">
              <a:lnSpc>
                <a:spcPct val="90000"/>
              </a:lnSpc>
              <a:spcBef>
                <a:spcPts val="800"/>
              </a:spcBef>
              <a:spcAft>
                <a:spcPts val="0"/>
              </a:spcAft>
              <a:buNone/>
            </a:pPr>
            <a:r>
              <a:rPr i="1" lang="en" sz="2200">
                <a:solidFill>
                  <a:schemeClr val="dk1"/>
                </a:solidFill>
              </a:rPr>
              <a:t>So, what is this course </a:t>
            </a:r>
            <a:r>
              <a:rPr b="1" i="1" lang="en" sz="2200" u="sng">
                <a:solidFill>
                  <a:schemeClr val="dk1"/>
                </a:solidFill>
              </a:rPr>
              <a:t>not</a:t>
            </a:r>
            <a:r>
              <a:rPr i="1" lang="en" sz="2200">
                <a:solidFill>
                  <a:schemeClr val="dk1"/>
                </a:solidFill>
              </a:rPr>
              <a:t> a</a:t>
            </a:r>
            <a:r>
              <a:rPr i="1" lang="en" sz="2200">
                <a:solidFill>
                  <a:schemeClr val="dk1"/>
                </a:solidFill>
              </a:rPr>
              <a:t>bout?</a:t>
            </a:r>
            <a:endParaRPr i="1" sz="2200">
              <a:solidFill>
                <a:schemeClr val="dk1"/>
              </a:solidFill>
            </a:endParaRPr>
          </a:p>
          <a:p>
            <a:pPr indent="-368300" lvl="0" marL="457200" rtl="0" algn="l">
              <a:lnSpc>
                <a:spcPct val="90000"/>
              </a:lnSpc>
              <a:spcBef>
                <a:spcPts val="800"/>
              </a:spcBef>
              <a:spcAft>
                <a:spcPts val="0"/>
              </a:spcAft>
              <a:buClr>
                <a:schemeClr val="dk1"/>
              </a:buClr>
              <a:buSzPts val="2200"/>
              <a:buChar char="-"/>
            </a:pPr>
            <a:r>
              <a:rPr lang="en" sz="2200">
                <a:solidFill>
                  <a:schemeClr val="dk1"/>
                </a:solidFill>
              </a:rPr>
              <a:t>It's not a statistics class, but you will need to know a few things you covered in 360 or the equivalent: two-way tables, means, and correlations.</a:t>
            </a:r>
            <a:endParaRPr sz="2200">
              <a:solidFill>
                <a:schemeClr val="dk1"/>
              </a:solidFill>
            </a:endParaRPr>
          </a:p>
          <a:p>
            <a:pPr indent="0" lvl="0" marL="457200" rtl="0" algn="l">
              <a:lnSpc>
                <a:spcPct val="90000"/>
              </a:lnSpc>
              <a:spcBef>
                <a:spcPts val="800"/>
              </a:spcBef>
              <a:spcAft>
                <a:spcPts val="0"/>
              </a:spcAft>
              <a:buNone/>
            </a:pPr>
            <a:r>
              <a:t/>
            </a:r>
            <a:endParaRPr sz="2200">
              <a:solidFill>
                <a:schemeClr val="dk1"/>
              </a:solidFill>
            </a:endParaRPr>
          </a:p>
          <a:p>
            <a:pPr indent="-368300" lvl="0" marL="457200" rtl="0" algn="l">
              <a:lnSpc>
                <a:spcPct val="90000"/>
              </a:lnSpc>
              <a:spcBef>
                <a:spcPts val="800"/>
              </a:spcBef>
              <a:spcAft>
                <a:spcPts val="0"/>
              </a:spcAft>
              <a:buClr>
                <a:schemeClr val="dk1"/>
              </a:buClr>
              <a:buSzPts val="2200"/>
              <a:buChar char="-"/>
            </a:pPr>
            <a:r>
              <a:rPr lang="en" sz="2200">
                <a:solidFill>
                  <a:schemeClr val="dk1"/>
                </a:solidFill>
              </a:rPr>
              <a:t>It’s also not really a class in learning a particular software package. We’ll be using Stata, but you can easily translate what you learn in this class to other software packages, such as R, SAS, SPSS, or even Python. </a:t>
            </a:r>
            <a:endParaRPr sz="2200">
              <a:solidFill>
                <a:schemeClr val="dk1"/>
              </a:solidFill>
            </a:endParaRPr>
          </a:p>
          <a:p>
            <a:pPr indent="0" lvl="0" marL="457200" rtl="0" algn="l">
              <a:lnSpc>
                <a:spcPct val="90000"/>
              </a:lnSpc>
              <a:spcBef>
                <a:spcPts val="800"/>
              </a:spcBef>
              <a:spcAft>
                <a:spcPts val="0"/>
              </a:spcAft>
              <a:buNone/>
            </a:pPr>
            <a:r>
              <a:t/>
            </a:r>
            <a:endParaRPr sz="2200">
              <a:solidFill>
                <a:schemeClr val="dk1"/>
              </a:solidFill>
            </a:endParaRPr>
          </a:p>
          <a:p>
            <a:pPr indent="-368300" lvl="0" marL="457200" rtl="0" algn="l">
              <a:lnSpc>
                <a:spcPct val="90000"/>
              </a:lnSpc>
              <a:spcBef>
                <a:spcPts val="800"/>
              </a:spcBef>
              <a:spcAft>
                <a:spcPts val="0"/>
              </a:spcAft>
              <a:buClr>
                <a:schemeClr val="dk1"/>
              </a:buClr>
              <a:buSzPts val="2200"/>
              <a:buChar char="-"/>
            </a:pPr>
            <a:r>
              <a:rPr lang="en" sz="2200">
                <a:solidFill>
                  <a:schemeClr val="dk1"/>
                </a:solidFill>
              </a:rPr>
              <a:t>Second call for questions. </a:t>
            </a:r>
            <a:endParaRPr sz="2200">
              <a:solidFill>
                <a:schemeClr val="dk1"/>
              </a:solidFill>
            </a:endParaRPr>
          </a:p>
          <a:p>
            <a:pPr indent="0" lvl="0" marL="457200" rtl="0" algn="l">
              <a:lnSpc>
                <a:spcPct val="90000"/>
              </a:lnSpc>
              <a:spcBef>
                <a:spcPts val="800"/>
              </a:spcBef>
              <a:spcAft>
                <a:spcPts val="0"/>
              </a:spcAft>
              <a:buNone/>
            </a:pPr>
            <a:r>
              <a:t/>
            </a:r>
            <a:endParaRPr sz="2200">
              <a:solidFill>
                <a:schemeClr val="dk1"/>
              </a:solidFill>
            </a:endParaRPr>
          </a:p>
          <a:p>
            <a:pPr indent="0" lvl="0" marL="0" rtl="0" algn="l">
              <a:spcBef>
                <a:spcPts val="0"/>
              </a:spcBef>
              <a:spcAft>
                <a:spcPts val="1200"/>
              </a:spcAft>
              <a:buNone/>
            </a:pPr>
            <a:r>
              <a:t/>
            </a:r>
            <a:endParaRPr b="1" sz="22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