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7" roundtripDataSignature="AMtx7miOqJaaBhemS8ZD/OxelCMcpkoA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rPr lang="en-US"/>
              <a:t>Long’s file structure</a:t>
            </a:r>
            <a:endParaRPr/>
          </a:p>
        </p:txBody>
      </p:sp>
      <p:sp>
        <p:nvSpPr>
          <p:cNvPr id="152" name="Google Shape;152;p7: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60" name="Google Shape;160;p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75" name="Google Shape;175;p10: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83" name="Google Shape;183;p1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0" name="Google Shape;190;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99" name="Google Shape;199;p13: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605a04c3e_0_17: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11605a04c3e_0_17:notes"/>
          <p:cNvSpPr txBox="1"/>
          <p:nvPr>
            <p:ph idx="1" type="body"/>
          </p:nvPr>
        </p:nvSpPr>
        <p:spPr>
          <a:xfrm>
            <a:off x="731520" y="4560570"/>
            <a:ext cx="5852100" cy="43206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8" name="Google Shape;208;g11605a04c3e_0_17:notes"/>
          <p:cNvSpPr txBox="1"/>
          <p:nvPr>
            <p:ph idx="12" type="sldNum"/>
          </p:nvPr>
        </p:nvSpPr>
        <p:spPr>
          <a:xfrm>
            <a:off x="4143587" y="9119474"/>
            <a:ext cx="3169800" cy="4800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4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215" name="Google Shape;215;p47: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4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223" name="Google Shape;223;p4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95" name="Google Shape;95;p3: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4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231" name="Google Shape;231;p4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5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239" name="Google Shape;239;p5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102" name="Google Shape;102;p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605a04c3e_0_24: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11605a04c3e_0_24:notes"/>
          <p:cNvSpPr txBox="1"/>
          <p:nvPr>
            <p:ph idx="1" type="body"/>
          </p:nvPr>
        </p:nvSpPr>
        <p:spPr>
          <a:xfrm>
            <a:off x="731520" y="4560570"/>
            <a:ext cx="5852100" cy="43206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9" name="Google Shape;109;g11605a04c3e_0_24:notes"/>
          <p:cNvSpPr txBox="1"/>
          <p:nvPr>
            <p:ph idx="12" type="sldNum"/>
          </p:nvPr>
        </p:nvSpPr>
        <p:spPr>
          <a:xfrm>
            <a:off x="4143587" y="9119474"/>
            <a:ext cx="3169800" cy="4800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605a04c3e_0_3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g11605a04c3e_0_30:notes"/>
          <p:cNvSpPr txBox="1"/>
          <p:nvPr>
            <p:ph idx="1" type="body"/>
          </p:nvPr>
        </p:nvSpPr>
        <p:spPr>
          <a:xfrm>
            <a:off x="731520" y="4560570"/>
            <a:ext cx="5852100" cy="43206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6" name="Google Shape;116;g11605a04c3e_0_30:notes"/>
          <p:cNvSpPr txBox="1"/>
          <p:nvPr>
            <p:ph idx="12" type="sldNum"/>
          </p:nvPr>
        </p:nvSpPr>
        <p:spPr>
          <a:xfrm>
            <a:off x="4143587" y="9119474"/>
            <a:ext cx="3169800" cy="4800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605a04c3e_0_36: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11605a04c3e_0_36:notes"/>
          <p:cNvSpPr txBox="1"/>
          <p:nvPr>
            <p:ph idx="1" type="body"/>
          </p:nvPr>
        </p:nvSpPr>
        <p:spPr>
          <a:xfrm>
            <a:off x="731520" y="4560570"/>
            <a:ext cx="5852100" cy="43206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3" name="Google Shape;123;g11605a04c3e_0_36:notes"/>
          <p:cNvSpPr txBox="1"/>
          <p:nvPr>
            <p:ph idx="12" type="sldNum"/>
          </p:nvPr>
        </p:nvSpPr>
        <p:spPr>
          <a:xfrm>
            <a:off x="4143587" y="9119474"/>
            <a:ext cx="3169800" cy="4800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605a04c3e_0_42: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11605a04c3e_0_42:notes"/>
          <p:cNvSpPr txBox="1"/>
          <p:nvPr>
            <p:ph idx="1" type="body"/>
          </p:nvPr>
        </p:nvSpPr>
        <p:spPr>
          <a:xfrm>
            <a:off x="731520" y="4560570"/>
            <a:ext cx="5852100" cy="43206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0" name="Google Shape;130;g11605a04c3e_0_42:notes"/>
          <p:cNvSpPr txBox="1"/>
          <p:nvPr>
            <p:ph idx="12" type="sldNum"/>
          </p:nvPr>
        </p:nvSpPr>
        <p:spPr>
          <a:xfrm>
            <a:off x="4143587" y="9119474"/>
            <a:ext cx="3169800" cy="4800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605a04c3e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11605a04c3e_0_0:notes"/>
          <p:cNvSpPr txBox="1"/>
          <p:nvPr>
            <p:ph idx="1" type="body"/>
          </p:nvPr>
        </p:nvSpPr>
        <p:spPr>
          <a:xfrm>
            <a:off x="731520" y="4560570"/>
            <a:ext cx="5852100" cy="43206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Class projects are small and self-contained but that is obviously not the way things are done in real-world settings – projects are typically much longer in duration and much larger in scope, and much higher in terms of stakes.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Here’s an example about the last one – you are working for a client – organizing and analyzing data from customer satisfaction surveys or something like that – you have just about completed the project when the client says they have an updated file with 1000 new customers included – you have to be able to replicate everything that you have done on the original data file. Hopefully the format and variable names and structure for the new file will be the same as for the old file. </a:t>
            </a:r>
            <a:endParaRPr/>
          </a:p>
        </p:txBody>
      </p:sp>
      <p:sp>
        <p:nvSpPr>
          <p:cNvPr id="137" name="Google Shape;137;g11605a04c3e_0_0:notes"/>
          <p:cNvSpPr txBox="1"/>
          <p:nvPr>
            <p:ph idx="12" type="sldNum"/>
          </p:nvPr>
        </p:nvSpPr>
        <p:spPr>
          <a:xfrm>
            <a:off x="4143587" y="9119474"/>
            <a:ext cx="3169800" cy="4800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5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5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5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5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6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6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6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1"/>
          <p:cNvSpPr/>
          <p:nvPr>
            <p:ph idx="2" type="pic"/>
          </p:nvPr>
        </p:nvSpPr>
        <p:spPr>
          <a:xfrm>
            <a:off x="1792288" y="612775"/>
            <a:ext cx="5486400" cy="4114800"/>
          </a:xfrm>
          <a:prstGeom prst="rect">
            <a:avLst/>
          </a:prstGeom>
          <a:noFill/>
          <a:ln>
            <a:noFill/>
          </a:ln>
        </p:spPr>
      </p:sp>
      <p:sp>
        <p:nvSpPr>
          <p:cNvPr id="68" name="Google Shape;68;p6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600" u="none" cap="none" strike="noStrike">
                <a:solidFill>
                  <a:srgbClr val="888888"/>
                </a:solidFill>
                <a:latin typeface="Calibri"/>
                <a:ea typeface="Calibri"/>
                <a:cs typeface="Calibri"/>
                <a:sym typeface="Calibri"/>
              </a:defRPr>
            </a:lvl1pPr>
            <a:lvl2pPr indent="0" lvl="1" marL="0" marR="0" rtl="0" algn="r">
              <a:spcBef>
                <a:spcPts val="0"/>
              </a:spcBef>
              <a:buNone/>
              <a:defRPr b="0" i="0" sz="2600" u="none" cap="none" strike="noStrike">
                <a:solidFill>
                  <a:srgbClr val="888888"/>
                </a:solidFill>
                <a:latin typeface="Calibri"/>
                <a:ea typeface="Calibri"/>
                <a:cs typeface="Calibri"/>
                <a:sym typeface="Calibri"/>
              </a:defRPr>
            </a:lvl2pPr>
            <a:lvl3pPr indent="0" lvl="2" marL="0" marR="0" rtl="0" algn="r">
              <a:spcBef>
                <a:spcPts val="0"/>
              </a:spcBef>
              <a:buNone/>
              <a:defRPr b="0" i="0" sz="2600" u="none" cap="none" strike="noStrike">
                <a:solidFill>
                  <a:srgbClr val="888888"/>
                </a:solidFill>
                <a:latin typeface="Calibri"/>
                <a:ea typeface="Calibri"/>
                <a:cs typeface="Calibri"/>
                <a:sym typeface="Calibri"/>
              </a:defRPr>
            </a:lvl3pPr>
            <a:lvl4pPr indent="0" lvl="3" marL="0" marR="0" rtl="0" algn="r">
              <a:spcBef>
                <a:spcPts val="0"/>
              </a:spcBef>
              <a:buNone/>
              <a:defRPr b="0" i="0" sz="2600" u="none" cap="none" strike="noStrike">
                <a:solidFill>
                  <a:srgbClr val="888888"/>
                </a:solidFill>
                <a:latin typeface="Calibri"/>
                <a:ea typeface="Calibri"/>
                <a:cs typeface="Calibri"/>
                <a:sym typeface="Calibri"/>
              </a:defRPr>
            </a:lvl4pPr>
            <a:lvl5pPr indent="0" lvl="4" marL="0" marR="0" rtl="0" algn="r">
              <a:spcBef>
                <a:spcPts val="0"/>
              </a:spcBef>
              <a:buNone/>
              <a:defRPr b="0" i="0" sz="2600" u="none" cap="none" strike="noStrike">
                <a:solidFill>
                  <a:srgbClr val="888888"/>
                </a:solidFill>
                <a:latin typeface="Calibri"/>
                <a:ea typeface="Calibri"/>
                <a:cs typeface="Calibri"/>
                <a:sym typeface="Calibri"/>
              </a:defRPr>
            </a:lvl5pPr>
            <a:lvl6pPr indent="0" lvl="5" marL="0" marR="0" rtl="0" algn="r">
              <a:spcBef>
                <a:spcPts val="0"/>
              </a:spcBef>
              <a:buNone/>
              <a:defRPr b="0" i="0" sz="2600" u="none" cap="none" strike="noStrike">
                <a:solidFill>
                  <a:srgbClr val="888888"/>
                </a:solidFill>
                <a:latin typeface="Calibri"/>
                <a:ea typeface="Calibri"/>
                <a:cs typeface="Calibri"/>
                <a:sym typeface="Calibri"/>
              </a:defRPr>
            </a:lvl6pPr>
            <a:lvl7pPr indent="0" lvl="6" marL="0" marR="0" rtl="0" algn="r">
              <a:spcBef>
                <a:spcPts val="0"/>
              </a:spcBef>
              <a:buNone/>
              <a:defRPr b="0" i="0" sz="2600" u="none" cap="none" strike="noStrike">
                <a:solidFill>
                  <a:srgbClr val="888888"/>
                </a:solidFill>
                <a:latin typeface="Calibri"/>
                <a:ea typeface="Calibri"/>
                <a:cs typeface="Calibri"/>
                <a:sym typeface="Calibri"/>
              </a:defRPr>
            </a:lvl7pPr>
            <a:lvl8pPr indent="0" lvl="7" marL="0" marR="0" rtl="0" algn="r">
              <a:spcBef>
                <a:spcPts val="0"/>
              </a:spcBef>
              <a:buNone/>
              <a:defRPr b="0" i="0" sz="2600" u="none" cap="none" strike="noStrike">
                <a:solidFill>
                  <a:srgbClr val="888888"/>
                </a:solidFill>
                <a:latin typeface="Calibri"/>
                <a:ea typeface="Calibri"/>
                <a:cs typeface="Calibri"/>
                <a:sym typeface="Calibri"/>
              </a:defRPr>
            </a:lvl8pPr>
            <a:lvl9pPr indent="0" lvl="8" marL="0" marR="0" rtl="0" algn="r">
              <a:spcBef>
                <a:spcPts val="0"/>
              </a:spcBef>
              <a:buNone/>
              <a:defRPr b="0" i="0" sz="2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ssc.wisc.edu/~cschwart/files_eamtrend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academia.edu/72006223/Explaining_the_early_decline_in_the_industrial_share_of_employment_in_Argentina_and_Brazil_theory_and_evidenc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jslsoc.sitehost.iu.edu/web_workflow/wf_chapters.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457200" y="2130425"/>
            <a:ext cx="83820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u="sng"/>
              <a:t>Labeling &amp; Documentation</a:t>
            </a:r>
            <a:endParaRPr b="1" u="sng"/>
          </a:p>
        </p:txBody>
      </p:sp>
      <p:sp>
        <p:nvSpPr>
          <p:cNvPr id="90" name="Google Shape;90;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Sociology 365</a:t>
            </a:r>
            <a:endParaRPr/>
          </a:p>
          <a:p>
            <a:pPr indent="0" lvl="0" marL="0" rtl="0" algn="ctr">
              <a:spcBef>
                <a:spcPts val="640"/>
              </a:spcBef>
              <a:spcAft>
                <a:spcPts val="0"/>
              </a:spcAft>
              <a:buClr>
                <a:srgbClr val="888888"/>
              </a:buClr>
              <a:buSzPts val="3200"/>
              <a:buNone/>
            </a:pPr>
            <a:r>
              <a:rPr lang="en-US"/>
              <a:t>Week 4</a:t>
            </a:r>
            <a:endParaRPr/>
          </a:p>
          <a:p>
            <a:pPr indent="0" lvl="0" marL="0" rtl="0" algn="ctr">
              <a:spcBef>
                <a:spcPts val="640"/>
              </a:spcBef>
              <a:spcAft>
                <a:spcPts val="0"/>
              </a:spcAft>
              <a:buClr>
                <a:srgbClr val="888888"/>
              </a:buClr>
              <a:buSzPts val="3200"/>
              <a:buNone/>
            </a:pPr>
            <a:r>
              <a:rPr lang="en-US"/>
              <a:t>Spring 2022</a:t>
            </a:r>
            <a:endParaRPr/>
          </a:p>
        </p:txBody>
      </p:sp>
      <p:sp>
        <p:nvSpPr>
          <p:cNvPr id="91" name="Google Shape;91;p1"/>
          <p:cNvSpPr txBox="1"/>
          <p:nvPr>
            <p:ph idx="12" type="sldNum"/>
          </p:nvPr>
        </p:nvSpPr>
        <p:spPr>
          <a:xfrm>
            <a:off x="6553200" y="6019800"/>
            <a:ext cx="2209800" cy="7016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500"/>
              <a:t>‹#›</a:t>
            </a:fld>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b="1" lang="en-US" u="sng"/>
            </a:br>
            <a:r>
              <a:rPr b="1" lang="en-US" u="sng"/>
              <a:t>Example file structure</a:t>
            </a:r>
            <a:endParaRPr b="1" u="sng"/>
          </a:p>
        </p:txBody>
      </p:sp>
      <p:pic>
        <p:nvPicPr>
          <p:cNvPr descr="Screen Shot 2014-02-13 at 1.09.31 PM.png" id="155" name="Google Shape;155;p7"/>
          <p:cNvPicPr preferRelativeResize="0"/>
          <p:nvPr>
            <p:ph idx="1" type="body"/>
          </p:nvPr>
        </p:nvPicPr>
        <p:blipFill rotWithShape="1">
          <a:blip r:embed="rId3">
            <a:alphaModFix/>
          </a:blip>
          <a:srcRect b="326" l="0" r="0" t="326"/>
          <a:stretch/>
        </p:blipFill>
        <p:spPr>
          <a:xfrm>
            <a:off x="457200" y="1600200"/>
            <a:ext cx="8229600" cy="4525963"/>
          </a:xfrm>
          <a:prstGeom prst="rect">
            <a:avLst/>
          </a:prstGeom>
          <a:noFill/>
          <a:ln>
            <a:noFill/>
          </a:ln>
        </p:spPr>
      </p:pic>
      <p:sp>
        <p:nvSpPr>
          <p:cNvPr id="156" name="Google Shape;156;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u="sng"/>
              <a:t>Schwartz's system</a:t>
            </a:r>
            <a:endParaRPr b="1" u="sng"/>
          </a:p>
        </p:txBody>
      </p:sp>
      <p:sp>
        <p:nvSpPr>
          <p:cNvPr id="163" name="Google Shape;163;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/Projectname</a:t>
            </a:r>
            <a:endParaRPr/>
          </a:p>
          <a:p>
            <a:pPr indent="0" lvl="0" marL="0" rtl="0" algn="l">
              <a:spcBef>
                <a:spcPts val="448"/>
              </a:spcBef>
              <a:spcAft>
                <a:spcPts val="0"/>
              </a:spcAft>
              <a:buClr>
                <a:schemeClr val="dk1"/>
              </a:buClr>
              <a:buSzPct val="100000"/>
              <a:buNone/>
            </a:pPr>
            <a:r>
              <a:rPr lang="en-US"/>
              <a:t>	/do</a:t>
            </a:r>
            <a:endParaRPr/>
          </a:p>
          <a:p>
            <a:pPr indent="0" lvl="0" marL="0" rtl="0" algn="l">
              <a:spcBef>
                <a:spcPts val="448"/>
              </a:spcBef>
              <a:spcAft>
                <a:spcPts val="0"/>
              </a:spcAft>
              <a:buClr>
                <a:schemeClr val="dk1"/>
              </a:buClr>
              <a:buSzPct val="100000"/>
              <a:buNone/>
            </a:pPr>
            <a:r>
              <a:rPr lang="en-US"/>
              <a:t>	/documentation</a:t>
            </a:r>
            <a:endParaRPr/>
          </a:p>
          <a:p>
            <a:pPr indent="0" lvl="0" marL="0" rtl="0" algn="l">
              <a:spcBef>
                <a:spcPts val="448"/>
              </a:spcBef>
              <a:spcAft>
                <a:spcPts val="0"/>
              </a:spcAft>
              <a:buClr>
                <a:schemeClr val="dk1"/>
              </a:buClr>
              <a:buSzPct val="100000"/>
              <a:buNone/>
            </a:pPr>
            <a:r>
              <a:rPr lang="en-US"/>
              <a:t>	/dta</a:t>
            </a:r>
            <a:endParaRPr/>
          </a:p>
          <a:p>
            <a:pPr indent="0" lvl="0" marL="0" rtl="0" algn="l">
              <a:spcBef>
                <a:spcPts val="448"/>
              </a:spcBef>
              <a:spcAft>
                <a:spcPts val="0"/>
              </a:spcAft>
              <a:buClr>
                <a:schemeClr val="dk1"/>
              </a:buClr>
              <a:buSzPct val="100000"/>
              <a:buNone/>
            </a:pPr>
            <a:r>
              <a:rPr lang="en-US"/>
              <a:t>	/filecreation</a:t>
            </a:r>
            <a:endParaRPr/>
          </a:p>
          <a:p>
            <a:pPr indent="0" lvl="0" marL="0" rtl="0" algn="l">
              <a:spcBef>
                <a:spcPts val="448"/>
              </a:spcBef>
              <a:spcAft>
                <a:spcPts val="0"/>
              </a:spcAft>
              <a:buClr>
                <a:schemeClr val="dk1"/>
              </a:buClr>
              <a:buSzPct val="100000"/>
              <a:buNone/>
            </a:pPr>
            <a:r>
              <a:rPr lang="en-US"/>
              <a:t>	/graphs</a:t>
            </a:r>
            <a:endParaRPr/>
          </a:p>
          <a:p>
            <a:pPr indent="0" lvl="0" marL="0" rtl="0" algn="l">
              <a:spcBef>
                <a:spcPts val="448"/>
              </a:spcBef>
              <a:spcAft>
                <a:spcPts val="0"/>
              </a:spcAft>
              <a:buClr>
                <a:schemeClr val="dk1"/>
              </a:buClr>
              <a:buSzPct val="100000"/>
              <a:buNone/>
            </a:pPr>
            <a:r>
              <a:rPr lang="en-US"/>
              <a:t>	/presentations</a:t>
            </a:r>
            <a:endParaRPr/>
          </a:p>
          <a:p>
            <a:pPr indent="0" lvl="0" marL="0" rtl="0" algn="l">
              <a:spcBef>
                <a:spcPts val="448"/>
              </a:spcBef>
              <a:spcAft>
                <a:spcPts val="0"/>
              </a:spcAft>
              <a:buClr>
                <a:schemeClr val="dk1"/>
              </a:buClr>
              <a:buSzPct val="100000"/>
              <a:buNone/>
            </a:pPr>
            <a:r>
              <a:rPr lang="en-US"/>
              <a:t>	/tabs and figs</a:t>
            </a:r>
            <a:endParaRPr/>
          </a:p>
          <a:p>
            <a:pPr indent="0" lvl="0" marL="0" rtl="0" algn="l">
              <a:spcBef>
                <a:spcPts val="448"/>
              </a:spcBef>
              <a:spcAft>
                <a:spcPts val="0"/>
              </a:spcAft>
              <a:buClr>
                <a:schemeClr val="dk1"/>
              </a:buClr>
              <a:buSzPct val="100000"/>
              <a:buNone/>
            </a:pPr>
            <a:r>
              <a:rPr lang="en-US"/>
              <a:t>		/submission1</a:t>
            </a:r>
            <a:endParaRPr/>
          </a:p>
          <a:p>
            <a:pPr indent="0" lvl="0" marL="0" rtl="0" algn="l">
              <a:spcBef>
                <a:spcPts val="448"/>
              </a:spcBef>
              <a:spcAft>
                <a:spcPts val="0"/>
              </a:spcAft>
              <a:buClr>
                <a:schemeClr val="dk1"/>
              </a:buClr>
              <a:buSzPct val="100000"/>
              <a:buNone/>
            </a:pPr>
            <a:r>
              <a:rPr lang="en-US"/>
              <a:t>		/submission2</a:t>
            </a:r>
            <a:endParaRPr/>
          </a:p>
          <a:p>
            <a:pPr indent="0" lvl="0" marL="0" rtl="0" algn="l">
              <a:spcBef>
                <a:spcPts val="448"/>
              </a:spcBef>
              <a:spcAft>
                <a:spcPts val="0"/>
              </a:spcAft>
              <a:buClr>
                <a:schemeClr val="dk1"/>
              </a:buClr>
              <a:buSzPct val="100000"/>
              <a:buNone/>
            </a:pPr>
            <a:r>
              <a:rPr lang="en-US"/>
              <a:t>	/text</a:t>
            </a:r>
            <a:endParaRPr/>
          </a:p>
          <a:p>
            <a:pPr indent="0" lvl="0" marL="0" rtl="0" algn="l">
              <a:spcBef>
                <a:spcPts val="448"/>
              </a:spcBef>
              <a:spcAft>
                <a:spcPts val="0"/>
              </a:spcAft>
              <a:buClr>
                <a:schemeClr val="dk1"/>
              </a:buClr>
              <a:buSzPct val="100000"/>
              <a:buNone/>
            </a:pPr>
            <a:r>
              <a:rPr lang="en-US"/>
              <a:t>		/submission1</a:t>
            </a:r>
            <a:endParaRPr/>
          </a:p>
          <a:p>
            <a:pPr indent="0" lvl="0" marL="0" rtl="0" algn="l">
              <a:spcBef>
                <a:spcPts val="448"/>
              </a:spcBef>
              <a:spcAft>
                <a:spcPts val="0"/>
              </a:spcAft>
              <a:buClr>
                <a:schemeClr val="dk1"/>
              </a:buClr>
              <a:buSzPct val="100000"/>
              <a:buNone/>
            </a:pPr>
            <a:r>
              <a:rPr lang="en-US"/>
              <a:t>		/submission2</a:t>
            </a:r>
            <a:endParaRPr/>
          </a:p>
        </p:txBody>
      </p:sp>
      <p:sp>
        <p:nvSpPr>
          <p:cNvPr id="164" name="Google Shape;16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u="sng"/>
              <a:t>Example from Sarah Farr #1</a:t>
            </a:r>
            <a:endParaRPr b="1" u="sng"/>
          </a:p>
        </p:txBody>
      </p:sp>
      <p:pic>
        <p:nvPicPr>
          <p:cNvPr descr="Table&#10;&#10;Description automatically generated" id="170" name="Google Shape;170;p9"/>
          <p:cNvPicPr preferRelativeResize="0"/>
          <p:nvPr>
            <p:ph idx="1" type="body"/>
          </p:nvPr>
        </p:nvPicPr>
        <p:blipFill rotWithShape="1">
          <a:blip r:embed="rId3">
            <a:alphaModFix/>
          </a:blip>
          <a:srcRect b="0" l="0" r="23920" t="0"/>
          <a:stretch/>
        </p:blipFill>
        <p:spPr>
          <a:xfrm>
            <a:off x="457200" y="1442576"/>
            <a:ext cx="3048000" cy="4525963"/>
          </a:xfrm>
          <a:prstGeom prst="rect">
            <a:avLst/>
          </a:prstGeom>
          <a:noFill/>
          <a:ln>
            <a:noFill/>
          </a:ln>
        </p:spPr>
      </p:pic>
      <p:sp>
        <p:nvSpPr>
          <p:cNvPr id="171" name="Google Shape;171;p9"/>
          <p:cNvSpPr txBox="1"/>
          <p:nvPr/>
        </p:nvSpPr>
        <p:spPr>
          <a:xfrm>
            <a:off x="3733800" y="1295400"/>
            <a:ext cx="4953000" cy="434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This is a screenshot of my file organization for a project I am working on with Prof. Jenna Nobles. In this case, we are creating a dataset based on scanned administrative records (no analysis).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Input: csv files needed to do some of the assembly and cleaning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Output: data files created at different steps in the process. Records to be re-entered, records yet to be entered, etc.</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Second Sample: we realized that we forgot to sample from some boxes of files. So we had to make a ”second sample”. This folder contains all the files used to creates that second sample. The csv files created become “inputs”.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u="sng"/>
              <a:t>Example from Sarah Farr #2</a:t>
            </a:r>
            <a:endParaRPr b="1" u="sng"/>
          </a:p>
        </p:txBody>
      </p:sp>
      <p:pic>
        <p:nvPicPr>
          <p:cNvPr descr="Graphical user interface, text, application&#10;&#10;Description automatically generated" id="178" name="Google Shape;178;p10"/>
          <p:cNvPicPr preferRelativeResize="0"/>
          <p:nvPr>
            <p:ph idx="1" type="body"/>
          </p:nvPr>
        </p:nvPicPr>
        <p:blipFill rotWithShape="1">
          <a:blip r:embed="rId3">
            <a:alphaModFix/>
          </a:blip>
          <a:srcRect b="0" l="0" r="0" t="0"/>
          <a:stretch/>
        </p:blipFill>
        <p:spPr>
          <a:xfrm>
            <a:off x="464127" y="1823460"/>
            <a:ext cx="2678631" cy="4525963"/>
          </a:xfrm>
          <a:prstGeom prst="rect">
            <a:avLst/>
          </a:prstGeom>
          <a:noFill/>
          <a:ln>
            <a:noFill/>
          </a:ln>
        </p:spPr>
      </p:pic>
      <p:sp>
        <p:nvSpPr>
          <p:cNvPr id="179" name="Google Shape;179;p10"/>
          <p:cNvSpPr txBox="1"/>
          <p:nvPr/>
        </p:nvSpPr>
        <p:spPr>
          <a:xfrm>
            <a:off x="3270475" y="1301525"/>
            <a:ext cx="5740200" cy="474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t>
            </a:r>
            <a:r>
              <a:rPr lang="en-US" sz="2400">
                <a:solidFill>
                  <a:schemeClr val="dk1"/>
                </a:solidFill>
                <a:latin typeface="Calibri"/>
                <a:ea typeface="Calibri"/>
                <a:cs typeface="Calibri"/>
                <a:sym typeface="Calibri"/>
              </a:rPr>
              <a:t>This is for a paper I’m working on with American Community Survey data.</a:t>
            </a:r>
            <a:r>
              <a:rPr lang="en-US" sz="2400"/>
              <a:t> Note </a:t>
            </a:r>
            <a:r>
              <a:rPr lang="en-US" sz="2400">
                <a:solidFill>
                  <a:schemeClr val="dk1"/>
                </a:solidFill>
                <a:latin typeface="Calibri"/>
                <a:ea typeface="Calibri"/>
                <a:cs typeface="Calibri"/>
                <a:sym typeface="Calibri"/>
              </a:rPr>
              <a:t>Similar file structure: inputs, outputs (“b_figs”), and a writing folder.</a:t>
            </a:r>
            <a:endParaRPr sz="2400"/>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Note that in both this example and the last example, I have broken out my R Scripts (the equivalent of .do files in Stata) into several steps and labelled them accordingly.</a:t>
            </a:r>
            <a:endParaRPr sz="2400"/>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Not perfection—I realize while prepping this lecture that I should create some master documentation files (like Prof. Schwartz does) to keep a record of, for example, where I got the “input” files from.”</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u="sng"/>
              <a:t>Other ways to keep organized &amp; efficient</a:t>
            </a:r>
            <a:endParaRPr b="1" u="sng"/>
          </a:p>
        </p:txBody>
      </p:sp>
      <p:sp>
        <p:nvSpPr>
          <p:cNvPr id="186" name="Google Shape;186;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640"/>
              </a:spcBef>
              <a:spcAft>
                <a:spcPts val="0"/>
              </a:spcAft>
              <a:buNone/>
            </a:pPr>
            <a:r>
              <a:rPr lang="en-US"/>
              <a:t>“File flow”</a:t>
            </a:r>
            <a:endParaRPr/>
          </a:p>
          <a:p>
            <a:pPr indent="-285750" lvl="1" marL="742950" rtl="0" algn="l">
              <a:spcBef>
                <a:spcPts val="560"/>
              </a:spcBef>
              <a:spcAft>
                <a:spcPts val="0"/>
              </a:spcAft>
              <a:buClr>
                <a:schemeClr val="dk1"/>
              </a:buClr>
              <a:buSzPts val="2800"/>
              <a:buChar char="–"/>
            </a:pPr>
            <a:r>
              <a:rPr lang="en-US"/>
              <a:t>Schwartz &amp; Mare (2005) </a:t>
            </a:r>
            <a:r>
              <a:rPr i="1" lang="en-US"/>
              <a:t>Demography</a:t>
            </a:r>
            <a:r>
              <a:rPr lang="en-US"/>
              <a:t> documentation</a:t>
            </a:r>
            <a:endParaRPr/>
          </a:p>
          <a:p>
            <a:pPr indent="-285750" lvl="1" marL="742950" rtl="0" algn="l">
              <a:spcBef>
                <a:spcPts val="560"/>
              </a:spcBef>
              <a:spcAft>
                <a:spcPts val="0"/>
              </a:spcAft>
              <a:buClr>
                <a:schemeClr val="dk1"/>
              </a:buClr>
              <a:buSzPts val="2800"/>
              <a:buChar char="–"/>
            </a:pPr>
            <a:r>
              <a:rPr lang="en-US" u="sng">
                <a:solidFill>
                  <a:schemeClr val="hlink"/>
                </a:solidFill>
                <a:hlinkClick r:id="rId3"/>
              </a:rPr>
              <a:t>https://www.ssc.wisc.edu/~cschwart/files_eamtrends.html</a:t>
            </a:r>
            <a:endParaRPr/>
          </a:p>
          <a:p>
            <a:pPr indent="-285750" lvl="1" marL="742950" rtl="0" algn="l">
              <a:spcBef>
                <a:spcPts val="560"/>
              </a:spcBef>
              <a:spcAft>
                <a:spcPts val="0"/>
              </a:spcAft>
              <a:buClr>
                <a:schemeClr val="dk1"/>
              </a:buClr>
              <a:buSzPts val="2800"/>
              <a:buChar char="–"/>
            </a:pPr>
            <a:r>
              <a:rPr lang="en-US"/>
              <a:t>You will make &amp; hand in one of these for your final projects</a:t>
            </a:r>
            <a:endParaRPr/>
          </a:p>
        </p:txBody>
      </p:sp>
      <p:sp>
        <p:nvSpPr>
          <p:cNvPr id="187" name="Google Shape;18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u="sng"/>
              <a:t>Christine Schwartz’s website</a:t>
            </a:r>
            <a:endParaRPr b="1" u="sng"/>
          </a:p>
        </p:txBody>
      </p:sp>
      <p:sp>
        <p:nvSpPr>
          <p:cNvPr id="193" name="Google Shape;193;p12"/>
          <p:cNvSpPr txBox="1"/>
          <p:nvPr>
            <p:ph idx="1" type="body"/>
          </p:nvPr>
        </p:nvSpPr>
        <p:spPr>
          <a:xfrm>
            <a:off x="4419600" y="1600200"/>
            <a:ext cx="4267200" cy="5121275"/>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File flow from Prof. Schwartz’s website.</a:t>
            </a:r>
            <a:endParaRPr/>
          </a:p>
          <a:p>
            <a:pPr indent="-342900" lvl="0" marL="342900" rtl="0" algn="l">
              <a:spcBef>
                <a:spcPts val="592"/>
              </a:spcBef>
              <a:spcAft>
                <a:spcPts val="0"/>
              </a:spcAft>
              <a:buClr>
                <a:schemeClr val="dk1"/>
              </a:buClr>
              <a:buSzPct val="100000"/>
              <a:buChar char="•"/>
            </a:pPr>
            <a:r>
              <a:rPr lang="en-US"/>
              <a:t>She walks you through how she went from the original data files to the final data files.</a:t>
            </a:r>
            <a:endParaRPr/>
          </a:p>
          <a:p>
            <a:pPr indent="-342900" lvl="0" marL="342900" rtl="0" algn="l">
              <a:spcBef>
                <a:spcPts val="592"/>
              </a:spcBef>
              <a:spcAft>
                <a:spcPts val="0"/>
              </a:spcAft>
              <a:buClr>
                <a:schemeClr val="dk1"/>
              </a:buClr>
              <a:buSzPct val="100000"/>
              <a:buChar char="•"/>
            </a:pPr>
            <a:r>
              <a:rPr lang="en-US"/>
              <a:t>She also provides all of the .do files you need to replicate.</a:t>
            </a:r>
            <a:endParaRPr/>
          </a:p>
          <a:p>
            <a:pPr indent="-285750" lvl="1" marL="742950" rtl="0" algn="l">
              <a:spcBef>
                <a:spcPts val="518"/>
              </a:spcBef>
              <a:spcAft>
                <a:spcPts val="0"/>
              </a:spcAft>
              <a:buClr>
                <a:schemeClr val="dk1"/>
              </a:buClr>
              <a:buSzPct val="100000"/>
              <a:buChar char="–"/>
            </a:pPr>
            <a:r>
              <a:rPr lang="en-US"/>
              <a:t>Recommend taking a look at her files. A good example to follow!</a:t>
            </a:r>
            <a:endParaRPr/>
          </a:p>
        </p:txBody>
      </p:sp>
      <p:sp>
        <p:nvSpPr>
          <p:cNvPr id="194" name="Google Shape;19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5" name="Google Shape;195;p12"/>
          <p:cNvPicPr preferRelativeResize="0"/>
          <p:nvPr/>
        </p:nvPicPr>
        <p:blipFill rotWithShape="1">
          <a:blip r:embed="rId3">
            <a:alphaModFix/>
          </a:blip>
          <a:srcRect b="0" l="0" r="0" t="0"/>
          <a:stretch/>
        </p:blipFill>
        <p:spPr>
          <a:xfrm>
            <a:off x="457200" y="1371600"/>
            <a:ext cx="3797300" cy="5257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3">
            <a:alphaModFix/>
          </a:blip>
          <a:srcRect b="0" l="0" r="6814" t="0"/>
          <a:stretch/>
        </p:blipFill>
        <p:spPr>
          <a:xfrm>
            <a:off x="1" y="200891"/>
            <a:ext cx="4267199" cy="5666509"/>
          </a:xfrm>
          <a:prstGeom prst="rect">
            <a:avLst/>
          </a:prstGeom>
          <a:noFill/>
          <a:ln>
            <a:noFill/>
          </a:ln>
        </p:spPr>
      </p:pic>
      <p:pic>
        <p:nvPicPr>
          <p:cNvPr id="203" name="Google Shape;203;p13"/>
          <p:cNvPicPr preferRelativeResize="0"/>
          <p:nvPr/>
        </p:nvPicPr>
        <p:blipFill rotWithShape="1">
          <a:blip r:embed="rId4">
            <a:alphaModFix/>
          </a:blip>
          <a:srcRect b="0" l="0" r="0" t="0"/>
          <a:stretch/>
        </p:blipFill>
        <p:spPr>
          <a:xfrm>
            <a:off x="4756682" y="288175"/>
            <a:ext cx="4379004" cy="5334000"/>
          </a:xfrm>
          <a:prstGeom prst="rect">
            <a:avLst/>
          </a:prstGeom>
          <a:noFill/>
          <a:ln>
            <a:noFill/>
          </a:ln>
        </p:spPr>
      </p:pic>
      <p:sp>
        <p:nvSpPr>
          <p:cNvPr id="204" name="Google Shape;204;p13"/>
          <p:cNvSpPr txBox="1"/>
          <p:nvPr/>
        </p:nvSpPr>
        <p:spPr>
          <a:xfrm>
            <a:off x="117641" y="6169580"/>
            <a:ext cx="64299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Example research log from Christine Schwartz and her collaborator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1605a04c3e_0_17"/>
          <p:cNvSpPr txBox="1"/>
          <p:nvPr>
            <p:ph type="title"/>
          </p:nvPr>
        </p:nvSpPr>
        <p:spPr>
          <a:xfrm>
            <a:off x="457200" y="-3"/>
            <a:ext cx="8229600" cy="834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u="sng"/>
              <a:t>Organization tips/tricks</a:t>
            </a:r>
            <a:endParaRPr b="1" u="sng"/>
          </a:p>
        </p:txBody>
      </p:sp>
      <p:sp>
        <p:nvSpPr>
          <p:cNvPr id="211" name="Google Shape;211;g11605a04c3e_0_17"/>
          <p:cNvSpPr txBox="1"/>
          <p:nvPr>
            <p:ph idx="1" type="body"/>
          </p:nvPr>
        </p:nvSpPr>
        <p:spPr>
          <a:xfrm>
            <a:off x="300350" y="982825"/>
            <a:ext cx="8660100" cy="5574900"/>
          </a:xfrm>
          <a:prstGeom prst="rect">
            <a:avLst/>
          </a:prstGeom>
          <a:noFill/>
          <a:ln>
            <a:noFill/>
          </a:ln>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US" sz="2400"/>
              <a:t>When dating files, use the “programmer’s friend” method of dating, which you see me use: YYYY-MM-DD. </a:t>
            </a:r>
            <a:endParaRPr sz="2400"/>
          </a:p>
          <a:p>
            <a:pPr indent="-381000" lvl="1" marL="914400" rtl="0" algn="l">
              <a:spcBef>
                <a:spcPts val="360"/>
              </a:spcBef>
              <a:spcAft>
                <a:spcPts val="0"/>
              </a:spcAft>
              <a:buSzPts val="2400"/>
              <a:buChar char="-"/>
            </a:pPr>
            <a:r>
              <a:rPr lang="en-US" sz="2400"/>
              <a:t>Fun fact/real world example: I learned this from my friend Alexi Brooks in the CS department. We were managing some internal union data for the Teaching Assistants Association (AFT Local 3220); I asked him why he dated files this way, and he pointed out that it is because it makes it easy to sort by date if you only have a crude alphabetical sorter. </a:t>
            </a:r>
            <a:endParaRPr sz="2400"/>
          </a:p>
          <a:p>
            <a:pPr indent="-381000" lvl="2" marL="1371600" rtl="0" algn="l">
              <a:spcBef>
                <a:spcPts val="360"/>
              </a:spcBef>
              <a:spcAft>
                <a:spcPts val="0"/>
              </a:spcAft>
              <a:buSzPts val="2400"/>
              <a:buChar char="-"/>
            </a:pPr>
            <a:r>
              <a:rPr lang="en-US"/>
              <a:t>Stata actually is “smarter” than this, but if you have a folder on your computer and you can only sort by name, this will work. </a:t>
            </a:r>
            <a:endParaRPr sz="2400"/>
          </a:p>
          <a:p>
            <a:pPr indent="-381000" lvl="0" marL="457200" rtl="0" algn="l">
              <a:spcBef>
                <a:spcPts val="360"/>
              </a:spcBef>
              <a:spcAft>
                <a:spcPts val="0"/>
              </a:spcAft>
              <a:buSzPts val="2400"/>
              <a:buChar char="-"/>
            </a:pPr>
            <a:r>
              <a:rPr lang="en-US" sz="2400"/>
              <a:t>You can make new folders from within Stata, as I’ve shown you; you can also make them using a command line on your computer, which is kind of fun — you’re more or less “doing computer science” at that point. Here’s a possible strategy.</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u="sng"/>
              <a:t>Proposal (due 2022-02-28)</a:t>
            </a:r>
            <a:endParaRPr b="1" u="sng"/>
          </a:p>
        </p:txBody>
      </p:sp>
      <p:sp>
        <p:nvSpPr>
          <p:cNvPr id="218" name="Google Shape;218;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(1) What data set you’ll use.</a:t>
            </a:r>
            <a:endParaRPr/>
          </a:p>
          <a:p>
            <a:pPr indent="0" lvl="0" marL="0" rtl="0" algn="l">
              <a:spcBef>
                <a:spcPts val="640"/>
              </a:spcBef>
              <a:spcAft>
                <a:spcPts val="0"/>
              </a:spcAft>
              <a:buClr>
                <a:schemeClr val="dk1"/>
              </a:buClr>
              <a:buSzPts val="3200"/>
              <a:buNone/>
            </a:pPr>
            <a:r>
              <a:rPr lang="en-US"/>
              <a:t>(2) What difference between groups, change over time, and/or relationship/association you’re interested in investigating.</a:t>
            </a:r>
            <a:endParaRPr/>
          </a:p>
          <a:p>
            <a:pPr indent="0" lvl="0" marL="0" rtl="0" algn="l">
              <a:spcBef>
                <a:spcPts val="640"/>
              </a:spcBef>
              <a:spcAft>
                <a:spcPts val="0"/>
              </a:spcAft>
              <a:buClr>
                <a:schemeClr val="dk1"/>
              </a:buClr>
              <a:buSzPts val="3200"/>
              <a:buNone/>
            </a:pPr>
            <a:r>
              <a:rPr lang="en-US"/>
              <a:t>(3) What variables you think you’ll use to conduct your analysis.</a:t>
            </a:r>
            <a:endParaRPr/>
          </a:p>
          <a:p>
            <a:pPr indent="-139700" lvl="0" marL="342900" rtl="0" algn="l">
              <a:spcBef>
                <a:spcPts val="640"/>
              </a:spcBef>
              <a:spcAft>
                <a:spcPts val="0"/>
              </a:spcAft>
              <a:buClr>
                <a:schemeClr val="dk1"/>
              </a:buClr>
              <a:buSzPts val="3200"/>
              <a:buNone/>
            </a:pPr>
            <a:r>
              <a:t/>
            </a:r>
            <a:endParaRPr/>
          </a:p>
        </p:txBody>
      </p:sp>
      <p:sp>
        <p:nvSpPr>
          <p:cNvPr id="219" name="Google Shape;219;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u="sng"/>
              <a:t>Example I</a:t>
            </a:r>
            <a:endParaRPr b="1" u="sng"/>
          </a:p>
        </p:txBody>
      </p:sp>
      <p:sp>
        <p:nvSpPr>
          <p:cNvPr id="226" name="Google Shape;226;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I will use the 2016 General Social Survey</a:t>
            </a:r>
            <a:endParaRPr/>
          </a:p>
          <a:p>
            <a:pPr indent="-342900" lvl="0" marL="342900" rtl="0" algn="l">
              <a:spcBef>
                <a:spcPts val="640"/>
              </a:spcBef>
              <a:spcAft>
                <a:spcPts val="0"/>
              </a:spcAft>
              <a:buClr>
                <a:schemeClr val="dk1"/>
              </a:buClr>
              <a:buSzPts val="3200"/>
              <a:buChar char="•"/>
            </a:pPr>
            <a:r>
              <a:rPr lang="en-US"/>
              <a:t>I am interested in gender differences in widowhood rates and how they vary by race/ethnicity</a:t>
            </a:r>
            <a:endParaRPr/>
          </a:p>
          <a:p>
            <a:pPr indent="-285750" lvl="1" marL="742950" rtl="0" algn="l">
              <a:spcBef>
                <a:spcPts val="560"/>
              </a:spcBef>
              <a:spcAft>
                <a:spcPts val="0"/>
              </a:spcAft>
              <a:buClr>
                <a:schemeClr val="dk1"/>
              </a:buClr>
              <a:buSzPts val="2800"/>
              <a:buChar char="–"/>
            </a:pPr>
            <a:r>
              <a:rPr lang="en-US"/>
              <a:t>Are elderly Black, white, Asian, or Hispanic women more likely to be widows? How does this compare to the rates for men?</a:t>
            </a:r>
            <a:endParaRPr/>
          </a:p>
          <a:p>
            <a:pPr indent="-342900" lvl="0" marL="342900" rtl="0" algn="l">
              <a:spcBef>
                <a:spcPts val="640"/>
              </a:spcBef>
              <a:spcAft>
                <a:spcPts val="0"/>
              </a:spcAft>
              <a:buClr>
                <a:schemeClr val="dk1"/>
              </a:buClr>
              <a:buSzPts val="3200"/>
              <a:buChar char="•"/>
            </a:pPr>
            <a:r>
              <a:rPr lang="en-US"/>
              <a:t>Variable names: </a:t>
            </a:r>
            <a:r>
              <a:rPr lang="en-US">
                <a:latin typeface="Courier New"/>
                <a:ea typeface="Courier New"/>
                <a:cs typeface="Courier New"/>
                <a:sym typeface="Courier New"/>
              </a:rPr>
              <a:t>widowed, age, sex, race, ethnic </a:t>
            </a:r>
            <a:endParaRPr>
              <a:latin typeface="Courier New"/>
              <a:ea typeface="Courier New"/>
              <a:cs typeface="Courier New"/>
              <a:sym typeface="Courier New"/>
            </a:endParaRPr>
          </a:p>
        </p:txBody>
      </p:sp>
      <p:sp>
        <p:nvSpPr>
          <p:cNvPr id="227" name="Google Shape;227;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u="sng"/>
              <a:t>Plan for the day</a:t>
            </a:r>
            <a:endParaRPr b="1" u="sng"/>
          </a:p>
        </p:txBody>
      </p:sp>
      <p:sp>
        <p:nvSpPr>
          <p:cNvPr id="98" name="Google Shape;98;p3"/>
          <p:cNvSpPr txBox="1"/>
          <p:nvPr>
            <p:ph idx="1" type="body"/>
          </p:nvPr>
        </p:nvSpPr>
        <p:spPr>
          <a:xfrm>
            <a:off x="304800" y="1334900"/>
            <a:ext cx="8605500" cy="5065800"/>
          </a:xfrm>
          <a:prstGeom prst="rect">
            <a:avLst/>
          </a:prstGeom>
          <a:noFill/>
          <a:ln>
            <a:noFill/>
          </a:ln>
        </p:spPr>
        <p:txBody>
          <a:bodyPr anchorCtr="0" anchor="t" bIns="45700" lIns="91425" spcFirstLastPara="1" rIns="91425" wrap="square" tIns="45700">
            <a:normAutofit/>
          </a:bodyPr>
          <a:lstStyle/>
          <a:p>
            <a:pPr indent="0" lvl="0" marL="0" rtl="0" algn="l">
              <a:spcBef>
                <a:spcPts val="592"/>
              </a:spcBef>
              <a:spcAft>
                <a:spcPts val="0"/>
              </a:spcAft>
              <a:buNone/>
            </a:pPr>
            <a:r>
              <a:rPr lang="en-US"/>
              <a:t>We’re using slides today because we’ll be going in and out of a few documents. </a:t>
            </a:r>
            <a:endParaRPr/>
          </a:p>
          <a:p>
            <a:pPr indent="-406400" lvl="0" marL="457200" rtl="0" algn="l">
              <a:spcBef>
                <a:spcPts val="592"/>
              </a:spcBef>
              <a:spcAft>
                <a:spcPts val="0"/>
              </a:spcAft>
              <a:buSzPts val="2800"/>
              <a:buAutoNum type="arabicPeriod"/>
            </a:pPr>
            <a:r>
              <a:rPr lang="en-US"/>
              <a:t>Exercise 1</a:t>
            </a:r>
            <a:endParaRPr/>
          </a:p>
          <a:p>
            <a:pPr indent="-406400" lvl="0" marL="457200" rtl="0" algn="l">
              <a:spcBef>
                <a:spcPts val="0"/>
              </a:spcBef>
              <a:spcAft>
                <a:spcPts val="0"/>
              </a:spcAft>
              <a:buSzPts val="2800"/>
              <a:buAutoNum type="arabicPeriod"/>
            </a:pPr>
            <a:r>
              <a:rPr lang="en-US"/>
              <a:t>Exercise 2 </a:t>
            </a:r>
            <a:endParaRPr/>
          </a:p>
          <a:p>
            <a:pPr indent="-406400" lvl="0" marL="457200" rtl="0" algn="l">
              <a:spcBef>
                <a:spcPts val="0"/>
              </a:spcBef>
              <a:spcAft>
                <a:spcPts val="0"/>
              </a:spcAft>
              <a:buSzPts val="2800"/>
              <a:buAutoNum type="arabicPeriod"/>
            </a:pPr>
            <a:r>
              <a:rPr lang="en-US"/>
              <a:t>Mitchell Ch. 4 </a:t>
            </a:r>
            <a:endParaRPr/>
          </a:p>
          <a:p>
            <a:pPr indent="-406400" lvl="0" marL="457200" rtl="0" algn="l">
              <a:spcBef>
                <a:spcPts val="0"/>
              </a:spcBef>
              <a:spcAft>
                <a:spcPts val="0"/>
              </a:spcAft>
              <a:buSzPts val="2800"/>
              <a:buAutoNum type="arabicPeriod"/>
            </a:pPr>
            <a:r>
              <a:rPr lang="en-US"/>
              <a:t>Long, Ch. 2 and related material</a:t>
            </a:r>
            <a:endParaRPr/>
          </a:p>
          <a:p>
            <a:pPr indent="-406400" lvl="0" marL="457200" rtl="0" algn="l">
              <a:spcBef>
                <a:spcPts val="0"/>
              </a:spcBef>
              <a:spcAft>
                <a:spcPts val="0"/>
              </a:spcAft>
              <a:buSzPts val="2800"/>
              <a:buAutoNum type="arabicPeriod"/>
            </a:pPr>
            <a:r>
              <a:rPr lang="en-US"/>
              <a:t>Project discussion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u="sng"/>
              <a:t>Example II</a:t>
            </a:r>
            <a:endParaRPr b="1" u="sng"/>
          </a:p>
        </p:txBody>
      </p:sp>
      <p:sp>
        <p:nvSpPr>
          <p:cNvPr id="234" name="Google Shape;234;p49"/>
          <p:cNvSpPr txBox="1"/>
          <p:nvPr>
            <p:ph idx="1" type="body"/>
          </p:nvPr>
        </p:nvSpPr>
        <p:spPr>
          <a:xfrm>
            <a:off x="379075" y="1624013"/>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I’m interested in using a wave of the NHANES data-set to examine the relationship between different indicators of metabolic syndrome. </a:t>
            </a:r>
            <a:endParaRPr/>
          </a:p>
          <a:p>
            <a:pPr indent="-254000" lvl="0" marL="342900" rtl="0" algn="l">
              <a:spcBef>
                <a:spcPts val="0"/>
              </a:spcBef>
              <a:spcAft>
                <a:spcPts val="0"/>
              </a:spcAft>
              <a:buSzPts val="1800"/>
              <a:buChar char="•"/>
            </a:pPr>
            <a:r>
              <a:rPr lang="en-US"/>
              <a:t>I will use an average of the diastolic and systolic blood pressure measures. </a:t>
            </a:r>
            <a:endParaRPr/>
          </a:p>
        </p:txBody>
      </p:sp>
      <p:sp>
        <p:nvSpPr>
          <p:cNvPr id="235" name="Google Shape;235;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u="sng"/>
              <a:t>This week</a:t>
            </a:r>
            <a:endParaRPr b="1" u="sng"/>
          </a:p>
        </p:txBody>
      </p:sp>
      <p:sp>
        <p:nvSpPr>
          <p:cNvPr id="242" name="Google Shape;242;p5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Complete Exercise 3</a:t>
            </a:r>
            <a:endParaRPr/>
          </a:p>
          <a:p>
            <a:pPr indent="-285750" lvl="1" marL="742950" rtl="0" algn="l">
              <a:spcBef>
                <a:spcPts val="560"/>
              </a:spcBef>
              <a:spcAft>
                <a:spcPts val="0"/>
              </a:spcAft>
              <a:buClr>
                <a:schemeClr val="dk1"/>
              </a:buClr>
              <a:buSzPts val="2800"/>
              <a:buChar char="–"/>
            </a:pPr>
            <a:r>
              <a:rPr lang="en-US"/>
              <a:t>Main principle in data entry: Change data as little as possible. Create record of raw data. Can "clean" and "recode" in subsequent steps.</a:t>
            </a:r>
            <a:endParaRPr/>
          </a:p>
          <a:p>
            <a:pPr indent="-342900" lvl="0" marL="342900" rtl="0" algn="l">
              <a:spcBef>
                <a:spcPts val="640"/>
              </a:spcBef>
              <a:spcAft>
                <a:spcPts val="0"/>
              </a:spcAft>
              <a:buClr>
                <a:schemeClr val="dk1"/>
              </a:buClr>
              <a:buSzPts val="3200"/>
              <a:buChar char="•"/>
            </a:pPr>
            <a:r>
              <a:rPr lang="en-US"/>
              <a:t>Read Mitchell, Chapter 5 (submit notes)</a:t>
            </a:r>
            <a:endParaRPr/>
          </a:p>
          <a:p>
            <a:pPr indent="-285750" lvl="1" marL="742950" rtl="0" algn="l">
              <a:spcBef>
                <a:spcPts val="560"/>
              </a:spcBef>
              <a:spcAft>
                <a:spcPts val="0"/>
              </a:spcAft>
              <a:buClr>
                <a:schemeClr val="dk1"/>
              </a:buClr>
              <a:buSzPts val="2800"/>
              <a:buChar char="–"/>
            </a:pPr>
            <a:r>
              <a:rPr lang="en-US"/>
              <a:t>recoding, creating new variables</a:t>
            </a:r>
            <a:endParaRPr/>
          </a:p>
          <a:p>
            <a:pPr indent="-342900" lvl="0" marL="342900" rtl="0" algn="l">
              <a:spcBef>
                <a:spcPts val="640"/>
              </a:spcBef>
              <a:spcAft>
                <a:spcPts val="0"/>
              </a:spcAft>
              <a:buClr>
                <a:schemeClr val="dk1"/>
              </a:buClr>
              <a:buSzPts val="3200"/>
              <a:buChar char="•"/>
            </a:pPr>
            <a:r>
              <a:rPr lang="en-US"/>
              <a:t>Submit proposal</a:t>
            </a:r>
            <a:endParaRPr/>
          </a:p>
          <a:p>
            <a:pPr indent="-139700" lvl="0" marL="342900" rtl="0" algn="l">
              <a:spcBef>
                <a:spcPts val="640"/>
              </a:spcBef>
              <a:spcAft>
                <a:spcPts val="0"/>
              </a:spcAft>
              <a:buClr>
                <a:schemeClr val="dk1"/>
              </a:buClr>
              <a:buSzPts val="3200"/>
              <a:buNone/>
            </a:pPr>
            <a:r>
              <a:t/>
            </a:r>
            <a:endParaRPr/>
          </a:p>
        </p:txBody>
      </p:sp>
      <p:sp>
        <p:nvSpPr>
          <p:cNvPr id="243" name="Google Shape;243;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Screen Shot 2014-02-13 at 12.49.37 PM.png" id="104" name="Google Shape;104;p4"/>
          <p:cNvPicPr preferRelativeResize="0"/>
          <p:nvPr>
            <p:ph idx="1" type="body"/>
          </p:nvPr>
        </p:nvPicPr>
        <p:blipFill rotWithShape="1">
          <a:blip r:embed="rId3">
            <a:alphaModFix/>
          </a:blip>
          <a:srcRect b="9502" l="0" r="0" t="9501"/>
          <a:stretch/>
        </p:blipFill>
        <p:spPr>
          <a:xfrm>
            <a:off x="457200" y="838200"/>
            <a:ext cx="8229600" cy="4525963"/>
          </a:xfrm>
          <a:prstGeom prst="rect">
            <a:avLst/>
          </a:prstGeom>
          <a:noFill/>
          <a:ln>
            <a:noFill/>
          </a:ln>
        </p:spPr>
      </p:pic>
      <p:sp>
        <p:nvSpPr>
          <p:cNvPr id="105" name="Google Shape;105;p4"/>
          <p:cNvSpPr txBox="1"/>
          <p:nvPr/>
        </p:nvSpPr>
        <p:spPr>
          <a:xfrm>
            <a:off x="5257800" y="6019800"/>
            <a:ext cx="2895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J. Scott Long. </a:t>
            </a:r>
            <a:r>
              <a:rPr b="0" i="1" lang="en-US" sz="1800" u="none" cap="none" strike="noStrike">
                <a:solidFill>
                  <a:schemeClr val="dk1"/>
                </a:solidFill>
                <a:latin typeface="Calibri"/>
                <a:ea typeface="Calibri"/>
                <a:cs typeface="Calibri"/>
                <a:sym typeface="Calibri"/>
              </a:rPr>
              <a:t>The Workflow of Data Analysis.</a:t>
            </a:r>
            <a:r>
              <a:rPr b="0" i="0" lang="en-US" sz="1800" u="none" cap="none" strike="noStrike">
                <a:solidFill>
                  <a:schemeClr val="dk1"/>
                </a:solidFill>
                <a:latin typeface="Calibri"/>
                <a:ea typeface="Calibri"/>
                <a:cs typeface="Calibri"/>
                <a:sym typeface="Calibri"/>
              </a:rPr>
              <a:t> Pp. 13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1605a04c3e_0_24"/>
          <p:cNvSpPr txBox="1"/>
          <p:nvPr>
            <p:ph idx="1" type="body"/>
          </p:nvPr>
        </p:nvSpPr>
        <p:spPr>
          <a:xfrm>
            <a:off x="150150" y="767400"/>
            <a:ext cx="8994000" cy="58236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a:t>Main theme: you must plan, organize, and document (POD).</a:t>
            </a:r>
            <a:endParaRPr/>
          </a:p>
          <a:p>
            <a:pPr indent="-406400" lvl="0" marL="457200" rtl="0" algn="l">
              <a:spcBef>
                <a:spcPts val="360"/>
              </a:spcBef>
              <a:spcAft>
                <a:spcPts val="0"/>
              </a:spcAft>
              <a:buSzPts val="2800"/>
              <a:buChar char="-"/>
            </a:pPr>
            <a:r>
              <a:rPr lang="en-US"/>
              <a:t>Things to consider while planning</a:t>
            </a:r>
            <a:endParaRPr/>
          </a:p>
          <a:p>
            <a:pPr indent="-393700" lvl="1" marL="914400" rtl="0" algn="l">
              <a:spcBef>
                <a:spcPts val="360"/>
              </a:spcBef>
              <a:spcAft>
                <a:spcPts val="0"/>
              </a:spcAft>
              <a:buSzPts val="2600"/>
              <a:buChar char="-"/>
            </a:pPr>
            <a:r>
              <a:rPr lang="en-US" sz="2600"/>
              <a:t>Size of project</a:t>
            </a:r>
            <a:endParaRPr sz="2600"/>
          </a:p>
          <a:p>
            <a:pPr indent="-393700" lvl="1" marL="914400" rtl="0" algn="l">
              <a:spcBef>
                <a:spcPts val="360"/>
              </a:spcBef>
              <a:spcAft>
                <a:spcPts val="0"/>
              </a:spcAft>
              <a:buSzPts val="2600"/>
              <a:buChar char="-"/>
            </a:pPr>
            <a:r>
              <a:rPr lang="en-US" sz="2600"/>
              <a:t>Scheduling</a:t>
            </a:r>
            <a:endParaRPr sz="2600"/>
          </a:p>
          <a:p>
            <a:pPr indent="-393700" lvl="1" marL="914400" rtl="0" algn="l">
              <a:spcBef>
                <a:spcPts val="360"/>
              </a:spcBef>
              <a:spcAft>
                <a:spcPts val="0"/>
              </a:spcAft>
              <a:buSzPts val="2600"/>
              <a:buChar char="-"/>
            </a:pPr>
            <a:r>
              <a:rPr lang="en-US" sz="2600"/>
              <a:t>Size and duration</a:t>
            </a:r>
            <a:endParaRPr sz="2600"/>
          </a:p>
          <a:p>
            <a:pPr indent="-393700" lvl="1" marL="914400" rtl="0" algn="l">
              <a:spcBef>
                <a:spcPts val="360"/>
              </a:spcBef>
              <a:spcAft>
                <a:spcPts val="0"/>
              </a:spcAft>
              <a:buSzPts val="2600"/>
              <a:buChar char="-"/>
            </a:pPr>
            <a:r>
              <a:rPr lang="en-US" sz="2600"/>
              <a:t>Division of labor/enforcer — ignore the unfortunate term</a:t>
            </a:r>
            <a:endParaRPr sz="2600"/>
          </a:p>
          <a:p>
            <a:pPr indent="-393700" lvl="1" marL="914400" rtl="0" algn="l">
              <a:spcBef>
                <a:spcPts val="360"/>
              </a:spcBef>
              <a:spcAft>
                <a:spcPts val="0"/>
              </a:spcAft>
              <a:buSzPts val="2600"/>
              <a:buChar char="-"/>
            </a:pPr>
            <a:r>
              <a:rPr lang="en-US" sz="2600"/>
              <a:t>Data-sets</a:t>
            </a:r>
            <a:endParaRPr sz="2600"/>
          </a:p>
          <a:p>
            <a:pPr indent="-393700" lvl="1" marL="914400" rtl="0" algn="l">
              <a:spcBef>
                <a:spcPts val="360"/>
              </a:spcBef>
              <a:spcAft>
                <a:spcPts val="0"/>
              </a:spcAft>
              <a:buSzPts val="2600"/>
              <a:buChar char="-"/>
            </a:pPr>
            <a:r>
              <a:rPr lang="en-US" sz="2600"/>
              <a:t>Variable-names and labels</a:t>
            </a:r>
            <a:endParaRPr sz="2600"/>
          </a:p>
          <a:p>
            <a:pPr indent="-393700" lvl="1" marL="914400" rtl="0" algn="l">
              <a:spcBef>
                <a:spcPts val="360"/>
              </a:spcBef>
              <a:spcAft>
                <a:spcPts val="0"/>
              </a:spcAft>
              <a:buSzPts val="2600"/>
              <a:buChar char="-"/>
            </a:pPr>
            <a:r>
              <a:rPr lang="en-US" sz="2600"/>
              <a:t>Data collection/survey design</a:t>
            </a:r>
            <a:endParaRPr sz="2600"/>
          </a:p>
          <a:p>
            <a:pPr indent="-393700" lvl="1" marL="914400" rtl="0" algn="l">
              <a:spcBef>
                <a:spcPts val="360"/>
              </a:spcBef>
              <a:spcAft>
                <a:spcPts val="0"/>
              </a:spcAft>
              <a:buSzPts val="2600"/>
              <a:buChar char="-"/>
            </a:pPr>
            <a:r>
              <a:rPr lang="en-US" sz="2600"/>
              <a:t>Missing data</a:t>
            </a:r>
            <a:endParaRPr sz="2600"/>
          </a:p>
          <a:p>
            <a:pPr indent="-393700" lvl="1" marL="914400" rtl="0" algn="l">
              <a:spcBef>
                <a:spcPts val="360"/>
              </a:spcBef>
              <a:spcAft>
                <a:spcPts val="0"/>
              </a:spcAft>
              <a:buSzPts val="2600"/>
              <a:buChar char="-"/>
            </a:pPr>
            <a:r>
              <a:rPr lang="en-US" sz="2600"/>
              <a:t>Analysis</a:t>
            </a:r>
            <a:endParaRPr sz="2600"/>
          </a:p>
          <a:p>
            <a:pPr indent="-393700" lvl="1" marL="914400" rtl="0" algn="l">
              <a:spcBef>
                <a:spcPts val="360"/>
              </a:spcBef>
              <a:spcAft>
                <a:spcPts val="0"/>
              </a:spcAft>
              <a:buSzPts val="2600"/>
              <a:buChar char="-"/>
            </a:pPr>
            <a:r>
              <a:rPr lang="en-US" sz="2600"/>
              <a:t>Documentation / archiving</a:t>
            </a:r>
            <a:endParaRPr sz="2600"/>
          </a:p>
        </p:txBody>
      </p:sp>
      <p:sp>
        <p:nvSpPr>
          <p:cNvPr id="112" name="Google Shape;112;g11605a04c3e_0_24"/>
          <p:cNvSpPr txBox="1"/>
          <p:nvPr>
            <p:ph type="title"/>
          </p:nvPr>
        </p:nvSpPr>
        <p:spPr>
          <a:xfrm>
            <a:off x="457200" y="1"/>
            <a:ext cx="8229600" cy="76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u="sng"/>
              <a:t>Long’s tips I</a:t>
            </a:r>
            <a:endParaRPr b="1"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1605a04c3e_0_30"/>
          <p:cNvSpPr txBox="1"/>
          <p:nvPr>
            <p:ph idx="1" type="body"/>
          </p:nvPr>
        </p:nvSpPr>
        <p:spPr>
          <a:xfrm>
            <a:off x="150150" y="767400"/>
            <a:ext cx="8994000" cy="58236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a:t>Main theme: you must plan, organize, and document (POD).</a:t>
            </a:r>
            <a:endParaRPr/>
          </a:p>
          <a:p>
            <a:pPr indent="-406400" lvl="0" marL="457200" rtl="0" algn="l">
              <a:spcBef>
                <a:spcPts val="360"/>
              </a:spcBef>
              <a:spcAft>
                <a:spcPts val="0"/>
              </a:spcAft>
              <a:buSzPts val="2800"/>
              <a:buChar char="-"/>
            </a:pPr>
            <a:r>
              <a:rPr lang="en-US"/>
              <a:t>Things to consider while organizing</a:t>
            </a:r>
            <a:endParaRPr/>
          </a:p>
          <a:p>
            <a:pPr indent="-393700" lvl="1" marL="914400" rtl="0" algn="l">
              <a:spcBef>
                <a:spcPts val="360"/>
              </a:spcBef>
              <a:spcAft>
                <a:spcPts val="0"/>
              </a:spcAft>
              <a:buSzPts val="2600"/>
              <a:buChar char="-"/>
            </a:pPr>
            <a:r>
              <a:rPr lang="en-US" sz="2600"/>
              <a:t>Be smart about file-names; use appropriate characters and mnemonic names. </a:t>
            </a:r>
            <a:endParaRPr sz="2600"/>
          </a:p>
          <a:p>
            <a:pPr indent="-393700" lvl="1" marL="914400" rtl="0" algn="l">
              <a:spcBef>
                <a:spcPts val="360"/>
              </a:spcBef>
              <a:spcAft>
                <a:spcPts val="0"/>
              </a:spcAft>
              <a:buSzPts val="2600"/>
              <a:buChar char="-"/>
            </a:pPr>
            <a:r>
              <a:rPr lang="en-US" sz="2600"/>
              <a:t>Use a good directory structure; what we’ve been doing so far in class (and what we saw at the end of the do-file) is a good guide. </a:t>
            </a:r>
            <a:endParaRPr sz="2600"/>
          </a:p>
          <a:p>
            <a:pPr indent="-393700" lvl="1" marL="914400" rtl="0" algn="l">
              <a:spcBef>
                <a:spcPts val="360"/>
              </a:spcBef>
              <a:spcAft>
                <a:spcPts val="0"/>
              </a:spcAft>
              <a:buSzPts val="2600"/>
              <a:buChar char="-"/>
            </a:pPr>
            <a:r>
              <a:rPr lang="en-US" sz="2600"/>
              <a:t>Examples for larger projects follow. You should also have a master document that says where everything goes. </a:t>
            </a:r>
            <a:endParaRPr sz="2600"/>
          </a:p>
        </p:txBody>
      </p:sp>
      <p:sp>
        <p:nvSpPr>
          <p:cNvPr id="119" name="Google Shape;119;g11605a04c3e_0_30"/>
          <p:cNvSpPr txBox="1"/>
          <p:nvPr>
            <p:ph type="title"/>
          </p:nvPr>
        </p:nvSpPr>
        <p:spPr>
          <a:xfrm>
            <a:off x="457200" y="1"/>
            <a:ext cx="8229600" cy="76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u="sng"/>
              <a:t>Long’s tips II</a:t>
            </a:r>
            <a:endParaRPr b="1"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1605a04c3e_0_36"/>
          <p:cNvSpPr txBox="1"/>
          <p:nvPr>
            <p:ph idx="1" type="body"/>
          </p:nvPr>
        </p:nvSpPr>
        <p:spPr>
          <a:xfrm>
            <a:off x="150150" y="767400"/>
            <a:ext cx="8994000" cy="58236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a:t>Main theme: you must plan, organize, document (POD). For documenting, think “sudden </a:t>
            </a:r>
            <a:r>
              <a:rPr lang="en-US"/>
              <a:t>amnesia</a:t>
            </a:r>
            <a:r>
              <a:rPr lang="en-US"/>
              <a:t> test”.</a:t>
            </a:r>
            <a:endParaRPr/>
          </a:p>
          <a:p>
            <a:pPr indent="-406400" lvl="0" marL="457200" rtl="0" algn="l">
              <a:spcBef>
                <a:spcPts val="360"/>
              </a:spcBef>
              <a:spcAft>
                <a:spcPts val="0"/>
              </a:spcAft>
              <a:buSzPts val="2800"/>
              <a:buChar char="-"/>
            </a:pPr>
            <a:r>
              <a:rPr lang="en-US"/>
              <a:t>Things to consider while documenting</a:t>
            </a:r>
            <a:endParaRPr/>
          </a:p>
          <a:p>
            <a:pPr indent="-393700" lvl="1" marL="914400" rtl="0" algn="l">
              <a:spcBef>
                <a:spcPts val="360"/>
              </a:spcBef>
              <a:spcAft>
                <a:spcPts val="0"/>
              </a:spcAft>
              <a:buSzPts val="2600"/>
              <a:buChar char="-"/>
            </a:pPr>
            <a:r>
              <a:rPr lang="en-US" sz="2600"/>
              <a:t>What to document (data sources, analysis, software)</a:t>
            </a:r>
            <a:endParaRPr sz="2600"/>
          </a:p>
          <a:p>
            <a:pPr indent="-393700" lvl="1" marL="914400" rtl="0" algn="l">
              <a:spcBef>
                <a:spcPts val="360"/>
              </a:spcBef>
              <a:spcAft>
                <a:spcPts val="0"/>
              </a:spcAft>
              <a:buSzPts val="2600"/>
              <a:buChar char="-"/>
            </a:pPr>
            <a:r>
              <a:rPr lang="en-US" sz="2600"/>
              <a:t>The levels (research log chronicles everything you did; codebook keeps track of variables; you might need to have a registry of do-files and data-sets). </a:t>
            </a:r>
            <a:endParaRPr sz="2600"/>
          </a:p>
          <a:p>
            <a:pPr indent="-393700" lvl="0" marL="457200" rtl="0" algn="l">
              <a:spcBef>
                <a:spcPts val="360"/>
              </a:spcBef>
              <a:spcAft>
                <a:spcPts val="0"/>
              </a:spcAft>
              <a:buSzPts val="2600"/>
              <a:buChar char="-"/>
            </a:pPr>
            <a:r>
              <a:rPr lang="en-US" sz="2600"/>
              <a:t>Two examples from me, one positive, one negative. </a:t>
            </a:r>
            <a:endParaRPr sz="2600"/>
          </a:p>
          <a:p>
            <a:pPr indent="-393700" lvl="1" marL="914400" rtl="0" algn="l">
              <a:spcBef>
                <a:spcPts val="360"/>
              </a:spcBef>
              <a:spcAft>
                <a:spcPts val="0"/>
              </a:spcAft>
              <a:buSzPts val="2600"/>
              <a:buChar char="-"/>
            </a:pPr>
            <a:r>
              <a:rPr lang="en-US" sz="2600"/>
              <a:t>Positive: in my </a:t>
            </a:r>
            <a:r>
              <a:rPr lang="en-US" sz="2600" u="sng">
                <a:solidFill>
                  <a:schemeClr val="hlink"/>
                </a:solidFill>
                <a:hlinkClick r:id="rId3"/>
              </a:rPr>
              <a:t>thesis</a:t>
            </a:r>
            <a:r>
              <a:rPr lang="en-US" sz="2600"/>
              <a:t>, I spend pp. 48-63 laying out exactly where my data come from (many sources, lots of cleaning).</a:t>
            </a:r>
            <a:endParaRPr sz="2600"/>
          </a:p>
          <a:p>
            <a:pPr indent="-393700" lvl="1" marL="914400" rtl="0" algn="l">
              <a:spcBef>
                <a:spcPts val="360"/>
              </a:spcBef>
              <a:spcAft>
                <a:spcPts val="0"/>
              </a:spcAft>
              <a:buSzPts val="2600"/>
              <a:buChar char="-"/>
            </a:pPr>
            <a:r>
              <a:rPr lang="en-US" sz="2600"/>
              <a:t>Negative: “COVID paper story”</a:t>
            </a:r>
            <a:endParaRPr sz="2600"/>
          </a:p>
        </p:txBody>
      </p:sp>
      <p:sp>
        <p:nvSpPr>
          <p:cNvPr id="126" name="Google Shape;126;g11605a04c3e_0_36"/>
          <p:cNvSpPr txBox="1"/>
          <p:nvPr>
            <p:ph type="title"/>
          </p:nvPr>
        </p:nvSpPr>
        <p:spPr>
          <a:xfrm>
            <a:off x="457200" y="1"/>
            <a:ext cx="8229600" cy="76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u="sng"/>
              <a:t>Long’s tips III</a:t>
            </a:r>
            <a:endParaRPr b="1"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1605a04c3e_0_42"/>
          <p:cNvSpPr txBox="1"/>
          <p:nvPr>
            <p:ph idx="1" type="body"/>
          </p:nvPr>
        </p:nvSpPr>
        <p:spPr>
          <a:xfrm>
            <a:off x="150150" y="767400"/>
            <a:ext cx="8994000" cy="5823600"/>
          </a:xfrm>
          <a:prstGeom prst="rect">
            <a:avLst/>
          </a:prstGeom>
          <a:noFill/>
          <a:ln>
            <a:noFill/>
          </a:ln>
        </p:spPr>
        <p:txBody>
          <a:bodyPr anchorCtr="0" anchor="t" bIns="45700" lIns="91425" spcFirstLastPara="1" rIns="91425" wrap="square" tIns="45700">
            <a:noAutofit/>
          </a:bodyPr>
          <a:lstStyle/>
          <a:p>
            <a:pPr indent="-393700" lvl="1" marL="914400" rtl="0" algn="l">
              <a:spcBef>
                <a:spcPts val="360"/>
              </a:spcBef>
              <a:spcAft>
                <a:spcPts val="0"/>
              </a:spcAft>
              <a:buSzPts val="2600"/>
              <a:buChar char="-"/>
            </a:pPr>
            <a:r>
              <a:rPr lang="en-US" sz="3200"/>
              <a:t>A template (and other useful research material) is available </a:t>
            </a:r>
            <a:r>
              <a:rPr lang="en-US" sz="3200" u="sng">
                <a:solidFill>
                  <a:schemeClr val="hlink"/>
                </a:solidFill>
                <a:hlinkClick r:id="rId3"/>
              </a:rPr>
              <a:t>at Long’s website</a:t>
            </a:r>
            <a:r>
              <a:rPr lang="en-US" sz="3200"/>
              <a:t>. </a:t>
            </a:r>
            <a:endParaRPr sz="3200"/>
          </a:p>
          <a:p>
            <a:pPr indent="-431800" lvl="1" marL="914400" rtl="0" algn="l">
              <a:spcBef>
                <a:spcPts val="360"/>
              </a:spcBef>
              <a:spcAft>
                <a:spcPts val="0"/>
              </a:spcAft>
              <a:buSzPts val="3200"/>
              <a:buChar char="-"/>
            </a:pPr>
            <a:r>
              <a:rPr lang="en-US" sz="3200"/>
              <a:t>The main idea is that such a log should… </a:t>
            </a:r>
            <a:endParaRPr sz="3200"/>
          </a:p>
          <a:p>
            <a:pPr indent="-431800" lvl="2" marL="1371600" rtl="0" algn="l">
              <a:spcBef>
                <a:spcPts val="360"/>
              </a:spcBef>
              <a:spcAft>
                <a:spcPts val="0"/>
              </a:spcAft>
              <a:buSzPts val="3200"/>
              <a:buChar char="-"/>
            </a:pPr>
            <a:r>
              <a:rPr lang="en-US" sz="3200"/>
              <a:t>have a plan for what your research will cover next</a:t>
            </a:r>
            <a:endParaRPr sz="3200"/>
          </a:p>
          <a:p>
            <a:pPr indent="-431800" lvl="2" marL="1371600" rtl="0" algn="l">
              <a:spcBef>
                <a:spcPts val="360"/>
              </a:spcBef>
              <a:spcAft>
                <a:spcPts val="0"/>
              </a:spcAft>
              <a:buSzPts val="3200"/>
              <a:buChar char="-"/>
            </a:pPr>
            <a:r>
              <a:rPr lang="en-US" sz="3200"/>
              <a:t>help you pick up where you’ve left off (in the real world, research is always interrupted)</a:t>
            </a:r>
            <a:endParaRPr sz="3200"/>
          </a:p>
          <a:p>
            <a:pPr indent="-431800" lvl="2" marL="1371600" rtl="0" algn="l">
              <a:spcBef>
                <a:spcPts val="360"/>
              </a:spcBef>
              <a:spcAft>
                <a:spcPts val="0"/>
              </a:spcAft>
              <a:buSzPts val="3200"/>
              <a:buChar char="-"/>
            </a:pPr>
            <a:r>
              <a:rPr lang="en-US" sz="3200"/>
              <a:t>help you replicate your work</a:t>
            </a:r>
            <a:endParaRPr sz="3200"/>
          </a:p>
        </p:txBody>
      </p:sp>
      <p:sp>
        <p:nvSpPr>
          <p:cNvPr id="133" name="Google Shape;133;g11605a04c3e_0_42"/>
          <p:cNvSpPr txBox="1"/>
          <p:nvPr>
            <p:ph type="title"/>
          </p:nvPr>
        </p:nvSpPr>
        <p:spPr>
          <a:xfrm>
            <a:off x="457200" y="1"/>
            <a:ext cx="8229600" cy="76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u="sng"/>
              <a:t>The research log</a:t>
            </a:r>
            <a:endParaRPr b="1"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1605a04c3e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sz="4000" u="sng"/>
              <a:t>Motivation for a research log: the i</a:t>
            </a:r>
            <a:r>
              <a:rPr b="1" lang="en-US" sz="4000" u="sng"/>
              <a:t>mportance of documenting logical flow across do-files</a:t>
            </a:r>
            <a:endParaRPr b="1" sz="4000" u="sng"/>
          </a:p>
        </p:txBody>
      </p:sp>
      <p:sp>
        <p:nvSpPr>
          <p:cNvPr id="140" name="Google Shape;140;g11605a04c3e_0_0"/>
          <p:cNvSpPr txBox="1"/>
          <p:nvPr>
            <p:ph idx="1" type="body"/>
          </p:nvPr>
        </p:nvSpPr>
        <p:spPr>
          <a:xfrm>
            <a:off x="304800" y="1600200"/>
            <a:ext cx="8382000" cy="4800600"/>
          </a:xfrm>
          <a:prstGeom prst="rect">
            <a:avLst/>
          </a:prstGeom>
          <a:noFill/>
          <a:ln>
            <a:noFill/>
          </a:ln>
        </p:spPr>
        <p:txBody>
          <a:bodyPr anchorCtr="0" anchor="t" bIns="45700" lIns="91425" spcFirstLastPara="1" rIns="91425" wrap="square" tIns="45700">
            <a:noAutofit/>
          </a:bodyPr>
          <a:lstStyle/>
          <a:p>
            <a:pPr indent="-406400" lvl="0" marL="457200" rtl="0" algn="l">
              <a:spcBef>
                <a:spcPts val="0"/>
              </a:spcBef>
              <a:spcAft>
                <a:spcPts val="0"/>
              </a:spcAft>
              <a:buSzPts val="2800"/>
              <a:buChar char="-"/>
            </a:pPr>
            <a:r>
              <a:rPr lang="en-US" sz="2800"/>
              <a:t>M</a:t>
            </a:r>
            <a:r>
              <a:rPr lang="en-US" sz="2800"/>
              <a:t>ost projects cannot be done in a single do file</a:t>
            </a:r>
            <a:endParaRPr sz="2800"/>
          </a:p>
          <a:p>
            <a:pPr indent="-406400" lvl="0" marL="457200" rtl="0" algn="l">
              <a:spcBef>
                <a:spcPts val="0"/>
              </a:spcBef>
              <a:spcAft>
                <a:spcPts val="0"/>
              </a:spcAft>
              <a:buSzPts val="2800"/>
              <a:buChar char="-"/>
            </a:pPr>
            <a:r>
              <a:rPr lang="en-US" sz="2800"/>
              <a:t>You might have a set of do-files such as these: </a:t>
            </a:r>
            <a:endParaRPr sz="2800"/>
          </a:p>
          <a:p>
            <a:pPr indent="-299085" lvl="1" marL="742950" rtl="0" algn="l">
              <a:spcBef>
                <a:spcPts val="518"/>
              </a:spcBef>
              <a:spcAft>
                <a:spcPts val="0"/>
              </a:spcAft>
              <a:buClr>
                <a:schemeClr val="dk1"/>
              </a:buClr>
              <a:buSzPts val="2800"/>
              <a:buChar char="–"/>
            </a:pPr>
            <a:r>
              <a:rPr lang="en-US"/>
              <a:t>one file for data extraction and labeling</a:t>
            </a:r>
            <a:endParaRPr/>
          </a:p>
          <a:p>
            <a:pPr indent="-299085" lvl="1" marL="742950" rtl="0" algn="l">
              <a:spcBef>
                <a:spcPts val="518"/>
              </a:spcBef>
              <a:spcAft>
                <a:spcPts val="0"/>
              </a:spcAft>
              <a:buClr>
                <a:schemeClr val="dk1"/>
              </a:buClr>
              <a:buSzPts val="2800"/>
              <a:buChar char="–"/>
            </a:pPr>
            <a:r>
              <a:rPr lang="en-US"/>
              <a:t>one file for additional data cleaning and management</a:t>
            </a:r>
            <a:endParaRPr/>
          </a:p>
          <a:p>
            <a:pPr indent="-299085" lvl="1" marL="742950" rtl="0" algn="l">
              <a:spcBef>
                <a:spcPts val="518"/>
              </a:spcBef>
              <a:spcAft>
                <a:spcPts val="0"/>
              </a:spcAft>
              <a:buClr>
                <a:schemeClr val="dk1"/>
              </a:buClr>
              <a:buSzPts val="2800"/>
              <a:buChar char="–"/>
            </a:pPr>
            <a:r>
              <a:rPr lang="en-US"/>
              <a:t>one file for basic descriptive work</a:t>
            </a:r>
            <a:endParaRPr/>
          </a:p>
          <a:p>
            <a:pPr indent="-299085" lvl="1" marL="742950" rtl="0" algn="l">
              <a:spcBef>
                <a:spcPts val="518"/>
              </a:spcBef>
              <a:spcAft>
                <a:spcPts val="0"/>
              </a:spcAft>
              <a:buClr>
                <a:schemeClr val="dk1"/>
              </a:buClr>
              <a:buSzPts val="2800"/>
              <a:buChar char="–"/>
            </a:pPr>
            <a:r>
              <a:rPr lang="en-US"/>
              <a:t>one file for core analyses</a:t>
            </a:r>
            <a:endParaRPr/>
          </a:p>
          <a:p>
            <a:pPr indent="-299085" lvl="1" marL="742950" rtl="0" algn="l">
              <a:spcBef>
                <a:spcPts val="518"/>
              </a:spcBef>
              <a:spcAft>
                <a:spcPts val="0"/>
              </a:spcAft>
              <a:buClr>
                <a:schemeClr val="dk1"/>
              </a:buClr>
              <a:buSzPts val="2800"/>
              <a:buChar char="–"/>
            </a:pPr>
            <a:r>
              <a:rPr lang="en-US"/>
              <a:t>one or more files for sensitivity analyses, supplemental analyses</a:t>
            </a:r>
            <a:endParaRPr/>
          </a:p>
          <a:p>
            <a:pPr indent="-332740" lvl="0" marL="342900" rtl="0" algn="l">
              <a:spcBef>
                <a:spcPts val="592"/>
              </a:spcBef>
              <a:spcAft>
                <a:spcPts val="0"/>
              </a:spcAft>
              <a:buClr>
                <a:schemeClr val="dk1"/>
              </a:buClr>
              <a:buSzPts val="2800"/>
              <a:buChar char="•"/>
            </a:pPr>
            <a:r>
              <a:rPr lang="en-US" sz="2800"/>
              <a:t>It is essential that you can replicate whole process – starting with original data file</a:t>
            </a:r>
            <a:endParaRPr sz="2800"/>
          </a:p>
        </p:txBody>
      </p:sp>
      <p:sp>
        <p:nvSpPr>
          <p:cNvPr id="141" name="Google Shape;141;g11605a04c3e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u="sng"/>
              <a:t>Create a system that works for you</a:t>
            </a:r>
            <a:endParaRPr b="1" u="sng"/>
          </a:p>
        </p:txBody>
      </p:sp>
      <p:sp>
        <p:nvSpPr>
          <p:cNvPr id="147" name="Google Shape;147;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Long presented you with a system</a:t>
            </a:r>
            <a:endParaRPr/>
          </a:p>
          <a:p>
            <a:pPr indent="-342900" lvl="0" marL="342900" rtl="0" algn="l">
              <a:spcBef>
                <a:spcPts val="592"/>
              </a:spcBef>
              <a:spcAft>
                <a:spcPts val="0"/>
              </a:spcAft>
              <a:buClr>
                <a:schemeClr val="dk1"/>
              </a:buClr>
              <a:buSzPct val="100000"/>
              <a:buChar char="•"/>
            </a:pPr>
            <a:r>
              <a:rPr lang="en-US"/>
              <a:t>These slides reflect the system used by Christine Schwartz, the chair of the our Sociology Department.</a:t>
            </a:r>
            <a:endParaRPr/>
          </a:p>
          <a:p>
            <a:pPr indent="-342900" lvl="0" marL="342900" rtl="0" algn="l">
              <a:spcBef>
                <a:spcPts val="592"/>
              </a:spcBef>
              <a:spcAft>
                <a:spcPts val="0"/>
              </a:spcAft>
              <a:buClr>
                <a:schemeClr val="dk1"/>
              </a:buClr>
              <a:buSzPct val="100000"/>
              <a:buChar char="•"/>
            </a:pPr>
            <a:r>
              <a:rPr lang="en-US"/>
              <a:t>You need to develop a system that works for you (and the requirements of your work)</a:t>
            </a:r>
            <a:endParaRPr/>
          </a:p>
          <a:p>
            <a:pPr indent="-342900" lvl="0" marL="342900" rtl="0" algn="l">
              <a:spcBef>
                <a:spcPts val="592"/>
              </a:spcBef>
              <a:spcAft>
                <a:spcPts val="0"/>
              </a:spcAft>
              <a:buClr>
                <a:schemeClr val="dk1"/>
              </a:buClr>
              <a:buSzPct val="100000"/>
              <a:buChar char="•"/>
            </a:pPr>
            <a:r>
              <a:rPr lang="en-US"/>
              <a:t>Highly recommend “testing out” Schwartz’s or Long’s system for this class. Then you can assess if there are things you want to add or change going forward.</a:t>
            </a:r>
            <a:endParaRPr/>
          </a:p>
        </p:txBody>
      </p:sp>
      <p:sp>
        <p:nvSpPr>
          <p:cNvPr id="148" name="Google Shape;1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2014-02-19T20:43:49Z</dcterms:created>
  <dc:creator>Jim Raymo</dc:creator>
</cp:coreProperties>
</file>