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embeddedFontLst>
    <p:embeddedFont>
      <p:font typeface="Dosis" pitchFamily="2" charset="77"/>
      <p:regular r:id="rId47"/>
      <p:bold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36EA53-1A75-401F-81BE-A272CE347A41}">
  <a:tblStyle styleId="{A436EA53-1A75-401F-81BE-A272CE347A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9" d="100"/>
          <a:sy n="139"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611a001f_0_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611a001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8611a001f_0_1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8611a001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8611a001f_0_1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8611a001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8611a001f_0_1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8611a001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5e816ff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5e816f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5e816ffc_0_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5e816ff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f5e816ffc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f5e816ff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7aacf7d3b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7aacf7d3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7aacf7d3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7aacf7d3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aebbf9dc7f_0_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aebbf9dc7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ebbf9dc7f_0_1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ebbf9dc7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ebbf9dc7f_0_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ebbf9dc7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7aacf7d3b_1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7aacf7d3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a79db75e3e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a79db75e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f25deccdb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f25decc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ebbf9dc7f_0_1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ebbf9dc7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f5e816ffc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f5e816ff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bbf9dc7f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bbf9dc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7aacf7d3b_1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7aacf7d3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ebbf9dc7f_0_2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ebbf9dc7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aebbf9dc7f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aebbf9dc7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7aacf7d3b_2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7aacf7d3b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would be interesting to have access to this information, much of it would not be quantifiable enough to contribute meaningfully to data analysis.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a7aacf7d3b_2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a7aacf7d3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on particular scores and times would be more helpful than relative rankings to analyze how raw performance has changed over time. Because this data would be impossible to compare across sports, it would be most appropriate to create new tables for specific events.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a7aacf7d3b_2_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a7aacf7d3b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Viewer data such as audience size and television ratings would be helpful in determining which sports and events contribute most to the success of the Olympics as a global spectacle, and it would be interesting to analyze how this success correlates with the performances of specific countries or athletes.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ebbf9dc7f_0_1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ebbf9dc7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aebbf9dc7f_0_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aebbf9dc7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aebbf9dc7f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ebbf9dc7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7aacf7d3b_1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7aacf7d3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038fded97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038fded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Viewer data such as audience size and television ratings would be helpful in determining which sports and events contribute most to the success of the Olympics as a global spectacle, and it would be interesting to analyze how this success correlates with the performances of specific countries or athletes.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a7aacf7d3b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a7aacf7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f743c03e8_3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f743c03e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ebbf9dc7f_0_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ebbf9dc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af25deccdb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af25dec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7aacf7d3b_3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a7aacf7d3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8611a001f_0_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8611a001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8611a001f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8611a00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8611a001f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8611a00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8611a001f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8611a00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8611a001f_0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8611a001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28475" y="0"/>
            <a:ext cx="5840100" cy="40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Olympics Throughout The Years</a:t>
            </a:r>
            <a:endParaRPr/>
          </a:p>
        </p:txBody>
      </p:sp>
      <p:sp>
        <p:nvSpPr>
          <p:cNvPr id="110" name="Google Shape;110;p13"/>
          <p:cNvSpPr txBox="1">
            <a:spLocks noGrp="1"/>
          </p:cNvSpPr>
          <p:nvPr>
            <p:ph type="subTitle" idx="4294967295"/>
          </p:nvPr>
        </p:nvSpPr>
        <p:spPr>
          <a:xfrm>
            <a:off x="494400" y="4482050"/>
            <a:ext cx="6955500" cy="57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a:solidFill>
                  <a:srgbClr val="FFFFFF"/>
                </a:solidFill>
              </a:rPr>
              <a:t>Annie Trieu, Eric Moeller, Griffin Miller, Mollie Sobel, Noah Reyna</a:t>
            </a:r>
            <a:endParaRPr sz="19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Rise of Women’s Participation</a:t>
            </a:r>
            <a:endParaRPr/>
          </a:p>
        </p:txBody>
      </p:sp>
      <p:sp>
        <p:nvSpPr>
          <p:cNvPr id="186" name="Google Shape;186;p22"/>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The threshold of ⅓ of athletes being women was not reached until 1996</a:t>
            </a:r>
            <a:endParaRPr/>
          </a:p>
          <a:p>
            <a:pPr marL="914400" lvl="1" indent="-381000" algn="l" rtl="0">
              <a:spcBef>
                <a:spcPts val="0"/>
              </a:spcBef>
              <a:spcAft>
                <a:spcPts val="0"/>
              </a:spcAft>
              <a:buSzPts val="2400"/>
              <a:buChar char="▹"/>
            </a:pPr>
            <a:r>
              <a:rPr lang="en"/>
              <a:t>100 years since the first Olympic Games</a:t>
            </a:r>
            <a:endParaRPr/>
          </a:p>
        </p:txBody>
      </p:sp>
      <p:sp>
        <p:nvSpPr>
          <p:cNvPr id="187" name="Google Shape;187;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88" name="Google Shape;188;p22"/>
          <p:cNvGrpSpPr/>
          <p:nvPr/>
        </p:nvGrpSpPr>
        <p:grpSpPr>
          <a:xfrm>
            <a:off x="3337625" y="2735925"/>
            <a:ext cx="3248375" cy="2147300"/>
            <a:chOff x="3337625" y="2735925"/>
            <a:chExt cx="3248375" cy="2147300"/>
          </a:xfrm>
        </p:grpSpPr>
        <p:pic>
          <p:nvPicPr>
            <p:cNvPr id="189" name="Google Shape;189;p22"/>
            <p:cNvPicPr preferRelativeResize="0"/>
            <p:nvPr/>
          </p:nvPicPr>
          <p:blipFill>
            <a:blip r:embed="rId3">
              <a:alphaModFix/>
            </a:blip>
            <a:stretch>
              <a:fillRect/>
            </a:stretch>
          </p:blipFill>
          <p:spPr>
            <a:xfrm>
              <a:off x="3337625" y="2735925"/>
              <a:ext cx="1558925" cy="635477"/>
            </a:xfrm>
            <a:prstGeom prst="rect">
              <a:avLst/>
            </a:prstGeom>
            <a:noFill/>
            <a:ln>
              <a:noFill/>
            </a:ln>
          </p:spPr>
        </p:pic>
        <p:pic>
          <p:nvPicPr>
            <p:cNvPr id="190" name="Google Shape;190;p22"/>
            <p:cNvPicPr preferRelativeResize="0"/>
            <p:nvPr/>
          </p:nvPicPr>
          <p:blipFill>
            <a:blip r:embed="rId4">
              <a:alphaModFix/>
            </a:blip>
            <a:stretch>
              <a:fillRect/>
            </a:stretch>
          </p:blipFill>
          <p:spPr>
            <a:xfrm>
              <a:off x="3337625" y="3334175"/>
              <a:ext cx="1558925" cy="1549050"/>
            </a:xfrm>
            <a:prstGeom prst="rect">
              <a:avLst/>
            </a:prstGeom>
            <a:noFill/>
            <a:ln>
              <a:noFill/>
            </a:ln>
          </p:spPr>
        </p:pic>
        <p:pic>
          <p:nvPicPr>
            <p:cNvPr id="191" name="Google Shape;191;p22"/>
            <p:cNvPicPr preferRelativeResize="0"/>
            <p:nvPr/>
          </p:nvPicPr>
          <p:blipFill>
            <a:blip r:embed="rId5">
              <a:alphaModFix/>
            </a:blip>
            <a:stretch>
              <a:fillRect/>
            </a:stretch>
          </p:blipFill>
          <p:spPr>
            <a:xfrm>
              <a:off x="4896550" y="2735925"/>
              <a:ext cx="1689450" cy="731700"/>
            </a:xfrm>
            <a:prstGeom prst="rect">
              <a:avLst/>
            </a:prstGeom>
            <a:noFill/>
            <a:ln>
              <a:noFill/>
            </a:ln>
          </p:spPr>
        </p:pic>
        <p:sp>
          <p:nvSpPr>
            <p:cNvPr id="192" name="Google Shape;192;p22"/>
            <p:cNvSpPr txBox="1"/>
            <p:nvPr/>
          </p:nvSpPr>
          <p:spPr>
            <a:xfrm>
              <a:off x="4896400" y="3633600"/>
              <a:ext cx="1689600" cy="105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latin typeface="Roboto"/>
                  <a:ea typeface="Roboto"/>
                  <a:cs typeface="Roboto"/>
                  <a:sym typeface="Roboto"/>
                </a:rPr>
                <a:t>34.02%</a:t>
              </a:r>
              <a:endParaRPr sz="2600" b="1">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t="9920" b="2445"/>
          <a:stretch/>
        </p:blipFill>
        <p:spPr>
          <a:xfrm>
            <a:off x="5489300" y="3076225"/>
            <a:ext cx="3057873" cy="1770950"/>
          </a:xfrm>
          <a:prstGeom prst="rect">
            <a:avLst/>
          </a:prstGeom>
          <a:noFill/>
          <a:ln>
            <a:noFill/>
          </a:ln>
        </p:spPr>
      </p:pic>
      <p:sp>
        <p:nvSpPr>
          <p:cNvPr id="198" name="Google Shape;198;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Pivotal Moments for Women’s Participation</a:t>
            </a:r>
            <a:endParaRPr/>
          </a:p>
        </p:txBody>
      </p:sp>
      <p:sp>
        <p:nvSpPr>
          <p:cNvPr id="199" name="Google Shape;199;p23"/>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1928 - Women were allowed to participate in Track and Field as well as Gymnastics</a:t>
            </a:r>
            <a:endParaRPr/>
          </a:p>
          <a:p>
            <a:pPr marL="914400" lvl="1" indent="-381000" algn="l" rtl="0">
              <a:spcBef>
                <a:spcPts val="0"/>
              </a:spcBef>
              <a:spcAft>
                <a:spcPts val="0"/>
              </a:spcAft>
              <a:buSzPts val="2400"/>
              <a:buChar char="▹"/>
            </a:pPr>
            <a:r>
              <a:rPr lang="en"/>
              <a:t>Two sports with large number of athletes</a:t>
            </a:r>
            <a:endParaRPr/>
          </a:p>
          <a:p>
            <a:pPr marL="914400" lvl="1" indent="-381000" algn="l" rtl="0">
              <a:spcBef>
                <a:spcPts val="0"/>
              </a:spcBef>
              <a:spcAft>
                <a:spcPts val="0"/>
              </a:spcAft>
              <a:buSzPts val="2400"/>
              <a:buChar char="▹"/>
            </a:pPr>
            <a:r>
              <a:rPr lang="en"/>
              <a:t>Doubled the amount of women competitors from the 1924 Games</a:t>
            </a:r>
            <a:endParaRPr/>
          </a:p>
        </p:txBody>
      </p:sp>
      <p:sp>
        <p:nvSpPr>
          <p:cNvPr id="200" name="Google Shape;200;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Pivotal Moments for Women’s Participation</a:t>
            </a:r>
            <a:endParaRPr/>
          </a:p>
        </p:txBody>
      </p:sp>
      <p:sp>
        <p:nvSpPr>
          <p:cNvPr id="206" name="Google Shape;206;p24"/>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a:t>1960 Summer Games - One of the most iconic women athletes in American history, Wilma Rudolph, took home 3 gold medals in Track and Field</a:t>
            </a:r>
            <a:endParaRPr sz="2300"/>
          </a:p>
          <a:p>
            <a:pPr marL="914400" lvl="1" indent="-374650" algn="l" rtl="0">
              <a:spcBef>
                <a:spcPts val="0"/>
              </a:spcBef>
              <a:spcAft>
                <a:spcPts val="0"/>
              </a:spcAft>
              <a:buSzPts val="2300"/>
              <a:buChar char="▹"/>
            </a:pPr>
            <a:r>
              <a:rPr lang="en" sz="2300"/>
              <a:t>First globally televised Olympics</a:t>
            </a:r>
            <a:endParaRPr sz="2300"/>
          </a:p>
          <a:p>
            <a:pPr marL="914400" lvl="1" indent="-374650" algn="l" rtl="0">
              <a:spcBef>
                <a:spcPts val="0"/>
              </a:spcBef>
              <a:spcAft>
                <a:spcPts val="0"/>
              </a:spcAft>
              <a:buSzPts val="2300"/>
              <a:buChar char="▹"/>
            </a:pPr>
            <a:r>
              <a:rPr lang="en" sz="2300"/>
              <a:t>Set the stage for all women athletes to follow</a:t>
            </a:r>
            <a:endParaRPr sz="2300"/>
          </a:p>
        </p:txBody>
      </p:sp>
      <p:sp>
        <p:nvSpPr>
          <p:cNvPr id="207" name="Google Shape;207;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8" name="Google Shape;208;p24"/>
          <p:cNvPicPr preferRelativeResize="0"/>
          <p:nvPr/>
        </p:nvPicPr>
        <p:blipFill>
          <a:blip r:embed="rId3">
            <a:alphaModFix/>
          </a:blip>
          <a:stretch>
            <a:fillRect/>
          </a:stretch>
        </p:blipFill>
        <p:spPr>
          <a:xfrm>
            <a:off x="7112200" y="3204975"/>
            <a:ext cx="2031800" cy="172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sp>
        <p:nvSpPr>
          <p:cNvPr id="215" name="Google Shape;215;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216" name="Google Shape;216;p25"/>
          <p:cNvGrpSpPr/>
          <p:nvPr/>
        </p:nvGrpSpPr>
        <p:grpSpPr>
          <a:xfrm>
            <a:off x="150" y="0"/>
            <a:ext cx="9144069" cy="5295900"/>
            <a:chOff x="-42325" y="0"/>
            <a:chExt cx="9186326" cy="5295900"/>
          </a:xfrm>
        </p:grpSpPr>
        <p:pic>
          <p:nvPicPr>
            <p:cNvPr id="217" name="Google Shape;217;p25"/>
            <p:cNvPicPr preferRelativeResize="0"/>
            <p:nvPr/>
          </p:nvPicPr>
          <p:blipFill>
            <a:blip r:embed="rId3">
              <a:alphaModFix/>
            </a:blip>
            <a:stretch>
              <a:fillRect/>
            </a:stretch>
          </p:blipFill>
          <p:spPr>
            <a:xfrm>
              <a:off x="-42325" y="0"/>
              <a:ext cx="9186326" cy="5295900"/>
            </a:xfrm>
            <a:prstGeom prst="rect">
              <a:avLst/>
            </a:prstGeom>
            <a:noFill/>
            <a:ln>
              <a:noFill/>
            </a:ln>
          </p:spPr>
        </p:pic>
        <p:sp>
          <p:nvSpPr>
            <p:cNvPr id="218" name="Google Shape;218;p25"/>
            <p:cNvSpPr/>
            <p:nvPr/>
          </p:nvSpPr>
          <p:spPr>
            <a:xfrm rot="1638092">
              <a:off x="6004297" y="3372526"/>
              <a:ext cx="501010" cy="240039"/>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Male-/Female-exclusive Sports</a:t>
            </a:r>
            <a:endParaRPr/>
          </a:p>
        </p:txBody>
      </p:sp>
      <p:sp>
        <p:nvSpPr>
          <p:cNvPr id="224" name="Google Shape;224;p26"/>
          <p:cNvSpPr txBox="1">
            <a:spLocks noGrp="1"/>
          </p:cNvSpPr>
          <p:nvPr>
            <p:ph type="body" idx="1"/>
          </p:nvPr>
        </p:nvSpPr>
        <p:spPr>
          <a:xfrm>
            <a:off x="833775" y="1277625"/>
            <a:ext cx="3323700" cy="749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t>Male-only</a:t>
            </a:r>
            <a:endParaRPr sz="2400"/>
          </a:p>
        </p:txBody>
      </p:sp>
      <p:sp>
        <p:nvSpPr>
          <p:cNvPr id="225" name="Google Shape;225;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26" name="Google Shape;226;p26"/>
          <p:cNvSpPr txBox="1">
            <a:spLocks noGrp="1"/>
          </p:cNvSpPr>
          <p:nvPr>
            <p:ph type="body" idx="1"/>
          </p:nvPr>
        </p:nvSpPr>
        <p:spPr>
          <a:xfrm>
            <a:off x="5949375" y="1277625"/>
            <a:ext cx="3323700" cy="74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Female-only</a:t>
            </a:r>
            <a:endParaRPr sz="2400"/>
          </a:p>
        </p:txBody>
      </p:sp>
      <p:sp>
        <p:nvSpPr>
          <p:cNvPr id="227" name="Google Shape;227;p26"/>
          <p:cNvSpPr txBox="1"/>
          <p:nvPr/>
        </p:nvSpPr>
        <p:spPr>
          <a:xfrm>
            <a:off x="1409700" y="1874325"/>
            <a:ext cx="2859600" cy="2650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Aeronautics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Baseball</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Basque Pelota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Cricket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Jeu De Paume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Lacrosse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Military Ski Patrol</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Nordic Combined</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Polo</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Racquets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Roque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Rugby</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Tug-Of-War</a:t>
            </a:r>
            <a:endParaRPr>
              <a:latin typeface="Roboto"/>
              <a:ea typeface="Roboto"/>
              <a:cs typeface="Roboto"/>
              <a:sym typeface="Roboto"/>
            </a:endParaRPr>
          </a:p>
        </p:txBody>
      </p:sp>
      <p:sp>
        <p:nvSpPr>
          <p:cNvPr id="228" name="Google Shape;228;p26"/>
          <p:cNvSpPr txBox="1"/>
          <p:nvPr/>
        </p:nvSpPr>
        <p:spPr>
          <a:xfrm>
            <a:off x="5600700" y="1874325"/>
            <a:ext cx="2859600" cy="632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Rhythmic Gymnastics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Synchronized Swimming</a:t>
            </a:r>
            <a:endParaRPr>
              <a:latin typeface="Roboto"/>
              <a:ea typeface="Roboto"/>
              <a:cs typeface="Roboto"/>
              <a:sym typeface="Roboto"/>
            </a:endParaRPr>
          </a:p>
        </p:txBody>
      </p:sp>
      <p:sp>
        <p:nvSpPr>
          <p:cNvPr id="229" name="Google Shape;229;p26"/>
          <p:cNvSpPr txBox="1"/>
          <p:nvPr/>
        </p:nvSpPr>
        <p:spPr>
          <a:xfrm>
            <a:off x="5600700" y="2279175"/>
            <a:ext cx="2859600" cy="88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Softball</a:t>
            </a:r>
            <a:endParaRPr>
              <a:latin typeface="Roboto"/>
              <a:ea typeface="Roboto"/>
              <a:cs typeface="Roboto"/>
              <a:sym typeface="Roboto"/>
            </a:endParaRPr>
          </a:p>
        </p:txBody>
      </p:sp>
      <p:sp>
        <p:nvSpPr>
          <p:cNvPr id="230" name="Google Shape;230;p26"/>
          <p:cNvSpPr txBox="1"/>
          <p:nvPr/>
        </p:nvSpPr>
        <p:spPr>
          <a:xfrm>
            <a:off x="3037950" y="3604500"/>
            <a:ext cx="3068100" cy="11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solidFill>
                  <a:schemeClr val="accent2"/>
                </a:solidFill>
                <a:latin typeface="Roboto"/>
                <a:ea typeface="Roboto"/>
                <a:cs typeface="Roboto"/>
                <a:sym typeface="Roboto"/>
              </a:rPr>
              <a:t>2014/2016</a:t>
            </a:r>
            <a:endParaRPr sz="3200" b="1">
              <a:solidFill>
                <a:schemeClr val="accen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27"/>
                                        </p:tgtEl>
                                      </p:cBhvr>
                                    </p:animEffect>
                                    <p:set>
                                      <p:cBhvr>
                                        <p:cTn id="7" dur="1" fill="hold">
                                          <p:stCondLst>
                                            <p:cond delay="1000"/>
                                          </p:stCondLst>
                                        </p:cTn>
                                        <p:tgtEl>
                                          <p:spTgt spid="2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229"/>
                                        </p:tgtEl>
                                      </p:cBhvr>
                                    </p:animEffect>
                                    <p:set>
                                      <p:cBhvr>
                                        <p:cTn id="10" dur="1" fill="hold">
                                          <p:stCondLst>
                                            <p:cond delay="1000"/>
                                          </p:stCondLst>
                                        </p:cTn>
                                        <p:tgtEl>
                                          <p:spTgt spid="229"/>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30"/>
                                        </p:tgtEl>
                                        <p:attrNameLst>
                                          <p:attrName>style.visibility</p:attrName>
                                        </p:attrNameLst>
                                      </p:cBhvr>
                                      <p:to>
                                        <p:strVal val="visible"/>
                                      </p:to>
                                    </p:set>
                                    <p:animEffect transition="in" filter="fade">
                                      <p:cBhvr>
                                        <p:cTn id="13"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Male-only Olympic Sports over Time</a:t>
            </a:r>
            <a:endParaRPr/>
          </a:p>
        </p:txBody>
      </p:sp>
      <p:sp>
        <p:nvSpPr>
          <p:cNvPr id="236" name="Google Shape;236;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37" name="Google Shape;237;p27"/>
          <p:cNvPicPr preferRelativeResize="0"/>
          <p:nvPr/>
        </p:nvPicPr>
        <p:blipFill>
          <a:blip r:embed="rId3">
            <a:alphaModFix/>
          </a:blip>
          <a:stretch>
            <a:fillRect/>
          </a:stretch>
        </p:blipFill>
        <p:spPr>
          <a:xfrm>
            <a:off x="1562100" y="1049030"/>
            <a:ext cx="6420830" cy="3865875"/>
          </a:xfrm>
          <a:prstGeom prst="rect">
            <a:avLst/>
          </a:prstGeom>
          <a:noFill/>
          <a:ln>
            <a:noFill/>
          </a:ln>
        </p:spPr>
      </p:pic>
      <p:sp>
        <p:nvSpPr>
          <p:cNvPr id="238" name="Google Shape;238;p27"/>
          <p:cNvSpPr/>
          <p:nvPr/>
        </p:nvSpPr>
        <p:spPr>
          <a:xfrm>
            <a:off x="4702350" y="4201025"/>
            <a:ext cx="1634400" cy="201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597325" y="4201025"/>
            <a:ext cx="653700" cy="201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6406800" y="2807375"/>
            <a:ext cx="140400" cy="621600"/>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txBox="1"/>
          <p:nvPr/>
        </p:nvSpPr>
        <p:spPr>
          <a:xfrm>
            <a:off x="6075900" y="2375250"/>
            <a:ext cx="802200" cy="24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a:ea typeface="Roboto"/>
                <a:cs typeface="Roboto"/>
                <a:sym typeface="Roboto"/>
              </a:rPr>
              <a:t>1992</a:t>
            </a:r>
            <a:endParaRPr b="1">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par>
                                <p:cTn id="8" presetID="10" presetClass="entr" presetSubtype="0" fill="hold" nodeType="withEffect">
                                  <p:stCondLst>
                                    <p:cond delay="0"/>
                                  </p:stCondLst>
                                  <p:childTnLst>
                                    <p:set>
                                      <p:cBhvr>
                                        <p:cTn id="9" dur="1" fill="hold">
                                          <p:stCondLst>
                                            <p:cond delay="0"/>
                                          </p:stCondLst>
                                        </p:cTn>
                                        <p:tgtEl>
                                          <p:spTgt spid="239"/>
                                        </p:tgtEl>
                                        <p:attrNameLst>
                                          <p:attrName>style.visibility</p:attrName>
                                        </p:attrNameLst>
                                      </p:cBhvr>
                                      <p:to>
                                        <p:strVal val="visible"/>
                                      </p:to>
                                    </p:set>
                                    <p:animEffect transition="in" filter="fade">
                                      <p:cBhvr>
                                        <p:cTn id="10" dur="1000"/>
                                        <p:tgtEl>
                                          <p:spTgt spid="239"/>
                                        </p:tgtEl>
                                      </p:cBhvr>
                                    </p:animEffect>
                                  </p:childTnLst>
                                </p:cTn>
                              </p:par>
                              <p:par>
                                <p:cTn id="11" presetID="10" presetClass="entr" presetSubtype="0" fill="hold" nodeType="withEffect">
                                  <p:stCondLst>
                                    <p:cond delay="0"/>
                                  </p:stCondLst>
                                  <p:childTnLst>
                                    <p:set>
                                      <p:cBhvr>
                                        <p:cTn id="12" dur="1" fill="hold">
                                          <p:stCondLst>
                                            <p:cond delay="0"/>
                                          </p:stCondLst>
                                        </p:cTn>
                                        <p:tgtEl>
                                          <p:spTgt spid="240"/>
                                        </p:tgtEl>
                                        <p:attrNameLst>
                                          <p:attrName>style.visibility</p:attrName>
                                        </p:attrNameLst>
                                      </p:cBhvr>
                                      <p:to>
                                        <p:strVal val="visible"/>
                                      </p:to>
                                    </p:set>
                                    <p:animEffect transition="in" filter="fade">
                                      <p:cBhvr>
                                        <p:cTn id="13" dur="1000"/>
                                        <p:tgtEl>
                                          <p:spTgt spid="240"/>
                                        </p:tgtEl>
                                      </p:cBhvr>
                                    </p:animEffect>
                                  </p:childTnLst>
                                </p:cTn>
                              </p:par>
                              <p:par>
                                <p:cTn id="14" presetID="10" presetClass="entr" presetSubtype="0" fill="hold" nodeType="withEffect">
                                  <p:stCondLst>
                                    <p:cond delay="0"/>
                                  </p:stCondLst>
                                  <p:childTnLst>
                                    <p:set>
                                      <p:cBhvr>
                                        <p:cTn id="15" dur="1" fill="hold">
                                          <p:stCondLst>
                                            <p:cond delay="0"/>
                                          </p:stCondLst>
                                        </p:cTn>
                                        <p:tgtEl>
                                          <p:spTgt spid="241"/>
                                        </p:tgtEl>
                                        <p:attrNameLst>
                                          <p:attrName>style.visibility</p:attrName>
                                        </p:attrNameLst>
                                      </p:cBhvr>
                                      <p:to>
                                        <p:strVal val="visible"/>
                                      </p:to>
                                    </p:set>
                                    <p:animEffect transition="in" filter="fade">
                                      <p:cBhvr>
                                        <p:cTn id="16"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Female-only Olympic Sports over Time</a:t>
            </a:r>
            <a:endParaRPr/>
          </a:p>
        </p:txBody>
      </p:sp>
      <p:sp>
        <p:nvSpPr>
          <p:cNvPr id="247" name="Google Shape;247;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48" name="Google Shape;248;p28"/>
          <p:cNvPicPr preferRelativeResize="0"/>
          <p:nvPr/>
        </p:nvPicPr>
        <p:blipFill>
          <a:blip r:embed="rId3">
            <a:alphaModFix/>
          </a:blip>
          <a:stretch>
            <a:fillRect/>
          </a:stretch>
        </p:blipFill>
        <p:spPr>
          <a:xfrm>
            <a:off x="1638455" y="1025175"/>
            <a:ext cx="6514794" cy="3900750"/>
          </a:xfrm>
          <a:prstGeom prst="rect">
            <a:avLst/>
          </a:prstGeom>
          <a:noFill/>
          <a:ln>
            <a:noFill/>
          </a:ln>
        </p:spPr>
      </p:pic>
      <p:sp>
        <p:nvSpPr>
          <p:cNvPr id="249" name="Google Shape;249;p28"/>
          <p:cNvSpPr/>
          <p:nvPr/>
        </p:nvSpPr>
        <p:spPr>
          <a:xfrm>
            <a:off x="4341400" y="1840825"/>
            <a:ext cx="1734600" cy="402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txBox="1"/>
          <p:nvPr/>
        </p:nvSpPr>
        <p:spPr>
          <a:xfrm>
            <a:off x="4486750" y="1728625"/>
            <a:ext cx="1443900" cy="67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a:ea typeface="Roboto"/>
                <a:cs typeface="Roboto"/>
                <a:sym typeface="Roboto"/>
              </a:rPr>
              <a:t>1996-2008</a:t>
            </a:r>
            <a:endParaRPr b="1">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par>
                                <p:cTn id="8" presetID="10" presetClass="entr" presetSubtype="0"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fade">
                                      <p:cBhvr>
                                        <p:cTn id="10"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ctrTitle" idx="4294967295"/>
          </p:nvPr>
        </p:nvSpPr>
        <p:spPr>
          <a:xfrm>
            <a:off x="4579325" y="1161050"/>
            <a:ext cx="43536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solidFill>
                  <a:srgbClr val="FF8700"/>
                </a:solidFill>
              </a:rPr>
              <a:t>Athlete's Average</a:t>
            </a:r>
            <a:endParaRPr sz="4300">
              <a:solidFill>
                <a:srgbClr val="FF8700"/>
              </a:solidFill>
            </a:endParaRPr>
          </a:p>
          <a:p>
            <a:pPr marL="0" lvl="0" indent="0" algn="ctr" rtl="0">
              <a:spcBef>
                <a:spcPts val="0"/>
              </a:spcBef>
              <a:spcAft>
                <a:spcPts val="0"/>
              </a:spcAft>
              <a:buNone/>
            </a:pPr>
            <a:r>
              <a:rPr lang="en" sz="4300">
                <a:solidFill>
                  <a:srgbClr val="FF8700"/>
                </a:solidFill>
              </a:rPr>
              <a:t>Age/Height/Weight</a:t>
            </a:r>
            <a:endParaRPr sz="4300">
              <a:solidFill>
                <a:srgbClr val="FF8700"/>
              </a:solidFill>
            </a:endParaRPr>
          </a:p>
        </p:txBody>
      </p:sp>
      <p:sp>
        <p:nvSpPr>
          <p:cNvPr id="256" name="Google Shape;256;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57" name="Google Shape;257;p29"/>
          <p:cNvPicPr preferRelativeResize="0"/>
          <p:nvPr/>
        </p:nvPicPr>
        <p:blipFill rotWithShape="1">
          <a:blip r:embed="rId3">
            <a:alphaModFix/>
          </a:blip>
          <a:srcRect t="12495" b="12502"/>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Average Age/Height/Weight</a:t>
            </a:r>
            <a:endParaRPr/>
          </a:p>
        </p:txBody>
      </p:sp>
      <p:sp>
        <p:nvSpPr>
          <p:cNvPr id="263" name="Google Shape;263;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264" name="Google Shape;264;p30"/>
          <p:cNvGraphicFramePr/>
          <p:nvPr/>
        </p:nvGraphicFramePr>
        <p:xfrm>
          <a:off x="952500" y="1301250"/>
          <a:ext cx="7239000" cy="3200190"/>
        </p:xfrm>
        <a:graphic>
          <a:graphicData uri="http://schemas.openxmlformats.org/drawingml/2006/table">
            <a:tbl>
              <a:tblPr>
                <a:noFill/>
                <a:tableStyleId>{A436EA53-1A75-401F-81BE-A272CE347A41}</a:tableStyleId>
              </a:tblPr>
              <a:tblGrid>
                <a:gridCol w="1821200">
                  <a:extLst>
                    <a:ext uri="{9D8B030D-6E8A-4147-A177-3AD203B41FA5}">
                      <a16:colId xmlns:a16="http://schemas.microsoft.com/office/drawing/2014/main" val="20000"/>
                    </a:ext>
                  </a:extLst>
                </a:gridCol>
                <a:gridCol w="2256350">
                  <a:extLst>
                    <a:ext uri="{9D8B030D-6E8A-4147-A177-3AD203B41FA5}">
                      <a16:colId xmlns:a16="http://schemas.microsoft.com/office/drawing/2014/main" val="20001"/>
                    </a:ext>
                  </a:extLst>
                </a:gridCol>
                <a:gridCol w="31614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solidFill>
                            <a:srgbClr val="FF8700"/>
                          </a:solidFill>
                        </a:rPr>
                        <a:t>Average per Sport</a:t>
                      </a:r>
                      <a:endParaRPr b="1">
                        <a:solidFill>
                          <a:srgbClr val="FF8700"/>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en" b="1">
                          <a:solidFill>
                            <a:srgbClr val="FF8700"/>
                          </a:solidFill>
                        </a:rPr>
                        <a:t>Male</a:t>
                      </a:r>
                      <a:endParaRPr b="1">
                        <a:solidFill>
                          <a:srgbClr val="FF8700"/>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en" b="1">
                          <a:solidFill>
                            <a:srgbClr val="FF8700"/>
                          </a:solidFill>
                        </a:rPr>
                        <a:t>Female</a:t>
                      </a:r>
                      <a:endParaRPr b="1">
                        <a:solidFill>
                          <a:srgbClr val="FF8700"/>
                        </a:solidFill>
                      </a:endParaRPr>
                    </a:p>
                  </a:txBody>
                  <a:tcPr marL="91425" marR="91425" marT="91425" marB="91425">
                    <a:solidFill>
                      <a:srgbClr val="666666"/>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Yougest</a:t>
                      </a:r>
                      <a:endParaRPr/>
                    </a:p>
                  </a:txBody>
                  <a:tcPr marL="91425" marR="91425" marT="91425" marB="91425"/>
                </a:tc>
                <a:tc>
                  <a:txBody>
                    <a:bodyPr/>
                    <a:lstStyle/>
                    <a:p>
                      <a:pPr marL="0" lvl="0" indent="0" algn="l" rtl="0">
                        <a:spcBef>
                          <a:spcPts val="0"/>
                        </a:spcBef>
                        <a:spcAft>
                          <a:spcPts val="0"/>
                        </a:spcAft>
                        <a:buNone/>
                      </a:pPr>
                      <a:r>
                        <a:rPr lang="en"/>
                        <a:t>Lacrosse </a:t>
                      </a:r>
                      <a:r>
                        <a:rPr lang="en" i="1"/>
                        <a:t>(16.11 years)</a:t>
                      </a:r>
                      <a:endParaRPr i="1"/>
                    </a:p>
                  </a:txBody>
                  <a:tcPr marL="91425" marR="91425" marT="91425" marB="91425"/>
                </a:tc>
                <a:tc>
                  <a:txBody>
                    <a:bodyPr/>
                    <a:lstStyle/>
                    <a:p>
                      <a:pPr marL="0" lvl="0" indent="0" algn="l" rtl="0">
                        <a:spcBef>
                          <a:spcPts val="0"/>
                        </a:spcBef>
                        <a:spcAft>
                          <a:spcPts val="0"/>
                        </a:spcAft>
                        <a:buNone/>
                      </a:pPr>
                      <a:r>
                        <a:rPr lang="en"/>
                        <a:t>Rhythmic Gymnastics </a:t>
                      </a:r>
                      <a:r>
                        <a:rPr lang="en" i="1"/>
                        <a:t>(18.74 years)</a:t>
                      </a:r>
                      <a:endParaRPr i="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Oldest</a:t>
                      </a:r>
                      <a:endParaRPr/>
                    </a:p>
                  </a:txBody>
                  <a:tcPr marL="91425" marR="91425" marT="91425" marB="91425"/>
                </a:tc>
                <a:tc>
                  <a:txBody>
                    <a:bodyPr/>
                    <a:lstStyle/>
                    <a:p>
                      <a:pPr marL="0" lvl="0" indent="0" algn="l" rtl="0">
                        <a:spcBef>
                          <a:spcPts val="0"/>
                        </a:spcBef>
                        <a:spcAft>
                          <a:spcPts val="0"/>
                        </a:spcAft>
                        <a:buNone/>
                      </a:pPr>
                      <a:r>
                        <a:rPr lang="en"/>
                        <a:t>Roque </a:t>
                      </a:r>
                      <a:r>
                        <a:rPr lang="en" i="1"/>
                        <a:t>(40 years)</a:t>
                      </a:r>
                      <a:endParaRPr i="1"/>
                    </a:p>
                    <a:p>
                      <a:pPr marL="0" lvl="0" indent="0" algn="l" rtl="0">
                        <a:spcBef>
                          <a:spcPts val="0"/>
                        </a:spcBef>
                        <a:spcAft>
                          <a:spcPts val="0"/>
                        </a:spcAft>
                        <a:buNone/>
                      </a:pPr>
                      <a:r>
                        <a:rPr lang="en"/>
                        <a:t>Polo </a:t>
                      </a:r>
                      <a:r>
                        <a:rPr lang="en" i="1"/>
                        <a:t>(33.57 years)</a:t>
                      </a:r>
                      <a:endParaRPr i="1"/>
                    </a:p>
                  </a:txBody>
                  <a:tcPr marL="91425" marR="91425" marT="91425" marB="91425"/>
                </a:tc>
                <a:tc>
                  <a:txBody>
                    <a:bodyPr/>
                    <a:lstStyle/>
                    <a:p>
                      <a:pPr marL="0" lvl="0" indent="0" algn="l" rtl="0">
                        <a:spcBef>
                          <a:spcPts val="0"/>
                        </a:spcBef>
                        <a:spcAft>
                          <a:spcPts val="0"/>
                        </a:spcAft>
                        <a:buNone/>
                      </a:pPr>
                      <a:r>
                        <a:rPr lang="en"/>
                        <a:t>Alpinism </a:t>
                      </a:r>
                      <a:r>
                        <a:rPr lang="en" i="1"/>
                        <a:t>(43 years)</a:t>
                      </a:r>
                      <a:endParaRPr i="1"/>
                    </a:p>
                    <a:p>
                      <a:pPr marL="0" lvl="0" indent="0" algn="l" rtl="0">
                        <a:spcBef>
                          <a:spcPts val="0"/>
                        </a:spcBef>
                        <a:spcAft>
                          <a:spcPts val="0"/>
                        </a:spcAft>
                        <a:buNone/>
                      </a:pPr>
                      <a:r>
                        <a:rPr lang="en"/>
                        <a:t>Equestrian </a:t>
                      </a:r>
                      <a:r>
                        <a:rPr lang="en" i="1"/>
                        <a:t>(34.187 years)</a:t>
                      </a:r>
                      <a:endParaRPr i="1"/>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Shorest </a:t>
                      </a:r>
                      <a:endParaRPr/>
                    </a:p>
                  </a:txBody>
                  <a:tcPr marL="91425" marR="91425" marT="91425" marB="91425"/>
                </a:tc>
                <a:tc>
                  <a:txBody>
                    <a:bodyPr/>
                    <a:lstStyle/>
                    <a:p>
                      <a:pPr marL="0" lvl="0" indent="0" algn="l" rtl="0">
                        <a:spcBef>
                          <a:spcPts val="0"/>
                        </a:spcBef>
                        <a:spcAft>
                          <a:spcPts val="0"/>
                        </a:spcAft>
                        <a:buNone/>
                      </a:pPr>
                      <a:r>
                        <a:rPr lang="en"/>
                        <a:t>Gymnastics </a:t>
                      </a:r>
                      <a:r>
                        <a:rPr lang="en" i="1"/>
                        <a:t>(167.63 cm)</a:t>
                      </a:r>
                      <a:endParaRPr i="1"/>
                    </a:p>
                  </a:txBody>
                  <a:tcPr marL="91425" marR="91425" marT="91425" marB="91425"/>
                </a:tc>
                <a:tc>
                  <a:txBody>
                    <a:bodyPr/>
                    <a:lstStyle/>
                    <a:p>
                      <a:pPr marL="0" lvl="0" indent="0" algn="l" rtl="0">
                        <a:spcBef>
                          <a:spcPts val="0"/>
                        </a:spcBef>
                        <a:spcAft>
                          <a:spcPts val="0"/>
                        </a:spcAft>
                        <a:buNone/>
                      </a:pPr>
                      <a:r>
                        <a:rPr lang="en"/>
                        <a:t>Gymnastic </a:t>
                      </a:r>
                      <a:r>
                        <a:rPr lang="en" i="1"/>
                        <a:t>(156.15 cm)</a:t>
                      </a:r>
                      <a:endParaRPr i="1"/>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Tallest</a:t>
                      </a:r>
                      <a:endParaRPr/>
                    </a:p>
                  </a:txBody>
                  <a:tcPr marL="91425" marR="91425" marT="91425" marB="91425"/>
                </a:tc>
                <a:tc>
                  <a:txBody>
                    <a:bodyPr/>
                    <a:lstStyle/>
                    <a:p>
                      <a:pPr marL="0" lvl="0" indent="0" algn="l" rtl="0">
                        <a:spcBef>
                          <a:spcPts val="0"/>
                        </a:spcBef>
                        <a:spcAft>
                          <a:spcPts val="0"/>
                        </a:spcAft>
                        <a:buNone/>
                      </a:pPr>
                      <a:r>
                        <a:rPr lang="en"/>
                        <a:t>Basketball </a:t>
                      </a:r>
                      <a:r>
                        <a:rPr lang="en" i="1"/>
                        <a:t>(194.88 cm)</a:t>
                      </a:r>
                      <a:endParaRPr i="1"/>
                    </a:p>
                  </a:txBody>
                  <a:tcPr marL="91425" marR="91425" marT="91425" marB="91425"/>
                </a:tc>
                <a:tc>
                  <a:txBody>
                    <a:bodyPr/>
                    <a:lstStyle/>
                    <a:p>
                      <a:pPr marL="0" lvl="0" indent="0" algn="l" rtl="0">
                        <a:spcBef>
                          <a:spcPts val="0"/>
                        </a:spcBef>
                        <a:spcAft>
                          <a:spcPts val="0"/>
                        </a:spcAft>
                        <a:buNone/>
                      </a:pPr>
                      <a:r>
                        <a:rPr lang="en"/>
                        <a:t>Basketball </a:t>
                      </a:r>
                      <a:r>
                        <a:rPr lang="en" i="1"/>
                        <a:t>(182.45 cm)</a:t>
                      </a:r>
                      <a:endParaRPr i="1"/>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Heaviest</a:t>
                      </a:r>
                      <a:endParaRPr/>
                    </a:p>
                  </a:txBody>
                  <a:tcPr marL="91425" marR="91425" marT="91425" marB="91425"/>
                </a:tc>
                <a:tc>
                  <a:txBody>
                    <a:bodyPr/>
                    <a:lstStyle/>
                    <a:p>
                      <a:pPr marL="0" lvl="0" indent="0" algn="l" rtl="0">
                        <a:spcBef>
                          <a:spcPts val="0"/>
                        </a:spcBef>
                        <a:spcAft>
                          <a:spcPts val="0"/>
                        </a:spcAft>
                        <a:buNone/>
                      </a:pPr>
                      <a:r>
                        <a:rPr lang="en"/>
                        <a:t>Tug-of-War </a:t>
                      </a:r>
                      <a:r>
                        <a:rPr lang="en" i="1"/>
                        <a:t>(95.49 kg)</a:t>
                      </a:r>
                      <a:r>
                        <a:rPr lang="en"/>
                        <a:t>*</a:t>
                      </a:r>
                      <a:endParaRPr/>
                    </a:p>
                    <a:p>
                      <a:pPr marL="0" lvl="0" indent="0" algn="l" rtl="0">
                        <a:spcBef>
                          <a:spcPts val="0"/>
                        </a:spcBef>
                        <a:spcAft>
                          <a:spcPts val="0"/>
                        </a:spcAft>
                        <a:buNone/>
                      </a:pPr>
                      <a:r>
                        <a:rPr lang="en"/>
                        <a:t>Basketball </a:t>
                      </a:r>
                      <a:r>
                        <a:rPr lang="en" i="1"/>
                        <a:t>(91.71 kg)</a:t>
                      </a:r>
                      <a:endParaRPr i="1"/>
                    </a:p>
                  </a:txBody>
                  <a:tcPr marL="91425" marR="91425" marT="91425" marB="91425"/>
                </a:tc>
                <a:tc>
                  <a:txBody>
                    <a:bodyPr/>
                    <a:lstStyle/>
                    <a:p>
                      <a:pPr marL="0" lvl="0" indent="0" algn="l" rtl="0">
                        <a:spcBef>
                          <a:spcPts val="0"/>
                        </a:spcBef>
                        <a:spcAft>
                          <a:spcPts val="0"/>
                        </a:spcAft>
                        <a:buNone/>
                      </a:pPr>
                      <a:r>
                        <a:rPr lang="en"/>
                        <a:t>Basketball </a:t>
                      </a:r>
                      <a:r>
                        <a:rPr lang="en" i="1"/>
                        <a:t>(73.68 kg)</a:t>
                      </a:r>
                      <a:endParaRPr i="1"/>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Lightest</a:t>
                      </a:r>
                      <a:endParaRPr/>
                    </a:p>
                  </a:txBody>
                  <a:tcPr marL="91425" marR="91425" marT="91425" marB="91425"/>
                </a:tc>
                <a:tc>
                  <a:txBody>
                    <a:bodyPr/>
                    <a:lstStyle/>
                    <a:p>
                      <a:pPr marL="0" lvl="0" indent="0" algn="l" rtl="0">
                        <a:spcBef>
                          <a:spcPts val="0"/>
                        </a:spcBef>
                        <a:spcAft>
                          <a:spcPts val="0"/>
                        </a:spcAft>
                        <a:buNone/>
                      </a:pPr>
                      <a:r>
                        <a:rPr lang="en"/>
                        <a:t>Gymnastics </a:t>
                      </a:r>
                      <a:r>
                        <a:rPr lang="en" i="1"/>
                        <a:t>(63.34 kg)</a:t>
                      </a:r>
                      <a:endParaRPr i="1"/>
                    </a:p>
                  </a:txBody>
                  <a:tcPr marL="91425" marR="91425" marT="91425" marB="91425"/>
                </a:tc>
                <a:tc>
                  <a:txBody>
                    <a:bodyPr/>
                    <a:lstStyle/>
                    <a:p>
                      <a:pPr marL="0" lvl="0" indent="0" algn="l" rtl="0">
                        <a:spcBef>
                          <a:spcPts val="0"/>
                        </a:spcBef>
                        <a:spcAft>
                          <a:spcPts val="0"/>
                        </a:spcAft>
                        <a:buNone/>
                      </a:pPr>
                      <a:r>
                        <a:rPr lang="en"/>
                        <a:t>Gymnastics </a:t>
                      </a:r>
                      <a:r>
                        <a:rPr lang="en" i="1"/>
                        <a:t>(47.78kg)</a:t>
                      </a:r>
                      <a:endParaRPr i="1"/>
                    </a:p>
                  </a:txBody>
                  <a:tcPr marL="91425" marR="91425" marT="91425" marB="91425"/>
                </a:tc>
                <a:extLst>
                  <a:ext uri="{0D108BD9-81ED-4DB2-BD59-A6C34878D82A}">
                    <a16:rowId xmlns:a16="http://schemas.microsoft.com/office/drawing/2014/main" val="10006"/>
                  </a:ext>
                </a:extLst>
              </a:tr>
            </a:tbl>
          </a:graphicData>
        </a:graphic>
      </p:graphicFrame>
      <p:sp>
        <p:nvSpPr>
          <p:cNvPr id="265" name="Google Shape;265;p30"/>
          <p:cNvSpPr txBox="1"/>
          <p:nvPr/>
        </p:nvSpPr>
        <p:spPr>
          <a:xfrm>
            <a:off x="6768000" y="4621325"/>
            <a:ext cx="2376000" cy="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latin typeface="Roboto"/>
                <a:ea typeface="Roboto"/>
                <a:cs typeface="Roboto"/>
                <a:sym typeface="Roboto"/>
              </a:rPr>
              <a:t>*Male only sport from 1900-1920</a:t>
            </a:r>
            <a:endParaRPr sz="1200" i="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Average Height Trend </a:t>
            </a:r>
            <a:endParaRPr/>
          </a:p>
        </p:txBody>
      </p:sp>
      <p:sp>
        <p:nvSpPr>
          <p:cNvPr id="271" name="Google Shape;271;p3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272" name="Google Shape;272;p31" title="Chart"/>
          <p:cNvPicPr preferRelativeResize="0"/>
          <p:nvPr/>
        </p:nvPicPr>
        <p:blipFill>
          <a:blip r:embed="rId3">
            <a:alphaModFix/>
          </a:blip>
          <a:stretch>
            <a:fillRect/>
          </a:stretch>
        </p:blipFill>
        <p:spPr>
          <a:xfrm>
            <a:off x="747300" y="152400"/>
            <a:ext cx="6641729" cy="4101500"/>
          </a:xfrm>
          <a:prstGeom prst="rect">
            <a:avLst/>
          </a:prstGeom>
          <a:noFill/>
          <a:ln>
            <a:noFill/>
          </a:ln>
        </p:spPr>
      </p:pic>
      <p:sp>
        <p:nvSpPr>
          <p:cNvPr id="273" name="Google Shape;273;p31"/>
          <p:cNvSpPr txBox="1"/>
          <p:nvPr/>
        </p:nvSpPr>
        <p:spPr>
          <a:xfrm>
            <a:off x="5519625" y="3774500"/>
            <a:ext cx="4090200" cy="6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accent1"/>
                </a:solidFill>
                <a:latin typeface="Roboto"/>
                <a:ea typeface="Roboto"/>
                <a:cs typeface="Roboto"/>
                <a:sym typeface="Roboto"/>
              </a:rPr>
              <a:t>Note: Drop in 1960 possibly due to draft</a:t>
            </a:r>
            <a:endParaRPr sz="1500" b="1">
              <a:solidFill>
                <a:schemeClr val="accent1"/>
              </a:solidFill>
              <a:latin typeface="Roboto"/>
              <a:ea typeface="Roboto"/>
              <a:cs typeface="Roboto"/>
              <a:sym typeface="Roboto"/>
            </a:endParaRPr>
          </a:p>
          <a:p>
            <a:pPr marL="0" lvl="0" indent="0" algn="l" rtl="0">
              <a:spcBef>
                <a:spcPts val="0"/>
              </a:spcBef>
              <a:spcAft>
                <a:spcPts val="0"/>
              </a:spcAft>
              <a:buNone/>
            </a:pPr>
            <a:r>
              <a:rPr lang="en" sz="1500" b="1">
                <a:solidFill>
                  <a:schemeClr val="accent1"/>
                </a:solidFill>
                <a:latin typeface="Roboto"/>
                <a:ea typeface="Roboto"/>
                <a:cs typeface="Roboto"/>
                <a:sym typeface="Roboto"/>
              </a:rPr>
              <a:t>Data set had less data for these years</a:t>
            </a:r>
            <a:endParaRPr sz="1500" b="1">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ctrTitle" idx="4294967295"/>
          </p:nvPr>
        </p:nvSpPr>
        <p:spPr>
          <a:xfrm>
            <a:off x="4996100" y="-103875"/>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8700"/>
                </a:solidFill>
              </a:rPr>
              <a:t>Dataset</a:t>
            </a:r>
            <a:endParaRPr sz="6000">
              <a:solidFill>
                <a:srgbClr val="FF8700"/>
              </a:solidFill>
            </a:endParaRPr>
          </a:p>
        </p:txBody>
      </p:sp>
      <p:sp>
        <p:nvSpPr>
          <p:cNvPr id="116" name="Google Shape;116;p14"/>
          <p:cNvSpPr txBox="1">
            <a:spLocks noGrp="1"/>
          </p:cNvSpPr>
          <p:nvPr>
            <p:ph type="subTitle" idx="4294967295"/>
          </p:nvPr>
        </p:nvSpPr>
        <p:spPr>
          <a:xfrm>
            <a:off x="4996100" y="1182300"/>
            <a:ext cx="3823200" cy="28296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endParaRPr sz="1250">
              <a:solidFill>
                <a:srgbClr val="EFEFEF"/>
              </a:solidFill>
            </a:endParaRPr>
          </a:p>
          <a:p>
            <a:pPr marL="0" lvl="0" indent="0" algn="l" rtl="0">
              <a:lnSpc>
                <a:spcPct val="115000"/>
              </a:lnSpc>
              <a:spcBef>
                <a:spcPts val="800"/>
              </a:spcBef>
              <a:spcAft>
                <a:spcPts val="0"/>
              </a:spcAft>
              <a:buNone/>
            </a:pPr>
            <a:endParaRPr sz="1250">
              <a:solidFill>
                <a:srgbClr val="EFEFEF"/>
              </a:solidFill>
            </a:endParaRPr>
          </a:p>
          <a:p>
            <a:pPr marL="0" lvl="0" indent="0" algn="l" rtl="0">
              <a:lnSpc>
                <a:spcPct val="115000"/>
              </a:lnSpc>
              <a:spcBef>
                <a:spcPts val="800"/>
              </a:spcBef>
              <a:spcAft>
                <a:spcPts val="0"/>
              </a:spcAft>
              <a:buNone/>
            </a:pPr>
            <a:endParaRPr sz="1250">
              <a:solidFill>
                <a:srgbClr val="EFEFEF"/>
              </a:solidFill>
            </a:endParaRPr>
          </a:p>
          <a:p>
            <a:pPr marL="0" lvl="0" indent="0" algn="l" rtl="0">
              <a:lnSpc>
                <a:spcPct val="115000"/>
              </a:lnSpc>
              <a:spcBef>
                <a:spcPts val="800"/>
              </a:spcBef>
              <a:spcAft>
                <a:spcPts val="0"/>
              </a:spcAft>
              <a:buNone/>
            </a:pPr>
            <a:endParaRPr sz="1250">
              <a:solidFill>
                <a:srgbClr val="EFEFEF"/>
              </a:solidFill>
            </a:endParaRPr>
          </a:p>
          <a:p>
            <a:pPr marL="0" lvl="0" indent="0" algn="l" rtl="0">
              <a:lnSpc>
                <a:spcPct val="115000"/>
              </a:lnSpc>
              <a:spcBef>
                <a:spcPts val="800"/>
              </a:spcBef>
              <a:spcAft>
                <a:spcPts val="0"/>
              </a:spcAft>
              <a:buNone/>
            </a:pPr>
            <a:endParaRPr sz="1250">
              <a:solidFill>
                <a:srgbClr val="EFEFEF"/>
              </a:solidFill>
            </a:endParaRPr>
          </a:p>
          <a:p>
            <a:pPr marL="0" lvl="0" indent="0" algn="l" rtl="0">
              <a:lnSpc>
                <a:spcPct val="115000"/>
              </a:lnSpc>
              <a:spcBef>
                <a:spcPts val="800"/>
              </a:spcBef>
              <a:spcAft>
                <a:spcPts val="0"/>
              </a:spcAft>
              <a:buNone/>
            </a:pPr>
            <a:endParaRPr sz="1250">
              <a:solidFill>
                <a:srgbClr val="EFEFEF"/>
              </a:solidFill>
            </a:endParaRPr>
          </a:p>
          <a:p>
            <a:pPr marL="0" lvl="0" indent="0" algn="l" rtl="0">
              <a:lnSpc>
                <a:spcPct val="115000"/>
              </a:lnSpc>
              <a:spcBef>
                <a:spcPts val="800"/>
              </a:spcBef>
              <a:spcAft>
                <a:spcPts val="0"/>
              </a:spcAft>
              <a:buNone/>
            </a:pPr>
            <a:r>
              <a:rPr lang="en" sz="1250">
                <a:solidFill>
                  <a:srgbClr val="EFEFEF"/>
                </a:solidFill>
              </a:rPr>
              <a:t>We focused on extracting both aspects to get insights on:</a:t>
            </a:r>
            <a:endParaRPr sz="1250">
              <a:solidFill>
                <a:srgbClr val="EFEFEF"/>
              </a:solidFill>
            </a:endParaRPr>
          </a:p>
          <a:p>
            <a:pPr marL="457200" lvl="0" indent="-307975" algn="l" rtl="0">
              <a:lnSpc>
                <a:spcPct val="115000"/>
              </a:lnSpc>
              <a:spcBef>
                <a:spcPts val="800"/>
              </a:spcBef>
              <a:spcAft>
                <a:spcPts val="0"/>
              </a:spcAft>
              <a:buClr>
                <a:srgbClr val="EFEFEF"/>
              </a:buClr>
              <a:buSzPts val="1250"/>
              <a:buChar char="▸"/>
            </a:pPr>
            <a:r>
              <a:rPr lang="en" sz="1250">
                <a:solidFill>
                  <a:srgbClr val="EFEFEF"/>
                </a:solidFill>
              </a:rPr>
              <a:t>Average bodily statistics of participants</a:t>
            </a:r>
            <a:endParaRPr sz="1250">
              <a:solidFill>
                <a:srgbClr val="EFEFEF"/>
              </a:solidFill>
            </a:endParaRPr>
          </a:p>
          <a:p>
            <a:pPr marL="457200" lvl="0" indent="-307975" algn="l" rtl="0">
              <a:lnSpc>
                <a:spcPct val="115000"/>
              </a:lnSpc>
              <a:spcBef>
                <a:spcPts val="0"/>
              </a:spcBef>
              <a:spcAft>
                <a:spcPts val="0"/>
              </a:spcAft>
              <a:buClr>
                <a:srgbClr val="EFEFEF"/>
              </a:buClr>
              <a:buSzPts val="1250"/>
              <a:buChar char="▸"/>
            </a:pPr>
            <a:r>
              <a:rPr lang="en" sz="1250">
                <a:solidFill>
                  <a:srgbClr val="EFEFEF"/>
                </a:solidFill>
              </a:rPr>
              <a:t>Country participation and winnings in the games</a:t>
            </a:r>
            <a:endParaRPr sz="1250">
              <a:solidFill>
                <a:srgbClr val="EFEFEF"/>
              </a:solidFill>
            </a:endParaRPr>
          </a:p>
          <a:p>
            <a:pPr marL="457200" lvl="0" indent="-307975" algn="l" rtl="0">
              <a:lnSpc>
                <a:spcPct val="115000"/>
              </a:lnSpc>
              <a:spcBef>
                <a:spcPts val="0"/>
              </a:spcBef>
              <a:spcAft>
                <a:spcPts val="0"/>
              </a:spcAft>
              <a:buClr>
                <a:srgbClr val="EFEFEF"/>
              </a:buClr>
              <a:buSzPts val="1250"/>
              <a:buChar char="▸"/>
            </a:pPr>
            <a:r>
              <a:rPr lang="en" sz="1250">
                <a:solidFill>
                  <a:srgbClr val="EFEFEF"/>
                </a:solidFill>
              </a:rPr>
              <a:t>Women’s participation</a:t>
            </a:r>
            <a:endParaRPr sz="1250">
              <a:solidFill>
                <a:srgbClr val="EFEFEF"/>
              </a:solidFill>
            </a:endParaRPr>
          </a:p>
        </p:txBody>
      </p:sp>
      <p:sp>
        <p:nvSpPr>
          <p:cNvPr id="117" name="Google Shape;117;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18" name="Google Shape;118;p14"/>
          <p:cNvPicPr preferRelativeResize="0"/>
          <p:nvPr/>
        </p:nvPicPr>
        <p:blipFill rotWithShape="1">
          <a:blip r:embed="rId3">
            <a:alphaModFix/>
          </a:blip>
          <a:srcRect t="12495" b="12502"/>
          <a:stretch/>
        </p:blipFill>
        <p:spPr>
          <a:xfrm flipH="1">
            <a:off x="982119" y="731700"/>
            <a:ext cx="3742800" cy="2105400"/>
          </a:xfrm>
          <a:prstGeom prst="parallelogram">
            <a:avLst>
              <a:gd name="adj" fmla="val 51555"/>
            </a:avLst>
          </a:prstGeom>
          <a:noFill/>
          <a:ln>
            <a:noFill/>
          </a:ln>
        </p:spPr>
      </p:pic>
      <p:pic>
        <p:nvPicPr>
          <p:cNvPr id="119" name="Google Shape;119;p14"/>
          <p:cNvPicPr preferRelativeResize="0"/>
          <p:nvPr/>
        </p:nvPicPr>
        <p:blipFill>
          <a:blip r:embed="rId4">
            <a:alphaModFix/>
          </a:blip>
          <a:stretch>
            <a:fillRect/>
          </a:stretch>
        </p:blipFill>
        <p:spPr>
          <a:xfrm>
            <a:off x="5641849" y="925675"/>
            <a:ext cx="2084625" cy="22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2"/>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solidFill>
                  <a:schemeClr val="lt1"/>
                </a:solidFill>
              </a:rPr>
              <a:t>Average Weight Trend </a:t>
            </a:r>
            <a:endParaRPr/>
          </a:p>
        </p:txBody>
      </p:sp>
      <p:sp>
        <p:nvSpPr>
          <p:cNvPr id="279" name="Google Shape;279;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80" name="Google Shape;280;p32" title="Chart"/>
          <p:cNvPicPr preferRelativeResize="0"/>
          <p:nvPr/>
        </p:nvPicPr>
        <p:blipFill>
          <a:blip r:embed="rId3">
            <a:alphaModFix/>
          </a:blip>
          <a:stretch>
            <a:fillRect/>
          </a:stretch>
        </p:blipFill>
        <p:spPr>
          <a:xfrm>
            <a:off x="1251888" y="120225"/>
            <a:ext cx="6640215" cy="410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solidFill>
                  <a:schemeClr val="lt1"/>
                </a:solidFill>
              </a:rPr>
              <a:t>Average Age Trend </a:t>
            </a:r>
            <a:endParaRPr/>
          </a:p>
        </p:txBody>
      </p:sp>
      <p:sp>
        <p:nvSpPr>
          <p:cNvPr id="286" name="Google Shape;286;p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287" name="Google Shape;287;p33" title="Chart"/>
          <p:cNvPicPr preferRelativeResize="0"/>
          <p:nvPr/>
        </p:nvPicPr>
        <p:blipFill>
          <a:blip r:embed="rId3">
            <a:alphaModFix/>
          </a:blip>
          <a:stretch>
            <a:fillRect/>
          </a:stretch>
        </p:blipFill>
        <p:spPr>
          <a:xfrm>
            <a:off x="1172538" y="178150"/>
            <a:ext cx="6640215" cy="410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ctrTitle" idx="4294967295"/>
          </p:nvPr>
        </p:nvSpPr>
        <p:spPr>
          <a:xfrm>
            <a:off x="4579325" y="1161050"/>
            <a:ext cx="43536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solidFill>
                  <a:srgbClr val="FF8700"/>
                </a:solidFill>
              </a:rPr>
              <a:t>Country Analysis</a:t>
            </a:r>
            <a:endParaRPr sz="4300">
              <a:solidFill>
                <a:srgbClr val="FF8700"/>
              </a:solidFill>
            </a:endParaRPr>
          </a:p>
        </p:txBody>
      </p:sp>
      <p:sp>
        <p:nvSpPr>
          <p:cNvPr id="293" name="Google Shape;293;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94" name="Google Shape;294;p34"/>
          <p:cNvPicPr preferRelativeResize="0"/>
          <p:nvPr/>
        </p:nvPicPr>
        <p:blipFill rotWithShape="1">
          <a:blip r:embed="rId3">
            <a:alphaModFix/>
          </a:blip>
          <a:srcRect t="12495" b="12502"/>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Number of Times a Country Has Hosted </a:t>
            </a:r>
            <a:endParaRPr/>
          </a:p>
        </p:txBody>
      </p:sp>
      <p:sp>
        <p:nvSpPr>
          <p:cNvPr id="300" name="Google Shape;300;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01" name="Google Shape;301;p35" title="Chart"/>
          <p:cNvPicPr preferRelativeResize="0"/>
          <p:nvPr/>
        </p:nvPicPr>
        <p:blipFill>
          <a:blip r:embed="rId3">
            <a:alphaModFix/>
          </a:blip>
          <a:stretch>
            <a:fillRect/>
          </a:stretch>
        </p:blipFill>
        <p:spPr>
          <a:xfrm>
            <a:off x="370500" y="731700"/>
            <a:ext cx="8244301" cy="35690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Country Participation During Vietnam War</a:t>
            </a:r>
            <a:endParaRPr/>
          </a:p>
        </p:txBody>
      </p:sp>
      <p:sp>
        <p:nvSpPr>
          <p:cNvPr id="307" name="Google Shape;307;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308" name="Google Shape;308;p36" title="Chart"/>
          <p:cNvPicPr preferRelativeResize="0"/>
          <p:nvPr/>
        </p:nvPicPr>
        <p:blipFill>
          <a:blip r:embed="rId3">
            <a:alphaModFix/>
          </a:blip>
          <a:stretch>
            <a:fillRect/>
          </a:stretch>
        </p:blipFill>
        <p:spPr>
          <a:xfrm>
            <a:off x="1255425" y="304800"/>
            <a:ext cx="6633153" cy="410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performing countries</a:t>
            </a:r>
            <a:endParaRPr/>
          </a:p>
        </p:txBody>
      </p:sp>
      <p:sp>
        <p:nvSpPr>
          <p:cNvPr id="314" name="Google Shape;314;p3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315" name="Google Shape;315;p37"/>
          <p:cNvPicPr preferRelativeResize="0"/>
          <p:nvPr/>
        </p:nvPicPr>
        <p:blipFill>
          <a:blip r:embed="rId3">
            <a:alphaModFix/>
          </a:blip>
          <a:stretch>
            <a:fillRect/>
          </a:stretch>
        </p:blipFill>
        <p:spPr>
          <a:xfrm>
            <a:off x="594900" y="1278512"/>
            <a:ext cx="3578350" cy="1474425"/>
          </a:xfrm>
          <a:prstGeom prst="rect">
            <a:avLst/>
          </a:prstGeom>
          <a:noFill/>
          <a:ln>
            <a:noFill/>
          </a:ln>
        </p:spPr>
      </p:pic>
      <p:pic>
        <p:nvPicPr>
          <p:cNvPr id="316" name="Google Shape;316;p37"/>
          <p:cNvPicPr preferRelativeResize="0"/>
          <p:nvPr/>
        </p:nvPicPr>
        <p:blipFill>
          <a:blip r:embed="rId4">
            <a:alphaModFix/>
          </a:blip>
          <a:stretch>
            <a:fillRect/>
          </a:stretch>
        </p:blipFill>
        <p:spPr>
          <a:xfrm>
            <a:off x="4995277" y="1278525"/>
            <a:ext cx="3247049" cy="1474425"/>
          </a:xfrm>
          <a:prstGeom prst="rect">
            <a:avLst/>
          </a:prstGeom>
          <a:noFill/>
          <a:ln>
            <a:noFill/>
          </a:ln>
        </p:spPr>
      </p:pic>
      <p:pic>
        <p:nvPicPr>
          <p:cNvPr id="317" name="Google Shape;317;p37"/>
          <p:cNvPicPr preferRelativeResize="0"/>
          <p:nvPr/>
        </p:nvPicPr>
        <p:blipFill>
          <a:blip r:embed="rId5">
            <a:alphaModFix/>
          </a:blip>
          <a:stretch>
            <a:fillRect/>
          </a:stretch>
        </p:blipFill>
        <p:spPr>
          <a:xfrm>
            <a:off x="2693075" y="3006288"/>
            <a:ext cx="3867150" cy="1733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Athletes Performance (Top 5)</a:t>
            </a:r>
            <a:endParaRPr/>
          </a:p>
        </p:txBody>
      </p:sp>
      <p:sp>
        <p:nvSpPr>
          <p:cNvPr id="323" name="Google Shape;323;p3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graphicFrame>
        <p:nvGraphicFramePr>
          <p:cNvPr id="324" name="Google Shape;324;p38"/>
          <p:cNvGraphicFramePr/>
          <p:nvPr/>
        </p:nvGraphicFramePr>
        <p:xfrm>
          <a:off x="1104900" y="1282475"/>
          <a:ext cx="7239000" cy="2377260"/>
        </p:xfrm>
        <a:graphic>
          <a:graphicData uri="http://schemas.openxmlformats.org/drawingml/2006/table">
            <a:tbl>
              <a:tblPr>
                <a:noFill/>
                <a:tableStyleId>{A436EA53-1A75-401F-81BE-A272CE347A41}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2918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Country</a:t>
                      </a:r>
                      <a:endParaRPr/>
                    </a:p>
                  </a:txBody>
                  <a:tcPr marL="91425" marR="91425" marT="91425" marB="91425"/>
                </a:tc>
                <a:tc>
                  <a:txBody>
                    <a:bodyPr/>
                    <a:lstStyle/>
                    <a:p>
                      <a:pPr marL="0" lvl="0" indent="0" algn="l" rtl="0">
                        <a:spcBef>
                          <a:spcPts val="0"/>
                        </a:spcBef>
                        <a:spcAft>
                          <a:spcPts val="0"/>
                        </a:spcAft>
                        <a:buNone/>
                      </a:pPr>
                      <a:r>
                        <a:rPr lang="en"/>
                        <a:t>Sports</a:t>
                      </a:r>
                      <a:endParaRPr/>
                    </a:p>
                  </a:txBody>
                  <a:tcPr marL="91425" marR="91425" marT="91425" marB="91425"/>
                </a:tc>
                <a:tc>
                  <a:txBody>
                    <a:bodyPr/>
                    <a:lstStyle/>
                    <a:p>
                      <a:pPr marL="0" lvl="0" indent="0" algn="l" rtl="0">
                        <a:spcBef>
                          <a:spcPts val="0"/>
                        </a:spcBef>
                        <a:spcAft>
                          <a:spcPts val="0"/>
                        </a:spcAft>
                        <a:buNone/>
                      </a:pPr>
                      <a:r>
                        <a:rPr lang="en"/>
                        <a:t>Gold Medals Won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Michael Phelps</a:t>
                      </a:r>
                      <a:endParaRPr/>
                    </a:p>
                  </a:txBody>
                  <a:tcPr marL="91425" marR="91425" marT="91425" marB="91425"/>
                </a:tc>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l" rtl="0">
                        <a:spcBef>
                          <a:spcPts val="0"/>
                        </a:spcBef>
                        <a:spcAft>
                          <a:spcPts val="0"/>
                        </a:spcAft>
                        <a:buNone/>
                      </a:pPr>
                      <a:r>
                        <a:rPr lang="en"/>
                        <a:t>Swimming</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Raymond Clarence</a:t>
                      </a:r>
                      <a:endParaRPr/>
                    </a:p>
                  </a:txBody>
                  <a:tcPr marL="91425" marR="91425" marT="91425" marB="91425"/>
                </a:tc>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l" rtl="0">
                        <a:spcBef>
                          <a:spcPts val="0"/>
                        </a:spcBef>
                        <a:spcAft>
                          <a:spcPts val="0"/>
                        </a:spcAft>
                        <a:buNone/>
                      </a:pPr>
                      <a:r>
                        <a:rPr lang="en"/>
                        <a:t>Athletics</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Frederick Carlton</a:t>
                      </a:r>
                      <a:endParaRPr/>
                    </a:p>
                  </a:txBody>
                  <a:tcPr marL="91425" marR="91425" marT="91425" marB="91425"/>
                </a:tc>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l" rtl="0">
                        <a:spcBef>
                          <a:spcPts val="0"/>
                        </a:spcBef>
                        <a:spcAft>
                          <a:spcPts val="0"/>
                        </a:spcAft>
                        <a:buNone/>
                      </a:pPr>
                      <a:r>
                        <a:rPr lang="en"/>
                        <a:t>Athletics</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Larysa Semenivna</a:t>
                      </a:r>
                      <a:endParaRPr/>
                    </a:p>
                  </a:txBody>
                  <a:tcPr marL="91425" marR="91425" marT="91425" marB="91425"/>
                </a:tc>
                <a:tc>
                  <a:txBody>
                    <a:bodyPr/>
                    <a:lstStyle/>
                    <a:p>
                      <a:pPr marL="0" lvl="0" indent="0" algn="l" rtl="0">
                        <a:spcBef>
                          <a:spcPts val="0"/>
                        </a:spcBef>
                        <a:spcAft>
                          <a:spcPts val="0"/>
                        </a:spcAft>
                        <a:buNone/>
                      </a:pPr>
                      <a:r>
                        <a:rPr lang="en"/>
                        <a:t>USSR</a:t>
                      </a:r>
                      <a:endParaRPr/>
                    </a:p>
                  </a:txBody>
                  <a:tcPr marL="91425" marR="91425" marT="91425" marB="91425"/>
                </a:tc>
                <a:tc>
                  <a:txBody>
                    <a:bodyPr/>
                    <a:lstStyle/>
                    <a:p>
                      <a:pPr marL="0" lvl="0" indent="0" algn="l" rtl="0">
                        <a:spcBef>
                          <a:spcPts val="0"/>
                        </a:spcBef>
                        <a:spcAft>
                          <a:spcPts val="0"/>
                        </a:spcAft>
                        <a:buNone/>
                      </a:pPr>
                      <a:r>
                        <a:rPr lang="en"/>
                        <a:t>Gymnastics</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Mark Andrew Spitz</a:t>
                      </a:r>
                      <a:endParaRPr/>
                    </a:p>
                  </a:txBody>
                  <a:tcPr marL="91425" marR="91425" marT="91425" marB="91425"/>
                </a:tc>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l" rtl="0">
                        <a:spcBef>
                          <a:spcPts val="0"/>
                        </a:spcBef>
                        <a:spcAft>
                          <a:spcPts val="0"/>
                        </a:spcAft>
                        <a:buNone/>
                      </a:pPr>
                      <a:r>
                        <a:rPr lang="en"/>
                        <a:t>Swimming</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5"/>
                  </a:ext>
                </a:extLst>
              </a:tr>
            </a:tbl>
          </a:graphicData>
        </a:graphic>
      </p:graphicFrame>
      <p:sp>
        <p:nvSpPr>
          <p:cNvPr id="325" name="Google Shape;325;p38"/>
          <p:cNvSpPr txBox="1"/>
          <p:nvPr/>
        </p:nvSpPr>
        <p:spPr>
          <a:xfrm>
            <a:off x="6310800" y="3700838"/>
            <a:ext cx="2033100" cy="2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02122"/>
                </a:solidFill>
                <a:highlight>
                  <a:srgbClr val="FFFFFF"/>
                </a:highlight>
              </a:rPr>
              <a:t> *Including </a:t>
            </a:r>
            <a:r>
              <a:rPr lang="en" sz="1050">
                <a:solidFill>
                  <a:srgbClr val="202122"/>
                </a:solidFill>
              </a:rPr>
              <a:t>Intercalated Games</a:t>
            </a:r>
            <a:r>
              <a:rPr lang="en" sz="1050">
                <a:solidFill>
                  <a:srgbClr val="202122"/>
                </a:solidFill>
                <a:highlight>
                  <a:srgbClr val="FFFFFF"/>
                </a:highlight>
              </a:rPr>
              <a:t>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8700"/>
                </a:solidFill>
              </a:rPr>
              <a:t>Strategic Value</a:t>
            </a:r>
            <a:endParaRPr sz="6000">
              <a:solidFill>
                <a:srgbClr val="FF8700"/>
              </a:solidFill>
            </a:endParaRPr>
          </a:p>
        </p:txBody>
      </p:sp>
      <p:sp>
        <p:nvSpPr>
          <p:cNvPr id="331" name="Google Shape;331;p39"/>
          <p:cNvSpPr txBox="1">
            <a:spLocks noGrp="1"/>
          </p:cNvSpPr>
          <p:nvPr>
            <p:ph type="subTitle" idx="4294967295"/>
          </p:nvPr>
        </p:nvSpPr>
        <p:spPr>
          <a:xfrm>
            <a:off x="5081000" y="2267700"/>
            <a:ext cx="3823200" cy="197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b="1">
                <a:solidFill>
                  <a:srgbClr val="FFFFFF"/>
                </a:solidFill>
              </a:rPr>
              <a:t>Analysis of Beneficiaries &amp; Our Data’s Impact</a:t>
            </a:r>
            <a:endParaRPr sz="2400" b="1">
              <a:solidFill>
                <a:srgbClr val="FFFFFF"/>
              </a:solidFill>
            </a:endParaRPr>
          </a:p>
        </p:txBody>
      </p:sp>
      <p:sp>
        <p:nvSpPr>
          <p:cNvPr id="332" name="Google Shape;332;p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33" name="Google Shape;333;p39"/>
          <p:cNvPicPr preferRelativeResize="0"/>
          <p:nvPr/>
        </p:nvPicPr>
        <p:blipFill rotWithShape="1">
          <a:blip r:embed="rId3">
            <a:alphaModFix/>
          </a:blip>
          <a:srcRect/>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Sports Historian</a:t>
            </a:r>
            <a:endParaRPr/>
          </a:p>
        </p:txBody>
      </p:sp>
      <p:sp>
        <p:nvSpPr>
          <p:cNvPr id="339" name="Google Shape;339;p40"/>
          <p:cNvSpPr txBox="1">
            <a:spLocks noGrp="1"/>
          </p:cNvSpPr>
          <p:nvPr>
            <p:ph type="body" idx="1"/>
          </p:nvPr>
        </p:nvSpPr>
        <p:spPr>
          <a:xfrm>
            <a:off x="594900" y="1098175"/>
            <a:ext cx="3862800" cy="34485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SzPts val="1500"/>
              <a:buChar char="❖"/>
            </a:pPr>
            <a:r>
              <a:rPr lang="en" sz="1500"/>
              <a:t>Occupations</a:t>
            </a:r>
            <a:endParaRPr sz="1500"/>
          </a:p>
          <a:p>
            <a:pPr marL="914400" lvl="1" indent="-323850" algn="l" rtl="0">
              <a:spcBef>
                <a:spcPts val="0"/>
              </a:spcBef>
              <a:spcAft>
                <a:spcPts val="0"/>
              </a:spcAft>
              <a:buClr>
                <a:schemeClr val="accent1"/>
              </a:buClr>
              <a:buSzPts val="1500"/>
              <a:buChar char="➢"/>
            </a:pPr>
            <a:r>
              <a:rPr lang="en" sz="1500"/>
              <a:t>College professors</a:t>
            </a:r>
            <a:endParaRPr sz="1500"/>
          </a:p>
          <a:p>
            <a:pPr marL="914400" lvl="1" indent="-323850" algn="l" rtl="0">
              <a:spcBef>
                <a:spcPts val="0"/>
              </a:spcBef>
              <a:spcAft>
                <a:spcPts val="0"/>
              </a:spcAft>
              <a:buClr>
                <a:schemeClr val="accent1"/>
              </a:buClr>
              <a:buSzPts val="1500"/>
              <a:buChar char="➢"/>
            </a:pPr>
            <a:r>
              <a:rPr lang="en" sz="1500"/>
              <a:t>Journalists</a:t>
            </a:r>
            <a:endParaRPr sz="1500"/>
          </a:p>
          <a:p>
            <a:pPr marL="914400" lvl="1" indent="-323850" algn="l" rtl="0">
              <a:spcBef>
                <a:spcPts val="0"/>
              </a:spcBef>
              <a:spcAft>
                <a:spcPts val="0"/>
              </a:spcAft>
              <a:buClr>
                <a:schemeClr val="accent1"/>
              </a:buClr>
              <a:buSzPts val="1500"/>
              <a:buChar char="➢"/>
            </a:pPr>
            <a:r>
              <a:rPr lang="en" sz="1500"/>
              <a:t>Documentary filmmakers</a:t>
            </a:r>
            <a:endParaRPr sz="1500"/>
          </a:p>
          <a:p>
            <a:pPr marL="914400" lvl="1" indent="-323850" algn="l" rtl="0">
              <a:spcBef>
                <a:spcPts val="0"/>
              </a:spcBef>
              <a:spcAft>
                <a:spcPts val="0"/>
              </a:spcAft>
              <a:buClr>
                <a:schemeClr val="accent1"/>
              </a:buClr>
              <a:buSzPts val="1500"/>
              <a:buChar char="➢"/>
            </a:pPr>
            <a:r>
              <a:rPr lang="en" sz="1500"/>
              <a:t>Gender Activists</a:t>
            </a:r>
            <a:endParaRPr sz="1500"/>
          </a:p>
          <a:p>
            <a:pPr marL="457200" lvl="0" indent="-323850" algn="l" rtl="0">
              <a:spcBef>
                <a:spcPts val="0"/>
              </a:spcBef>
              <a:spcAft>
                <a:spcPts val="0"/>
              </a:spcAft>
              <a:buClr>
                <a:schemeClr val="accent1"/>
              </a:buClr>
              <a:buSzPts val="1500"/>
              <a:buChar char="❖"/>
            </a:pPr>
            <a:r>
              <a:rPr lang="en" sz="1500"/>
              <a:t>Trends to look at </a:t>
            </a:r>
            <a:endParaRPr sz="1500"/>
          </a:p>
          <a:p>
            <a:pPr marL="914400" lvl="1" indent="-323850" algn="l" rtl="0">
              <a:spcBef>
                <a:spcPts val="0"/>
              </a:spcBef>
              <a:spcAft>
                <a:spcPts val="0"/>
              </a:spcAft>
              <a:buClr>
                <a:schemeClr val="accent1"/>
              </a:buClr>
              <a:buSzPts val="1500"/>
              <a:buChar char="➢"/>
            </a:pPr>
            <a:r>
              <a:rPr lang="en" sz="1500"/>
              <a:t>Age/Height/Weight </a:t>
            </a:r>
            <a:endParaRPr sz="1500"/>
          </a:p>
          <a:p>
            <a:pPr marL="914400" lvl="1" indent="-323850" algn="l" rtl="0">
              <a:spcBef>
                <a:spcPts val="0"/>
              </a:spcBef>
              <a:spcAft>
                <a:spcPts val="0"/>
              </a:spcAft>
              <a:buClr>
                <a:schemeClr val="accent1"/>
              </a:buClr>
              <a:buSzPts val="1500"/>
              <a:buChar char="➢"/>
            </a:pPr>
            <a:r>
              <a:rPr lang="en" sz="1500"/>
              <a:t>Individual Athlete Medalists</a:t>
            </a:r>
            <a:endParaRPr sz="1500"/>
          </a:p>
          <a:p>
            <a:pPr marL="914400" lvl="1" indent="-323850" algn="l" rtl="0">
              <a:spcBef>
                <a:spcPts val="0"/>
              </a:spcBef>
              <a:spcAft>
                <a:spcPts val="0"/>
              </a:spcAft>
              <a:buClr>
                <a:schemeClr val="accent1"/>
              </a:buClr>
              <a:buSzPts val="1500"/>
              <a:buChar char="➢"/>
            </a:pPr>
            <a:r>
              <a:rPr lang="en" sz="1500"/>
              <a:t>Proportion of medals a country won over time </a:t>
            </a:r>
            <a:endParaRPr sz="1500"/>
          </a:p>
          <a:p>
            <a:pPr marL="914400" lvl="1" indent="-323850" algn="l" rtl="0">
              <a:spcBef>
                <a:spcPts val="0"/>
              </a:spcBef>
              <a:spcAft>
                <a:spcPts val="0"/>
              </a:spcAft>
              <a:buClr>
                <a:schemeClr val="accent1"/>
              </a:buClr>
              <a:buSzPts val="1500"/>
              <a:buChar char="➢"/>
            </a:pPr>
            <a:r>
              <a:rPr lang="en" sz="1500"/>
              <a:t>Country participations</a:t>
            </a:r>
            <a:endParaRPr sz="1500"/>
          </a:p>
          <a:p>
            <a:pPr marL="1371600" lvl="2" indent="-323850" algn="l" rtl="0">
              <a:spcBef>
                <a:spcPts val="0"/>
              </a:spcBef>
              <a:spcAft>
                <a:spcPts val="0"/>
              </a:spcAft>
              <a:buClr>
                <a:schemeClr val="accent2"/>
              </a:buClr>
              <a:buSzPts val="1500"/>
              <a:buChar char="■"/>
            </a:pPr>
            <a:r>
              <a:rPr lang="en" sz="1500"/>
              <a:t>Especially during world events (ie: wars)</a:t>
            </a:r>
            <a:endParaRPr sz="1500"/>
          </a:p>
          <a:p>
            <a:pPr marL="914400" lvl="1" indent="-323850" algn="l" rtl="0">
              <a:spcBef>
                <a:spcPts val="0"/>
              </a:spcBef>
              <a:spcAft>
                <a:spcPts val="0"/>
              </a:spcAft>
              <a:buClr>
                <a:schemeClr val="accent1"/>
              </a:buClr>
              <a:buSzPts val="1500"/>
              <a:buChar char="➢"/>
            </a:pPr>
            <a:r>
              <a:rPr lang="en" sz="1500"/>
              <a:t>Female involvement </a:t>
            </a:r>
            <a:endParaRPr sz="1500"/>
          </a:p>
          <a:p>
            <a:pPr marL="914400" lvl="1" indent="-323850" algn="l" rtl="0">
              <a:spcBef>
                <a:spcPts val="0"/>
              </a:spcBef>
              <a:spcAft>
                <a:spcPts val="0"/>
              </a:spcAft>
              <a:buClr>
                <a:schemeClr val="accent1"/>
              </a:buClr>
              <a:buSzPts val="1500"/>
              <a:buChar char="➢"/>
            </a:pPr>
            <a:r>
              <a:rPr lang="en" sz="1500"/>
              <a:t>Gap in gender participation by sport</a:t>
            </a:r>
            <a:endParaRPr sz="1500"/>
          </a:p>
        </p:txBody>
      </p:sp>
      <p:sp>
        <p:nvSpPr>
          <p:cNvPr id="340" name="Google Shape;340;p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341" name="Google Shape;341;p40"/>
          <p:cNvPicPr preferRelativeResize="0"/>
          <p:nvPr/>
        </p:nvPicPr>
        <p:blipFill rotWithShape="1">
          <a:blip r:embed="rId3">
            <a:alphaModFix/>
          </a:blip>
          <a:srcRect t="15919" r="-16713" b="25981"/>
          <a:stretch/>
        </p:blipFill>
        <p:spPr>
          <a:xfrm flipH="1">
            <a:off x="3964944" y="1025169"/>
            <a:ext cx="6279900" cy="3532800"/>
          </a:xfrm>
          <a:prstGeom prst="parallelogram">
            <a:avLst>
              <a:gd name="adj" fmla="val 51555"/>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Athletes</a:t>
            </a:r>
            <a:endParaRPr/>
          </a:p>
        </p:txBody>
      </p:sp>
      <p:sp>
        <p:nvSpPr>
          <p:cNvPr id="347" name="Google Shape;347;p41"/>
          <p:cNvSpPr txBox="1">
            <a:spLocks noGrp="1"/>
          </p:cNvSpPr>
          <p:nvPr>
            <p:ph type="body" idx="1"/>
          </p:nvPr>
        </p:nvSpPr>
        <p:spPr>
          <a:xfrm>
            <a:off x="594900" y="1666875"/>
            <a:ext cx="3862800" cy="28797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SzPts val="1500"/>
              <a:buChar char="❖"/>
            </a:pPr>
            <a:r>
              <a:rPr lang="en" sz="1500"/>
              <a:t>A way to keep track of how athletes perform over time</a:t>
            </a:r>
            <a:endParaRPr sz="1500"/>
          </a:p>
          <a:p>
            <a:pPr marL="457200" lvl="0" indent="-323850" algn="l" rtl="0">
              <a:spcBef>
                <a:spcPts val="0"/>
              </a:spcBef>
              <a:spcAft>
                <a:spcPts val="0"/>
              </a:spcAft>
              <a:buSzPts val="1500"/>
              <a:buChar char="❖"/>
            </a:pPr>
            <a:r>
              <a:rPr lang="en" sz="1500"/>
              <a:t>Case studies for future athletes</a:t>
            </a:r>
            <a:endParaRPr sz="1500"/>
          </a:p>
          <a:p>
            <a:pPr marL="914400" lvl="1" indent="-323850" algn="l" rtl="0">
              <a:spcBef>
                <a:spcPts val="0"/>
              </a:spcBef>
              <a:spcAft>
                <a:spcPts val="0"/>
              </a:spcAft>
              <a:buSzPts val="1500"/>
              <a:buChar char="➢"/>
            </a:pPr>
            <a:r>
              <a:rPr lang="en" sz="1500"/>
              <a:t>Implementation what successful athletes did</a:t>
            </a:r>
            <a:endParaRPr sz="1500"/>
          </a:p>
          <a:p>
            <a:pPr marL="457200" lvl="0" indent="-323850" algn="l" rtl="0">
              <a:spcBef>
                <a:spcPts val="0"/>
              </a:spcBef>
              <a:spcAft>
                <a:spcPts val="0"/>
              </a:spcAft>
              <a:buSzPts val="1500"/>
              <a:buChar char="❖"/>
            </a:pPr>
            <a:r>
              <a:rPr lang="en" sz="1500"/>
              <a:t>Improve training program for athletes</a:t>
            </a:r>
            <a:endParaRPr sz="1500"/>
          </a:p>
        </p:txBody>
      </p:sp>
      <p:sp>
        <p:nvSpPr>
          <p:cNvPr id="348" name="Google Shape;348;p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349" name="Google Shape;349;p41"/>
          <p:cNvPicPr preferRelativeResize="0"/>
          <p:nvPr/>
        </p:nvPicPr>
        <p:blipFill rotWithShape="1">
          <a:blip r:embed="rId3">
            <a:alphaModFix/>
          </a:blip>
          <a:srcRect l="-2580" t="7705" r="2579" b="7705"/>
          <a:stretch/>
        </p:blipFill>
        <p:spPr>
          <a:xfrm flipH="1">
            <a:off x="3964944" y="1025169"/>
            <a:ext cx="6279900" cy="3532800"/>
          </a:xfrm>
          <a:prstGeom prst="parallelogram">
            <a:avLst>
              <a:gd name="adj" fmla="val 51555"/>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Challenges With Cleaning Data</a:t>
            </a:r>
            <a:endParaRPr/>
          </a:p>
        </p:txBody>
      </p:sp>
      <p:sp>
        <p:nvSpPr>
          <p:cNvPr id="125" name="Google Shape;125;p15"/>
          <p:cNvSpPr txBox="1">
            <a:spLocks noGrp="1"/>
          </p:cNvSpPr>
          <p:nvPr>
            <p:ph type="body" idx="1"/>
          </p:nvPr>
        </p:nvSpPr>
        <p:spPr>
          <a:xfrm>
            <a:off x="1179100" y="1233250"/>
            <a:ext cx="3968100" cy="3319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3% of our data did not contain age values - converted ‘NA’ to null</a:t>
            </a:r>
            <a:endParaRPr sz="1800"/>
          </a:p>
          <a:p>
            <a:pPr marL="457200" lvl="0" indent="-342900" algn="l" rtl="0">
              <a:spcBef>
                <a:spcPts val="0"/>
              </a:spcBef>
              <a:spcAft>
                <a:spcPts val="0"/>
              </a:spcAft>
              <a:buSzPts val="1800"/>
              <a:buChar char="▸"/>
            </a:pPr>
            <a:r>
              <a:rPr lang="en" sz="1800"/>
              <a:t>20% of our data did not contain height/weight values - converted from ‘NA’ to null</a:t>
            </a:r>
            <a:endParaRPr sz="1800"/>
          </a:p>
          <a:p>
            <a:pPr marL="914400" lvl="1" indent="-342900" algn="l" rtl="0">
              <a:spcBef>
                <a:spcPts val="0"/>
              </a:spcBef>
              <a:spcAft>
                <a:spcPts val="0"/>
              </a:spcAft>
              <a:buSzPts val="1800"/>
              <a:buChar char="▹"/>
            </a:pPr>
            <a:r>
              <a:rPr lang="en" sz="1800"/>
              <a:t>Majority from 1948-1952</a:t>
            </a:r>
            <a:endParaRPr sz="1800"/>
          </a:p>
          <a:p>
            <a:pPr marL="457200" lvl="0" indent="-342900" algn="l" rtl="0">
              <a:spcBef>
                <a:spcPts val="0"/>
              </a:spcBef>
              <a:spcAft>
                <a:spcPts val="0"/>
              </a:spcAft>
              <a:buSzPts val="1800"/>
              <a:buChar char="▸"/>
            </a:pPr>
            <a:r>
              <a:rPr lang="en" sz="1800"/>
              <a:t>Some team names contained numbers</a:t>
            </a:r>
            <a:endParaRPr sz="1800"/>
          </a:p>
          <a:p>
            <a:pPr marL="914400" lvl="1" indent="-342900" algn="l" rtl="0">
              <a:spcBef>
                <a:spcPts val="0"/>
              </a:spcBef>
              <a:spcAft>
                <a:spcPts val="0"/>
              </a:spcAft>
              <a:buSzPts val="1800"/>
              <a:buChar char="▹"/>
            </a:pPr>
            <a:r>
              <a:rPr lang="en" sz="1800"/>
              <a:t>Used ‘NOC’ column instead</a:t>
            </a:r>
            <a:endParaRPr sz="1800"/>
          </a:p>
        </p:txBody>
      </p:sp>
      <p:sp>
        <p:nvSpPr>
          <p:cNvPr id="126" name="Google Shape;126;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127" name="Google Shape;127;p15"/>
          <p:cNvPicPr preferRelativeResize="0"/>
          <p:nvPr/>
        </p:nvPicPr>
        <p:blipFill>
          <a:blip r:embed="rId3">
            <a:alphaModFix/>
          </a:blip>
          <a:stretch>
            <a:fillRect/>
          </a:stretch>
        </p:blipFill>
        <p:spPr>
          <a:xfrm>
            <a:off x="6240375" y="2940200"/>
            <a:ext cx="2126425" cy="1355075"/>
          </a:xfrm>
          <a:prstGeom prst="rect">
            <a:avLst/>
          </a:prstGeom>
          <a:noFill/>
          <a:ln>
            <a:noFill/>
          </a:ln>
        </p:spPr>
      </p:pic>
      <p:pic>
        <p:nvPicPr>
          <p:cNvPr id="128" name="Google Shape;128;p15"/>
          <p:cNvPicPr preferRelativeResize="0"/>
          <p:nvPr/>
        </p:nvPicPr>
        <p:blipFill>
          <a:blip r:embed="rId4">
            <a:alphaModFix/>
          </a:blip>
          <a:stretch>
            <a:fillRect/>
          </a:stretch>
        </p:blipFill>
        <p:spPr>
          <a:xfrm>
            <a:off x="5736725" y="1640775"/>
            <a:ext cx="3133725" cy="79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355" name="Google Shape;355;p42"/>
          <p:cNvSpPr txBox="1">
            <a:spLocks noGrp="1"/>
          </p:cNvSpPr>
          <p:nvPr>
            <p:ph type="ctrTitle" idx="4294967295"/>
          </p:nvPr>
        </p:nvSpPr>
        <p:spPr>
          <a:xfrm>
            <a:off x="1090700" y="1993550"/>
            <a:ext cx="7367400" cy="181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1"/>
                </a:solidFill>
              </a:rPr>
              <a:t>Additional Data Needed</a:t>
            </a:r>
            <a:endParaRPr sz="72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Detailed Athlete Data</a:t>
            </a:r>
            <a:endParaRPr/>
          </a:p>
        </p:txBody>
      </p:sp>
      <p:sp>
        <p:nvSpPr>
          <p:cNvPr id="361" name="Google Shape;361;p43"/>
          <p:cNvSpPr txBox="1">
            <a:spLocks noGrp="1"/>
          </p:cNvSpPr>
          <p:nvPr>
            <p:ph type="body" idx="1"/>
          </p:nvPr>
        </p:nvSpPr>
        <p:spPr>
          <a:xfrm>
            <a:off x="2042700" y="1362075"/>
            <a:ext cx="3437700" cy="28797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600"/>
              </a:spcBef>
              <a:spcAft>
                <a:spcPts val="0"/>
              </a:spcAft>
              <a:buSzPts val="1500"/>
              <a:buChar char="❖"/>
            </a:pPr>
            <a:r>
              <a:rPr lang="en" sz="1500"/>
              <a:t>Other athletes in family</a:t>
            </a:r>
            <a:endParaRPr sz="1500"/>
          </a:p>
          <a:p>
            <a:pPr marL="457200" lvl="0" indent="-323850" algn="l" rtl="0">
              <a:lnSpc>
                <a:spcPct val="200000"/>
              </a:lnSpc>
              <a:spcBef>
                <a:spcPts val="0"/>
              </a:spcBef>
              <a:spcAft>
                <a:spcPts val="0"/>
              </a:spcAft>
              <a:buSzPts val="1500"/>
              <a:buChar char="❖"/>
            </a:pPr>
            <a:r>
              <a:rPr lang="en" sz="1500"/>
              <a:t>Home country vs. competing country</a:t>
            </a:r>
            <a:endParaRPr sz="1500"/>
          </a:p>
          <a:p>
            <a:pPr marL="457200" lvl="0" indent="-323850" algn="l" rtl="0">
              <a:lnSpc>
                <a:spcPct val="200000"/>
              </a:lnSpc>
              <a:spcBef>
                <a:spcPts val="0"/>
              </a:spcBef>
              <a:spcAft>
                <a:spcPts val="0"/>
              </a:spcAft>
              <a:buSzPts val="1500"/>
              <a:buChar char="❖"/>
            </a:pPr>
            <a:r>
              <a:rPr lang="en" sz="1500"/>
              <a:t>Age they began training</a:t>
            </a:r>
            <a:endParaRPr sz="1500"/>
          </a:p>
          <a:p>
            <a:pPr marL="457200" lvl="0" indent="-323850" algn="l" rtl="0">
              <a:lnSpc>
                <a:spcPct val="200000"/>
              </a:lnSpc>
              <a:spcBef>
                <a:spcPts val="0"/>
              </a:spcBef>
              <a:spcAft>
                <a:spcPts val="0"/>
              </a:spcAft>
              <a:buSzPts val="1500"/>
              <a:buChar char="❖"/>
            </a:pPr>
            <a:r>
              <a:rPr lang="en" sz="1500"/>
              <a:t>Other sports played</a:t>
            </a:r>
            <a:endParaRPr sz="1500"/>
          </a:p>
        </p:txBody>
      </p:sp>
      <p:sp>
        <p:nvSpPr>
          <p:cNvPr id="362" name="Google Shape;362;p4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363" name="Google Shape;363;p43"/>
          <p:cNvPicPr preferRelativeResize="0"/>
          <p:nvPr/>
        </p:nvPicPr>
        <p:blipFill rotWithShape="1">
          <a:blip r:embed="rId3">
            <a:alphaModFix/>
          </a:blip>
          <a:srcRect l="612" r="612"/>
          <a:stretch/>
        </p:blipFill>
        <p:spPr>
          <a:xfrm flipH="1">
            <a:off x="4629700" y="1025175"/>
            <a:ext cx="5119200" cy="2879700"/>
          </a:xfrm>
          <a:prstGeom prst="parallelogram">
            <a:avLst>
              <a:gd name="adj" fmla="val 51555"/>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Detailed Result Data</a:t>
            </a:r>
            <a:endParaRPr/>
          </a:p>
        </p:txBody>
      </p:sp>
      <p:sp>
        <p:nvSpPr>
          <p:cNvPr id="369" name="Google Shape;369;p44"/>
          <p:cNvSpPr txBox="1">
            <a:spLocks noGrp="1"/>
          </p:cNvSpPr>
          <p:nvPr>
            <p:ph type="body" idx="1"/>
          </p:nvPr>
        </p:nvSpPr>
        <p:spPr>
          <a:xfrm>
            <a:off x="4547950" y="1353825"/>
            <a:ext cx="4672200" cy="36483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600"/>
              </a:spcBef>
              <a:spcAft>
                <a:spcPts val="0"/>
              </a:spcAft>
              <a:buSzPts val="1500"/>
              <a:buChar char="❖"/>
            </a:pPr>
            <a:r>
              <a:rPr lang="en" sz="1500"/>
              <a:t>Particular scores/times</a:t>
            </a:r>
            <a:endParaRPr sz="1500"/>
          </a:p>
          <a:p>
            <a:pPr marL="457200" lvl="0" indent="-323850" algn="l" rtl="0">
              <a:lnSpc>
                <a:spcPct val="200000"/>
              </a:lnSpc>
              <a:spcBef>
                <a:spcPts val="0"/>
              </a:spcBef>
              <a:spcAft>
                <a:spcPts val="0"/>
              </a:spcAft>
              <a:buSzPts val="1500"/>
              <a:buChar char="❖"/>
            </a:pPr>
            <a:r>
              <a:rPr lang="en" sz="1500"/>
              <a:t>More useful for analysis within specific sports</a:t>
            </a:r>
            <a:endParaRPr sz="1500"/>
          </a:p>
          <a:p>
            <a:pPr marL="457200" lvl="0" indent="-323850" algn="l" rtl="0">
              <a:lnSpc>
                <a:spcPct val="200000"/>
              </a:lnSpc>
              <a:spcBef>
                <a:spcPts val="0"/>
              </a:spcBef>
              <a:spcAft>
                <a:spcPts val="0"/>
              </a:spcAft>
              <a:buSzPts val="1500"/>
              <a:buChar char="❖"/>
            </a:pPr>
            <a:r>
              <a:rPr lang="en" sz="1500"/>
              <a:t>Difficult to clean/normalize across events</a:t>
            </a:r>
            <a:endParaRPr sz="1500"/>
          </a:p>
        </p:txBody>
      </p:sp>
      <p:sp>
        <p:nvSpPr>
          <p:cNvPr id="370" name="Google Shape;370;p4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371" name="Google Shape;371;p44"/>
          <p:cNvPicPr preferRelativeResize="0"/>
          <p:nvPr/>
        </p:nvPicPr>
        <p:blipFill rotWithShape="1">
          <a:blip r:embed="rId3">
            <a:alphaModFix/>
          </a:blip>
          <a:srcRect t="7741" b="7749"/>
          <a:stretch/>
        </p:blipFill>
        <p:spPr>
          <a:xfrm flipH="1">
            <a:off x="-911856" y="1025169"/>
            <a:ext cx="6279900" cy="3532800"/>
          </a:xfrm>
          <a:prstGeom prst="parallelogram">
            <a:avLst>
              <a:gd name="adj" fmla="val 51555"/>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Viewer Data</a:t>
            </a:r>
            <a:endParaRPr/>
          </a:p>
        </p:txBody>
      </p:sp>
      <p:sp>
        <p:nvSpPr>
          <p:cNvPr id="377" name="Google Shape;377;p45"/>
          <p:cNvSpPr txBox="1">
            <a:spLocks noGrp="1"/>
          </p:cNvSpPr>
          <p:nvPr>
            <p:ph type="body" idx="1"/>
          </p:nvPr>
        </p:nvSpPr>
        <p:spPr>
          <a:xfrm>
            <a:off x="1964350" y="1277625"/>
            <a:ext cx="3371400" cy="36483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600"/>
              </a:spcBef>
              <a:spcAft>
                <a:spcPts val="0"/>
              </a:spcAft>
              <a:buSzPts val="1500"/>
              <a:buChar char="❖"/>
            </a:pPr>
            <a:r>
              <a:rPr lang="en" sz="1500"/>
              <a:t>Which events draw the most viewers?</a:t>
            </a:r>
            <a:endParaRPr sz="1500"/>
          </a:p>
          <a:p>
            <a:pPr marL="457200" lvl="0" indent="-323850" algn="l" rtl="0">
              <a:lnSpc>
                <a:spcPct val="200000"/>
              </a:lnSpc>
              <a:spcBef>
                <a:spcPts val="0"/>
              </a:spcBef>
              <a:spcAft>
                <a:spcPts val="0"/>
              </a:spcAft>
              <a:buSzPts val="1500"/>
              <a:buChar char="❖"/>
            </a:pPr>
            <a:r>
              <a:rPr lang="en" sz="1500"/>
              <a:t>Which games did viewers most enjoy watching?</a:t>
            </a:r>
            <a:endParaRPr sz="1500"/>
          </a:p>
          <a:p>
            <a:pPr marL="457200" lvl="0" indent="-323850" algn="l" rtl="0">
              <a:lnSpc>
                <a:spcPct val="200000"/>
              </a:lnSpc>
              <a:spcBef>
                <a:spcPts val="0"/>
              </a:spcBef>
              <a:spcAft>
                <a:spcPts val="0"/>
              </a:spcAft>
              <a:buSzPts val="1500"/>
              <a:buChar char="❖"/>
            </a:pPr>
            <a:r>
              <a:rPr lang="en" sz="1500"/>
              <a:t>Do these correlate with the success of specific countries/athletes?</a:t>
            </a:r>
            <a:endParaRPr sz="1500"/>
          </a:p>
        </p:txBody>
      </p:sp>
      <p:sp>
        <p:nvSpPr>
          <p:cNvPr id="378" name="Google Shape;378;p4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379" name="Google Shape;379;p45"/>
          <p:cNvPicPr preferRelativeResize="0"/>
          <p:nvPr/>
        </p:nvPicPr>
        <p:blipFill rotWithShape="1">
          <a:blip r:embed="rId3">
            <a:alphaModFix/>
          </a:blip>
          <a:srcRect t="7278" b="7287"/>
          <a:stretch/>
        </p:blipFill>
        <p:spPr>
          <a:xfrm flipH="1">
            <a:off x="4825500" y="1025175"/>
            <a:ext cx="4831800" cy="2718300"/>
          </a:xfrm>
          <a:prstGeom prst="parallelogram">
            <a:avLst>
              <a:gd name="adj" fmla="val 51555"/>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3"/>
        <p:cNvGrpSpPr/>
        <p:nvPr/>
      </p:nvGrpSpPr>
      <p:grpSpPr>
        <a:xfrm>
          <a:off x="0" y="0"/>
          <a:ext cx="0" cy="0"/>
          <a:chOff x="0" y="0"/>
          <a:chExt cx="0" cy="0"/>
        </a:xfrm>
      </p:grpSpPr>
      <p:sp>
        <p:nvSpPr>
          <p:cNvPr id="384" name="Google Shape;384;p46"/>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900" b="1"/>
              <a:t>Questions?</a:t>
            </a:r>
            <a:endParaRPr sz="89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Appendix</a:t>
            </a:r>
            <a:endParaRPr sz="4700"/>
          </a:p>
        </p:txBody>
      </p:sp>
      <p:sp>
        <p:nvSpPr>
          <p:cNvPr id="390" name="Google Shape;390;p4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8"/>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Average Height per Sport</a:t>
            </a:r>
            <a:endParaRPr/>
          </a:p>
        </p:txBody>
      </p:sp>
      <p:pic>
        <p:nvPicPr>
          <p:cNvPr id="396" name="Google Shape;396;p48" title="Chart"/>
          <p:cNvPicPr preferRelativeResize="0"/>
          <p:nvPr/>
        </p:nvPicPr>
        <p:blipFill>
          <a:blip r:embed="rId3">
            <a:alphaModFix/>
          </a:blip>
          <a:stretch>
            <a:fillRect/>
          </a:stretch>
        </p:blipFill>
        <p:spPr>
          <a:xfrm>
            <a:off x="138325" y="591800"/>
            <a:ext cx="8867348" cy="38145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9"/>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Average Weight per Sport</a:t>
            </a:r>
            <a:endParaRPr/>
          </a:p>
        </p:txBody>
      </p:sp>
      <p:sp>
        <p:nvSpPr>
          <p:cNvPr id="402" name="Google Shape;402;p4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403" name="Google Shape;403;p49" title="Chart"/>
          <p:cNvPicPr preferRelativeResize="0"/>
          <p:nvPr/>
        </p:nvPicPr>
        <p:blipFill>
          <a:blip r:embed="rId3">
            <a:alphaModFix/>
          </a:blip>
          <a:stretch>
            <a:fillRect/>
          </a:stretch>
        </p:blipFill>
        <p:spPr>
          <a:xfrm>
            <a:off x="-19150" y="179675"/>
            <a:ext cx="9023601" cy="4467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Average Age per Sport</a:t>
            </a:r>
            <a:endParaRPr/>
          </a:p>
        </p:txBody>
      </p:sp>
      <p:pic>
        <p:nvPicPr>
          <p:cNvPr id="409" name="Google Shape;409;p50" title="Chart"/>
          <p:cNvPicPr preferRelativeResize="0"/>
          <p:nvPr/>
        </p:nvPicPr>
        <p:blipFill>
          <a:blip r:embed="rId3">
            <a:alphaModFix/>
          </a:blip>
          <a:stretch>
            <a:fillRect/>
          </a:stretch>
        </p:blipFill>
        <p:spPr>
          <a:xfrm>
            <a:off x="-132875" y="0"/>
            <a:ext cx="9201449" cy="48176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Unique Events in Olympic History</a:t>
            </a:r>
            <a:endParaRPr/>
          </a:p>
        </p:txBody>
      </p:sp>
      <p:sp>
        <p:nvSpPr>
          <p:cNvPr id="415" name="Google Shape;415;p51"/>
          <p:cNvSpPr txBox="1">
            <a:spLocks noGrp="1"/>
          </p:cNvSpPr>
          <p:nvPr>
            <p:ph type="body" idx="1"/>
          </p:nvPr>
        </p:nvSpPr>
        <p:spPr>
          <a:xfrm>
            <a:off x="899550" y="1169350"/>
            <a:ext cx="4346100" cy="3648300"/>
          </a:xfrm>
          <a:prstGeom prst="rect">
            <a:avLst/>
          </a:prstGeom>
        </p:spPr>
        <p:txBody>
          <a:bodyPr spcFirstLastPara="1" wrap="square" lIns="91425" tIns="91425" rIns="91425" bIns="91425" anchor="t" anchorCtr="0">
            <a:noAutofit/>
          </a:bodyPr>
          <a:lstStyle/>
          <a:p>
            <a:pPr marL="457200" lvl="0" indent="-298450" algn="l" rtl="0">
              <a:lnSpc>
                <a:spcPct val="200000"/>
              </a:lnSpc>
              <a:spcBef>
                <a:spcPts val="600"/>
              </a:spcBef>
              <a:spcAft>
                <a:spcPts val="0"/>
              </a:spcAft>
              <a:buSzPts val="1100"/>
              <a:buChar char="❖"/>
            </a:pPr>
            <a:r>
              <a:rPr lang="en" sz="1100"/>
              <a:t>Art Competitions (Music, Painting, Sculpting, Architecture)</a:t>
            </a:r>
            <a:endParaRPr sz="1100"/>
          </a:p>
          <a:p>
            <a:pPr marL="1371600" lvl="1" indent="-304800" algn="l" rtl="0">
              <a:lnSpc>
                <a:spcPct val="200000"/>
              </a:lnSpc>
              <a:spcBef>
                <a:spcPts val="0"/>
              </a:spcBef>
              <a:spcAft>
                <a:spcPts val="0"/>
              </a:spcAft>
              <a:buSzPts val="1200"/>
              <a:buChar char="➢"/>
            </a:pPr>
            <a:r>
              <a:rPr lang="en" sz="1200"/>
              <a:t>1912-1948</a:t>
            </a:r>
            <a:endParaRPr sz="1200"/>
          </a:p>
          <a:p>
            <a:pPr marL="457200" lvl="0" indent="-304800" algn="l" rtl="0">
              <a:lnSpc>
                <a:spcPct val="200000"/>
              </a:lnSpc>
              <a:spcBef>
                <a:spcPts val="0"/>
              </a:spcBef>
              <a:spcAft>
                <a:spcPts val="0"/>
              </a:spcAft>
              <a:buSzPts val="1200"/>
              <a:buChar char="❖"/>
            </a:pPr>
            <a:r>
              <a:rPr lang="en" sz="1200"/>
              <a:t>Tug-of-War</a:t>
            </a:r>
            <a:endParaRPr sz="1200"/>
          </a:p>
          <a:p>
            <a:pPr marL="1371600" lvl="1" indent="-304800" algn="l" rtl="0">
              <a:lnSpc>
                <a:spcPct val="200000"/>
              </a:lnSpc>
              <a:spcBef>
                <a:spcPts val="0"/>
              </a:spcBef>
              <a:spcAft>
                <a:spcPts val="0"/>
              </a:spcAft>
              <a:buSzPts val="1200"/>
              <a:buChar char="➢"/>
            </a:pPr>
            <a:r>
              <a:rPr lang="en" sz="1200"/>
              <a:t>1900-1920, Men only</a:t>
            </a:r>
            <a:endParaRPr sz="1200"/>
          </a:p>
          <a:p>
            <a:pPr marL="457200" lvl="0" indent="-304800" algn="l" rtl="0">
              <a:lnSpc>
                <a:spcPct val="200000"/>
              </a:lnSpc>
              <a:spcBef>
                <a:spcPts val="0"/>
              </a:spcBef>
              <a:spcAft>
                <a:spcPts val="0"/>
              </a:spcAft>
              <a:buSzPts val="1200"/>
              <a:buChar char="❖"/>
            </a:pPr>
            <a:r>
              <a:rPr lang="en" sz="1200"/>
              <a:t>Military Ski Patrol</a:t>
            </a:r>
            <a:endParaRPr sz="1200"/>
          </a:p>
          <a:p>
            <a:pPr marL="1371600" lvl="1" indent="-304800" algn="l" rtl="0">
              <a:lnSpc>
                <a:spcPct val="200000"/>
              </a:lnSpc>
              <a:spcBef>
                <a:spcPts val="0"/>
              </a:spcBef>
              <a:spcAft>
                <a:spcPts val="0"/>
              </a:spcAft>
              <a:buSzPts val="1200"/>
              <a:buChar char="➢"/>
            </a:pPr>
            <a:r>
              <a:rPr lang="en" sz="1200"/>
              <a:t>1924, Men only</a:t>
            </a:r>
            <a:endParaRPr sz="1200"/>
          </a:p>
          <a:p>
            <a:pPr marL="457200" lvl="0" indent="-304800" algn="l" rtl="0">
              <a:lnSpc>
                <a:spcPct val="200000"/>
              </a:lnSpc>
              <a:spcBef>
                <a:spcPts val="0"/>
              </a:spcBef>
              <a:spcAft>
                <a:spcPts val="0"/>
              </a:spcAft>
              <a:buSzPts val="1200"/>
              <a:buChar char="❖"/>
            </a:pPr>
            <a:r>
              <a:rPr lang="en" sz="1200"/>
              <a:t>Aeronautics</a:t>
            </a:r>
            <a:endParaRPr sz="1200"/>
          </a:p>
          <a:p>
            <a:pPr marL="1371600" lvl="1" indent="-304800" algn="l" rtl="0">
              <a:lnSpc>
                <a:spcPct val="200000"/>
              </a:lnSpc>
              <a:spcBef>
                <a:spcPts val="0"/>
              </a:spcBef>
              <a:spcAft>
                <a:spcPts val="0"/>
              </a:spcAft>
              <a:buSzPts val="1200"/>
              <a:buChar char="➢"/>
            </a:pPr>
            <a:r>
              <a:rPr lang="en" sz="1200"/>
              <a:t>1936</a:t>
            </a:r>
            <a:endParaRPr sz="1200"/>
          </a:p>
        </p:txBody>
      </p:sp>
      <p:sp>
        <p:nvSpPr>
          <p:cNvPr id="416" name="Google Shape;416;p5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pic>
        <p:nvPicPr>
          <p:cNvPr id="417" name="Google Shape;417;p51"/>
          <p:cNvPicPr preferRelativeResize="0"/>
          <p:nvPr/>
        </p:nvPicPr>
        <p:blipFill>
          <a:blip r:embed="rId3">
            <a:alphaModFix/>
          </a:blip>
          <a:stretch>
            <a:fillRect/>
          </a:stretch>
        </p:blipFill>
        <p:spPr>
          <a:xfrm>
            <a:off x="5398050" y="1177575"/>
            <a:ext cx="3048000" cy="1676400"/>
          </a:xfrm>
          <a:prstGeom prst="rect">
            <a:avLst/>
          </a:prstGeom>
          <a:noFill/>
          <a:ln>
            <a:noFill/>
          </a:ln>
        </p:spPr>
      </p:pic>
      <p:pic>
        <p:nvPicPr>
          <p:cNvPr id="418" name="Google Shape;418;p51"/>
          <p:cNvPicPr preferRelativeResize="0"/>
          <p:nvPr/>
        </p:nvPicPr>
        <p:blipFill>
          <a:blip r:embed="rId4">
            <a:alphaModFix/>
          </a:blip>
          <a:stretch>
            <a:fillRect/>
          </a:stretch>
        </p:blipFill>
        <p:spPr>
          <a:xfrm>
            <a:off x="5714538" y="2976300"/>
            <a:ext cx="2415032" cy="1811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Insights</a:t>
            </a:r>
            <a:endParaRPr/>
          </a:p>
        </p:txBody>
      </p:sp>
      <p:sp>
        <p:nvSpPr>
          <p:cNvPr id="134" name="Google Shape;134;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Valuable Information Extracted </a:t>
            </a:r>
            <a:endParaRPr/>
          </a:p>
        </p:txBody>
      </p:sp>
      <p:sp>
        <p:nvSpPr>
          <p:cNvPr id="135" name="Google Shape;135;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Queries - Women’s Participation</a:t>
            </a:r>
            <a:endParaRPr/>
          </a:p>
        </p:txBody>
      </p:sp>
      <p:sp>
        <p:nvSpPr>
          <p:cNvPr id="424" name="Google Shape;424;p52"/>
          <p:cNvSpPr txBox="1">
            <a:spLocks noGrp="1"/>
          </p:cNvSpPr>
          <p:nvPr>
            <p:ph type="body" idx="1"/>
          </p:nvPr>
        </p:nvSpPr>
        <p:spPr>
          <a:xfrm>
            <a:off x="1104900" y="1054600"/>
            <a:ext cx="2423100" cy="3718800"/>
          </a:xfrm>
          <a:prstGeom prst="rect">
            <a:avLst/>
          </a:prstGeom>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 sz="850" b="1">
                <a:solidFill>
                  <a:srgbClr val="000000"/>
                </a:solidFill>
              </a:rPr>
              <a:t>create mens only table</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create table men_particpants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select year, season, count(distinct ID) as participants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 season</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a:p>
            <a:pPr marL="228600" lvl="0" indent="0" algn="l" rtl="0">
              <a:lnSpc>
                <a:spcPct val="115000"/>
              </a:lnSpc>
              <a:spcBef>
                <a:spcPts val="0"/>
              </a:spcBef>
              <a:spcAft>
                <a:spcPts val="0"/>
              </a:spcAft>
              <a:buNone/>
            </a:pPr>
            <a:r>
              <a:rPr lang="en" sz="850" b="1">
                <a:solidFill>
                  <a:srgbClr val="000000"/>
                </a:solidFill>
              </a:rPr>
              <a:t>create women’s only table</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create table women_particpants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select year, season, count(Distinct ID) as participants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 season</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p:txBody>
      </p:sp>
      <p:sp>
        <p:nvSpPr>
          <p:cNvPr id="425" name="Google Shape;425;p5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426" name="Google Shape;426;p52"/>
          <p:cNvSpPr txBox="1">
            <a:spLocks noGrp="1"/>
          </p:cNvSpPr>
          <p:nvPr>
            <p:ph type="body" idx="1"/>
          </p:nvPr>
        </p:nvSpPr>
        <p:spPr>
          <a:xfrm>
            <a:off x="3652188" y="1054600"/>
            <a:ext cx="2423100" cy="3718800"/>
          </a:xfrm>
          <a:prstGeom prst="rect">
            <a:avLst/>
          </a:prstGeom>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 sz="750" b="1">
                <a:solidFill>
                  <a:srgbClr val="000000"/>
                </a:solidFill>
              </a:rPr>
              <a:t>create new table showing percent of women in each year</a:t>
            </a:r>
            <a:endParaRPr sz="750" b="1">
              <a:solidFill>
                <a:srgbClr val="000000"/>
              </a:solidFill>
            </a:endParaRPr>
          </a:p>
          <a:p>
            <a:pPr marL="228600" lvl="0" indent="0" algn="l" rtl="0">
              <a:lnSpc>
                <a:spcPct val="115000"/>
              </a:lnSpc>
              <a:spcBef>
                <a:spcPts val="0"/>
              </a:spcBef>
              <a:spcAft>
                <a:spcPts val="0"/>
              </a:spcAft>
              <a:buNone/>
            </a:pPr>
            <a:r>
              <a:rPr lang="en" sz="750">
                <a:solidFill>
                  <a:srgbClr val="000000"/>
                </a:solidFill>
              </a:rPr>
              <a:t>create table percent_women_complete</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select m.year, m.season, (w.participants / (m.participants + w.participants)) as percent_women</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from women_particpants as w</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inner join men_particpants as m</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on w.year = m.year and w.season = m.season</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group by m.year, m.season, (w.participants / (m.participants + w.participants))</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order by percent_women desc;</a:t>
            </a:r>
            <a:endParaRPr sz="750">
              <a:solidFill>
                <a:srgbClr val="000000"/>
              </a:solidFill>
            </a:endParaRPr>
          </a:p>
          <a:p>
            <a:pPr marL="228600" lvl="0" indent="0" algn="l" rtl="0">
              <a:lnSpc>
                <a:spcPct val="115000"/>
              </a:lnSpc>
              <a:spcBef>
                <a:spcPts val="0"/>
              </a:spcBef>
              <a:spcAft>
                <a:spcPts val="0"/>
              </a:spcAft>
              <a:buNone/>
            </a:pPr>
            <a:endParaRPr sz="750">
              <a:solidFill>
                <a:srgbClr val="000000"/>
              </a:solidFill>
            </a:endParaRPr>
          </a:p>
          <a:p>
            <a:pPr marL="228600" lvl="0" indent="0" algn="l" rtl="0">
              <a:lnSpc>
                <a:spcPct val="115000"/>
              </a:lnSpc>
              <a:spcBef>
                <a:spcPts val="0"/>
              </a:spcBef>
              <a:spcAft>
                <a:spcPts val="0"/>
              </a:spcAft>
              <a:buNone/>
            </a:pPr>
            <a:r>
              <a:rPr lang="en" sz="750" b="1">
                <a:solidFill>
                  <a:srgbClr val="000000"/>
                </a:solidFill>
              </a:rPr>
              <a:t>Winter only table</a:t>
            </a:r>
            <a:endParaRPr sz="750" b="1">
              <a:solidFill>
                <a:srgbClr val="000000"/>
              </a:solidFill>
            </a:endParaRPr>
          </a:p>
          <a:p>
            <a:pPr marL="228600" lvl="0" indent="0" algn="l" rtl="0">
              <a:lnSpc>
                <a:spcPct val="115000"/>
              </a:lnSpc>
              <a:spcBef>
                <a:spcPts val="0"/>
              </a:spcBef>
              <a:spcAft>
                <a:spcPts val="0"/>
              </a:spcAft>
              <a:buNone/>
            </a:pPr>
            <a:r>
              <a:rPr lang="en" sz="750">
                <a:solidFill>
                  <a:srgbClr val="000000"/>
                </a:solidFill>
              </a:rPr>
              <a:t>create table percent_women_winter</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select m.year, m.season, (w.participants / (m.participants + w.participants)) as percent_women</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from women_particpants as w</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inner join men_particpants as m</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on w.year = m.year and w.season = m.season</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where m.season = 'winter'</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group by m.year, m.season, (w.participants / (m.participants + w.participants))</a:t>
            </a:r>
            <a:endParaRPr sz="750">
              <a:solidFill>
                <a:srgbClr val="000000"/>
              </a:solidFill>
            </a:endParaRPr>
          </a:p>
          <a:p>
            <a:pPr marL="228600" lvl="0" indent="0" algn="l" rtl="0">
              <a:lnSpc>
                <a:spcPct val="115000"/>
              </a:lnSpc>
              <a:spcBef>
                <a:spcPts val="0"/>
              </a:spcBef>
              <a:spcAft>
                <a:spcPts val="0"/>
              </a:spcAft>
              <a:buNone/>
            </a:pPr>
            <a:r>
              <a:rPr lang="en" sz="750">
                <a:solidFill>
                  <a:srgbClr val="000000"/>
                </a:solidFill>
              </a:rPr>
              <a:t>order by percent_women desc;</a:t>
            </a:r>
            <a:endParaRPr sz="750">
              <a:solidFill>
                <a:srgbClr val="000000"/>
              </a:solidFill>
            </a:endParaRPr>
          </a:p>
          <a:p>
            <a:pPr marL="228600" lvl="0" indent="0" algn="l" rtl="0">
              <a:lnSpc>
                <a:spcPct val="115000"/>
              </a:lnSpc>
              <a:spcBef>
                <a:spcPts val="0"/>
              </a:spcBef>
              <a:spcAft>
                <a:spcPts val="0"/>
              </a:spcAft>
              <a:buNone/>
            </a:pPr>
            <a:endParaRPr sz="750">
              <a:solidFill>
                <a:srgbClr val="000000"/>
              </a:solidFill>
            </a:endParaRPr>
          </a:p>
          <a:p>
            <a:pPr marL="228600" lvl="0" indent="0" algn="l" rtl="0">
              <a:lnSpc>
                <a:spcPct val="115000"/>
              </a:lnSpc>
              <a:spcBef>
                <a:spcPts val="0"/>
              </a:spcBef>
              <a:spcAft>
                <a:spcPts val="0"/>
              </a:spcAft>
              <a:buNone/>
            </a:pPr>
            <a:endParaRPr sz="750">
              <a:solidFill>
                <a:srgbClr val="000000"/>
              </a:solidFill>
            </a:endParaRPr>
          </a:p>
        </p:txBody>
      </p:sp>
      <p:sp>
        <p:nvSpPr>
          <p:cNvPr id="427" name="Google Shape;427;p52"/>
          <p:cNvSpPr txBox="1">
            <a:spLocks noGrp="1"/>
          </p:cNvSpPr>
          <p:nvPr>
            <p:ph type="body" idx="1"/>
          </p:nvPr>
        </p:nvSpPr>
        <p:spPr>
          <a:xfrm>
            <a:off x="6199500" y="1025175"/>
            <a:ext cx="2423100" cy="3718800"/>
          </a:xfrm>
          <a:prstGeom prst="rect">
            <a:avLst/>
          </a:prstGeom>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 sz="850" b="1">
                <a:solidFill>
                  <a:srgbClr val="000000"/>
                </a:solidFill>
              </a:rPr>
              <a:t>Summer only table</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create table percent_women_summer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select m.year, m.season, (w.participants / (m.participants + w.participants)) as percent_women</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women_particpants as w</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inner join men_particpants as m</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on w.year = m.year and w.season = m.season</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m.season = 'summer'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m.year, m.season, (w.participants / (m.participants + w.participants))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percent_women desc;</a:t>
            </a: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a:p>
            <a:pPr marL="228600" lvl="0" indent="0" algn="l" rtl="0">
              <a:lnSpc>
                <a:spcPct val="115000"/>
              </a:lnSpc>
              <a:spcBef>
                <a:spcPts val="0"/>
              </a:spcBef>
              <a:spcAft>
                <a:spcPts val="0"/>
              </a:spcAft>
              <a:buNone/>
            </a:pPr>
            <a:r>
              <a:rPr lang="en" sz="850" b="1">
                <a:solidFill>
                  <a:srgbClr val="000000"/>
                </a:solidFill>
              </a:rPr>
              <a:t>In what year were women 50% of the competing population?</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percent_women_complete</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percent_women &gt; .5;</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#none</a:t>
            </a: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Queries - Gender-exclusive Sports</a:t>
            </a:r>
            <a:endParaRPr/>
          </a:p>
        </p:txBody>
      </p:sp>
      <p:sp>
        <p:nvSpPr>
          <p:cNvPr id="433" name="Google Shape;433;p53"/>
          <p:cNvSpPr txBox="1">
            <a:spLocks noGrp="1"/>
          </p:cNvSpPr>
          <p:nvPr>
            <p:ph type="body" idx="1"/>
          </p:nvPr>
        </p:nvSpPr>
        <p:spPr>
          <a:xfrm>
            <a:off x="1104900" y="1054600"/>
            <a:ext cx="34770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b="1">
                <a:solidFill>
                  <a:srgbClr val="000000"/>
                </a:solidFill>
                <a:latin typeface="Arial"/>
                <a:ea typeface="Arial"/>
                <a:cs typeface="Arial"/>
                <a:sym typeface="Arial"/>
              </a:rPr>
              <a:t>Create table to show male/female proportions</a:t>
            </a:r>
            <a:endParaRPr sz="85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create table percent_male_female_sports</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select 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count(case when sex="M" then 1 end) as males,</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count(case when sex="F" then 1 end) as females,</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count(*) as total,</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count(case when sex="M" then 1 end)/count(*) as perc_male,</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count(case when sex="F" then 1 end)/count(*) as perc_female</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from athlete_events</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group by 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order by perc_male desc;</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b="1">
                <a:solidFill>
                  <a:srgbClr val="000000"/>
                </a:solidFill>
                <a:latin typeface="Arial"/>
                <a:ea typeface="Arial"/>
                <a:cs typeface="Arial"/>
                <a:sym typeface="Arial"/>
              </a:rPr>
              <a:t>Create table to show male participation in sports over time</a:t>
            </a:r>
            <a:endParaRPr sz="85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create table male_sports_over_time</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select sport, year, count(*)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from athlete_events</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where sex="M"</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group by sport, year</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order by sport;</a:t>
            </a:r>
            <a:endParaRPr sz="850">
              <a:solidFill>
                <a:srgbClr val="000000"/>
              </a:solidFill>
              <a:latin typeface="Arial"/>
              <a:ea typeface="Arial"/>
              <a:cs typeface="Arial"/>
              <a:sym typeface="Arial"/>
            </a:endParaRPr>
          </a:p>
        </p:txBody>
      </p:sp>
      <p:sp>
        <p:nvSpPr>
          <p:cNvPr id="434" name="Google Shape;434;p5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435" name="Google Shape;435;p53"/>
          <p:cNvSpPr txBox="1">
            <a:spLocks noGrp="1"/>
          </p:cNvSpPr>
          <p:nvPr>
            <p:ph type="body" idx="1"/>
          </p:nvPr>
        </p:nvSpPr>
        <p:spPr>
          <a:xfrm>
            <a:off x="5083350" y="1025175"/>
            <a:ext cx="3539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b="1">
                <a:solidFill>
                  <a:srgbClr val="000000"/>
                </a:solidFill>
                <a:latin typeface="Arial"/>
                <a:ea typeface="Arial"/>
                <a:cs typeface="Arial"/>
                <a:sym typeface="Arial"/>
              </a:rPr>
              <a:t>Create table to show female participation in sports over time</a:t>
            </a:r>
            <a:endParaRPr sz="85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create table female_sports_over_time</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select sport, year, count(*)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from athlete_events</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where sex="F"</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group by sport, year</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order by 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b="1">
                <a:solidFill>
                  <a:srgbClr val="000000"/>
                </a:solidFill>
                <a:latin typeface="Arial"/>
                <a:ea typeface="Arial"/>
                <a:cs typeface="Arial"/>
                <a:sym typeface="Arial"/>
              </a:rPr>
              <a:t>Identify male-exclusive sports</a:t>
            </a:r>
            <a:endParaRPr sz="85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select m.sport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from male_sports_over_time m</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left join female_athletes_over_time f on f.sport=m.sport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where f.sport is null;</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b="1">
                <a:solidFill>
                  <a:srgbClr val="000000"/>
                </a:solidFill>
                <a:latin typeface="Arial"/>
                <a:ea typeface="Arial"/>
                <a:cs typeface="Arial"/>
                <a:sym typeface="Arial"/>
              </a:rPr>
              <a:t>Identify female-exclusive sports</a:t>
            </a:r>
            <a:endParaRPr sz="85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select f.sport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from female_sports_over_time f</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left join male_athletes_over_time m on m.sport=f.sport</a:t>
            </a:r>
            <a:endParaRPr sz="85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850">
                <a:solidFill>
                  <a:srgbClr val="000000"/>
                </a:solidFill>
                <a:latin typeface="Arial"/>
                <a:ea typeface="Arial"/>
                <a:cs typeface="Arial"/>
                <a:sym typeface="Arial"/>
              </a:rPr>
              <a:t>where m.sport is null;</a:t>
            </a:r>
            <a:endParaRPr sz="85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Queries - Athlete Height/Age/Weight</a:t>
            </a:r>
            <a:endParaRPr/>
          </a:p>
        </p:txBody>
      </p:sp>
      <p:sp>
        <p:nvSpPr>
          <p:cNvPr id="441" name="Google Shape;441;p54"/>
          <p:cNvSpPr txBox="1">
            <a:spLocks noGrp="1"/>
          </p:cNvSpPr>
          <p:nvPr>
            <p:ph type="body" idx="1"/>
          </p:nvPr>
        </p:nvSpPr>
        <p:spPr>
          <a:xfrm>
            <a:off x="1104900" y="1054600"/>
            <a:ext cx="2423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b="1">
                <a:solidFill>
                  <a:srgbClr val="000000"/>
                </a:solidFill>
              </a:rPr>
              <a:t>Average Female Height</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Sport, avg(Height)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 and Height != 0</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Sport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avg(Height);</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Male Height</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Sport, avg(Height)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 and Height != 0</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Sport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avg(Height);</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Female Height per Year</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avg(Height),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 and Height != 0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Male Height per Year</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avg(Height),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 and Height != 0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p:txBody>
      </p:sp>
      <p:sp>
        <p:nvSpPr>
          <p:cNvPr id="442" name="Google Shape;442;p5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443" name="Google Shape;443;p54"/>
          <p:cNvSpPr txBox="1">
            <a:spLocks noGrp="1"/>
          </p:cNvSpPr>
          <p:nvPr>
            <p:ph type="body" idx="1"/>
          </p:nvPr>
        </p:nvSpPr>
        <p:spPr>
          <a:xfrm>
            <a:off x="3652188" y="1054600"/>
            <a:ext cx="2423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b="1">
                <a:solidFill>
                  <a:srgbClr val="000000"/>
                </a:solidFill>
              </a:rPr>
              <a:t>Average Female Weight</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Sport, avg(Weight)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 and Weight != 0</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Sport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avg(Height);</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Male Weight</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Sport, avg(Weight)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 and Weight != 0</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Sport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avg(Height);</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Female Weight per Year</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avg(Weight),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 and Weight != 0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Male Weight per Year</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avg(Height),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 and Weight != 0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p:txBody>
      </p:sp>
      <p:sp>
        <p:nvSpPr>
          <p:cNvPr id="444" name="Google Shape;444;p54"/>
          <p:cNvSpPr txBox="1">
            <a:spLocks noGrp="1"/>
          </p:cNvSpPr>
          <p:nvPr>
            <p:ph type="body" idx="1"/>
          </p:nvPr>
        </p:nvSpPr>
        <p:spPr>
          <a:xfrm>
            <a:off x="6199500" y="1025175"/>
            <a:ext cx="2423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b="1">
                <a:solidFill>
                  <a:srgbClr val="000000"/>
                </a:solidFill>
              </a:rPr>
              <a:t>Average Female Age</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Sport, avg(Age)</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 and Age != 0</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Sport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avg(Age);</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Male Age</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Sport, avg(Age)</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 and Age != 0</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Sport</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avg(Age);</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Female Age per Year</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avg(Age),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"F" and Age != 0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Average Male Age per Year</a:t>
            </a:r>
            <a:endParaRPr sz="850" b="1">
              <a:solidFill>
                <a:srgbClr val="000000"/>
              </a:solidFill>
            </a:endParaRPr>
          </a:p>
          <a:p>
            <a:pPr marL="228600" lvl="0" indent="0" algn="l" rtl="0">
              <a:lnSpc>
                <a:spcPct val="115000"/>
              </a:lnSpc>
              <a:spcBef>
                <a:spcPts val="0"/>
              </a:spcBef>
              <a:spcAft>
                <a:spcPts val="0"/>
              </a:spcAft>
              <a:buNone/>
            </a:pPr>
            <a:r>
              <a:rPr lang="en" sz="850">
                <a:solidFill>
                  <a:srgbClr val="000000"/>
                </a:solidFill>
              </a:rPr>
              <a:t>select avg(Age),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where Sex = "M" and Age != 0 </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group by Year</a:t>
            </a:r>
            <a:endParaRPr sz="850">
              <a:solidFill>
                <a:srgbClr val="000000"/>
              </a:solidFill>
            </a:endParaRPr>
          </a:p>
          <a:p>
            <a:pPr marL="228600" lvl="0" indent="0" algn="l" rtl="0">
              <a:lnSpc>
                <a:spcPct val="115000"/>
              </a:lnSpc>
              <a:spcBef>
                <a:spcPts val="0"/>
              </a:spcBef>
              <a:spcAft>
                <a:spcPts val="0"/>
              </a:spcAft>
              <a:buNone/>
            </a:pPr>
            <a:r>
              <a:rPr lang="en" sz="850">
                <a:solidFill>
                  <a:srgbClr val="000000"/>
                </a:solidFill>
              </a:rPr>
              <a:t>order by Year;</a:t>
            </a:r>
            <a:endParaRPr sz="85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Queries - Country Info</a:t>
            </a:r>
            <a:endParaRPr/>
          </a:p>
        </p:txBody>
      </p:sp>
      <p:sp>
        <p:nvSpPr>
          <p:cNvPr id="450" name="Google Shape;450;p55"/>
          <p:cNvSpPr txBox="1">
            <a:spLocks noGrp="1"/>
          </p:cNvSpPr>
          <p:nvPr>
            <p:ph type="body" idx="1"/>
          </p:nvPr>
        </p:nvSpPr>
        <p:spPr>
          <a:xfrm>
            <a:off x="1104900" y="1054600"/>
            <a:ext cx="2423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b="1">
                <a:solidFill>
                  <a:srgbClr val="000000"/>
                </a:solidFill>
              </a:rPr>
              <a:t>Countries Participating in 1896 vs Now</a:t>
            </a:r>
            <a:endParaRPr sz="850" b="1">
              <a:solidFill>
                <a:srgbClr val="000000"/>
              </a:solidFill>
            </a:endParaRPr>
          </a:p>
          <a:p>
            <a:pPr marL="0" lvl="0" indent="0" algn="l" rtl="0">
              <a:lnSpc>
                <a:spcPct val="115000"/>
              </a:lnSpc>
              <a:spcBef>
                <a:spcPts val="0"/>
              </a:spcBef>
              <a:spcAft>
                <a:spcPts val="0"/>
              </a:spcAft>
              <a:buNone/>
            </a:pPr>
            <a:r>
              <a:rPr lang="en" sz="850">
                <a:solidFill>
                  <a:srgbClr val="000000"/>
                </a:solidFill>
              </a:rPr>
              <a:t>select Year, count(distinct NOC) as num_teams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'1896';</a:t>
            </a:r>
            <a:endParaRPr sz="850">
              <a:solidFill>
                <a:srgbClr val="000000"/>
              </a:solidFill>
            </a:endParaRPr>
          </a:p>
          <a:p>
            <a:pPr marL="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select Year, count(distinct NOC) as num_teams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'2016';</a:t>
            </a: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Number of Times a Country Has Hosted</a:t>
            </a:r>
            <a:endParaRPr sz="850" b="1">
              <a:solidFill>
                <a:srgbClr val="000000"/>
              </a:solidFill>
            </a:endParaRPr>
          </a:p>
          <a:p>
            <a:pPr marL="0" lvl="0" indent="0" algn="l" rtl="0">
              <a:lnSpc>
                <a:spcPct val="115000"/>
              </a:lnSpc>
              <a:spcBef>
                <a:spcPts val="0"/>
              </a:spcBef>
              <a:spcAft>
                <a:spcPts val="0"/>
              </a:spcAft>
              <a:buNone/>
            </a:pPr>
            <a:r>
              <a:rPr lang="en" sz="850">
                <a:solidFill>
                  <a:srgbClr val="000000"/>
                </a:solidFill>
              </a:rPr>
              <a:t>select NOC, count(distinct Year) as times_hosted </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group by city</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order by count(year) desc;</a:t>
            </a:r>
            <a:endParaRPr sz="850">
              <a:solidFill>
                <a:srgbClr val="000000"/>
              </a:solidFill>
            </a:endParaRPr>
          </a:p>
          <a:p>
            <a:pPr marL="22860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r>
              <a:rPr lang="en" sz="850" b="1">
                <a:solidFill>
                  <a:srgbClr val="000000"/>
                </a:solidFill>
              </a:rPr>
              <a:t>Countries’ Participation During Major World Events</a:t>
            </a:r>
            <a:endParaRPr sz="850" b="1">
              <a:solidFill>
                <a:srgbClr val="000000"/>
              </a:solidFill>
            </a:endParaRPr>
          </a:p>
          <a:p>
            <a:pPr marL="0" lvl="0" indent="0" algn="l" rtl="0">
              <a:lnSpc>
                <a:spcPct val="115000"/>
              </a:lnSpc>
              <a:spcBef>
                <a:spcPts val="0"/>
              </a:spcBef>
              <a:spcAft>
                <a:spcPts val="0"/>
              </a:spcAft>
              <a:buNone/>
            </a:pPr>
            <a:r>
              <a:rPr lang="en" sz="850" i="1">
                <a:solidFill>
                  <a:srgbClr val="000000"/>
                </a:solidFill>
              </a:rPr>
              <a:t>WW1:</a:t>
            </a:r>
            <a:endParaRPr sz="850" i="1">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1916;</a:t>
            </a:r>
            <a:endParaRPr sz="850">
              <a:solidFill>
                <a:srgbClr val="000000"/>
              </a:solidFill>
            </a:endParaRPr>
          </a:p>
        </p:txBody>
      </p:sp>
      <p:sp>
        <p:nvSpPr>
          <p:cNvPr id="451" name="Google Shape;451;p5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452" name="Google Shape;452;p55"/>
          <p:cNvSpPr txBox="1">
            <a:spLocks noGrp="1"/>
          </p:cNvSpPr>
          <p:nvPr>
            <p:ph type="body" idx="1"/>
          </p:nvPr>
        </p:nvSpPr>
        <p:spPr>
          <a:xfrm>
            <a:off x="3652188" y="1054600"/>
            <a:ext cx="2423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i="1">
                <a:solidFill>
                  <a:srgbClr val="000000"/>
                </a:solidFill>
              </a:rPr>
              <a:t>WWII:</a:t>
            </a:r>
            <a:endParaRPr sz="850" i="1">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1940;</a:t>
            </a:r>
            <a:endParaRPr sz="850">
              <a:solidFill>
                <a:srgbClr val="000000"/>
              </a:solidFill>
            </a:endParaRPr>
          </a:p>
          <a:p>
            <a:pPr marL="0" lvl="0" indent="0" algn="l" rtl="0">
              <a:lnSpc>
                <a:spcPct val="115000"/>
              </a:lnSpc>
              <a:spcBef>
                <a:spcPts val="0"/>
              </a:spcBef>
              <a:spcAft>
                <a:spcPts val="0"/>
              </a:spcAft>
              <a:buNone/>
            </a:pPr>
            <a:r>
              <a:rPr lang="en" sz="850" i="1">
                <a:solidFill>
                  <a:srgbClr val="000000"/>
                </a:solidFill>
              </a:rPr>
              <a:t>Vietnam War:</a:t>
            </a:r>
            <a:endParaRPr sz="850" i="1">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1956;</a:t>
            </a:r>
            <a:endParaRPr sz="850">
              <a:solidFill>
                <a:srgbClr val="000000"/>
              </a:solidFill>
            </a:endParaRPr>
          </a:p>
          <a:p>
            <a:pPr marL="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1960;</a:t>
            </a:r>
            <a:endParaRPr sz="850">
              <a:solidFill>
                <a:srgbClr val="000000"/>
              </a:solidFill>
            </a:endParaRPr>
          </a:p>
          <a:p>
            <a:pPr marL="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1964;</a:t>
            </a:r>
            <a:endParaRPr sz="850">
              <a:solidFill>
                <a:srgbClr val="000000"/>
              </a:solidFill>
            </a:endParaRPr>
          </a:p>
          <a:p>
            <a:pPr marL="0" lvl="0" indent="0" algn="l" rtl="0">
              <a:lnSpc>
                <a:spcPct val="115000"/>
              </a:lnSpc>
              <a:spcBef>
                <a:spcPts val="0"/>
              </a:spcBef>
              <a:spcAft>
                <a:spcPts val="0"/>
              </a:spcAft>
              <a:buNone/>
            </a:pPr>
            <a:endParaRPr sz="850" b="1">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1968;</a:t>
            </a:r>
            <a:endParaRPr sz="850">
              <a:solidFill>
                <a:srgbClr val="000000"/>
              </a:solidFill>
            </a:endParaRPr>
          </a:p>
          <a:p>
            <a:pPr marL="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1972;</a:t>
            </a:r>
            <a:endParaRPr sz="850">
              <a:solidFill>
                <a:srgbClr val="000000"/>
              </a:solidFill>
            </a:endParaRPr>
          </a:p>
        </p:txBody>
      </p:sp>
      <p:sp>
        <p:nvSpPr>
          <p:cNvPr id="453" name="Google Shape;453;p55"/>
          <p:cNvSpPr txBox="1">
            <a:spLocks noGrp="1"/>
          </p:cNvSpPr>
          <p:nvPr>
            <p:ph type="body" idx="1"/>
          </p:nvPr>
        </p:nvSpPr>
        <p:spPr>
          <a:xfrm>
            <a:off x="6199500" y="1025175"/>
            <a:ext cx="2423100" cy="371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1976;</a:t>
            </a:r>
            <a:endParaRPr sz="850">
              <a:solidFill>
                <a:srgbClr val="000000"/>
              </a:solidFill>
            </a:endParaRPr>
          </a:p>
          <a:p>
            <a:pPr marL="228600" lvl="0" indent="0" algn="l" rtl="0">
              <a:lnSpc>
                <a:spcPct val="115000"/>
              </a:lnSpc>
              <a:spcBef>
                <a:spcPts val="0"/>
              </a:spcBef>
              <a:spcAft>
                <a:spcPts val="0"/>
              </a:spcAft>
              <a:buNone/>
            </a:pPr>
            <a:endParaRPr sz="850" b="1">
              <a:solidFill>
                <a:srgbClr val="000000"/>
              </a:solidFill>
            </a:endParaRPr>
          </a:p>
          <a:p>
            <a:pPr marL="0" lvl="0" indent="0" algn="l" rtl="0">
              <a:lnSpc>
                <a:spcPct val="115000"/>
              </a:lnSpc>
              <a:spcBef>
                <a:spcPts val="0"/>
              </a:spcBef>
              <a:spcAft>
                <a:spcPts val="0"/>
              </a:spcAft>
              <a:buNone/>
            </a:pPr>
            <a:r>
              <a:rPr lang="en" sz="850" i="1">
                <a:solidFill>
                  <a:srgbClr val="000000"/>
                </a:solidFill>
              </a:rPr>
              <a:t>1980 Boycott:</a:t>
            </a:r>
            <a:endParaRPr sz="850" i="1">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1980;</a:t>
            </a:r>
            <a:endParaRPr sz="850">
              <a:solidFill>
                <a:srgbClr val="000000"/>
              </a:solidFill>
            </a:endParaRPr>
          </a:p>
          <a:p>
            <a:pPr marL="0" lvl="0" indent="0" algn="l" rtl="0">
              <a:lnSpc>
                <a:spcPct val="115000"/>
              </a:lnSpc>
              <a:spcBef>
                <a:spcPts val="0"/>
              </a:spcBef>
              <a:spcAft>
                <a:spcPts val="0"/>
              </a:spcAft>
              <a:buNone/>
            </a:pPr>
            <a:endParaRPr sz="850">
              <a:solidFill>
                <a:srgbClr val="000000"/>
              </a:solidFill>
            </a:endParaRPr>
          </a:p>
          <a:p>
            <a:pPr marL="0" lvl="0" indent="0" algn="l" rtl="0">
              <a:lnSpc>
                <a:spcPct val="115000"/>
              </a:lnSpc>
              <a:spcBef>
                <a:spcPts val="0"/>
              </a:spcBef>
              <a:spcAft>
                <a:spcPts val="0"/>
              </a:spcAft>
              <a:buNone/>
            </a:pPr>
            <a:r>
              <a:rPr lang="en" sz="850" i="1">
                <a:solidFill>
                  <a:srgbClr val="000000"/>
                </a:solidFill>
              </a:rPr>
              <a:t>After 9/11:</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select count(distinct NOC) as count_Team</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from athlete_events</a:t>
            </a:r>
            <a:endParaRPr sz="850">
              <a:solidFill>
                <a:srgbClr val="000000"/>
              </a:solidFill>
            </a:endParaRPr>
          </a:p>
          <a:p>
            <a:pPr marL="0" lvl="0" indent="0" algn="l" rtl="0">
              <a:lnSpc>
                <a:spcPct val="115000"/>
              </a:lnSpc>
              <a:spcBef>
                <a:spcPts val="0"/>
              </a:spcBef>
              <a:spcAft>
                <a:spcPts val="0"/>
              </a:spcAft>
              <a:buNone/>
            </a:pPr>
            <a:r>
              <a:rPr lang="en" sz="850">
                <a:solidFill>
                  <a:srgbClr val="000000"/>
                </a:solidFill>
              </a:rPr>
              <a:t>where year = 2002;</a:t>
            </a:r>
            <a:endParaRPr sz="85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Queries for Top Performing countries</a:t>
            </a:r>
            <a:endParaRPr/>
          </a:p>
        </p:txBody>
      </p:sp>
      <p:sp>
        <p:nvSpPr>
          <p:cNvPr id="459" name="Google Shape;459;p56"/>
          <p:cNvSpPr txBox="1">
            <a:spLocks noGrp="1"/>
          </p:cNvSpPr>
          <p:nvPr>
            <p:ph type="body" idx="1"/>
          </p:nvPr>
        </p:nvSpPr>
        <p:spPr>
          <a:xfrm>
            <a:off x="1598675" y="1224350"/>
            <a:ext cx="2423100" cy="35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Countries that won the most gold medal</a:t>
            </a:r>
            <a:endParaRPr sz="1100" b="1">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select distinct NOC, count(distinct year, event)</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from athlete_events</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where medal="gold"</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group by NOC</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order by count(distinct year, event);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b="1">
                <a:latin typeface="Arial"/>
                <a:ea typeface="Arial"/>
                <a:cs typeface="Arial"/>
                <a:sym typeface="Arial"/>
              </a:rPr>
              <a:t>Countries that won the most silver medal</a:t>
            </a:r>
            <a:endParaRPr sz="1100" b="1">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select distinct NOC, count(distinct year, event)</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from athlete_events</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where medal="silver"</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group by NOC</a:t>
            </a: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order by count(distinct year, event);</a:t>
            </a:r>
            <a:endParaRPr sz="1100">
              <a:latin typeface="Arial"/>
              <a:ea typeface="Arial"/>
              <a:cs typeface="Arial"/>
              <a:sym typeface="Arial"/>
            </a:endParaRPr>
          </a:p>
          <a:p>
            <a:pPr marL="0" lvl="0" indent="0" algn="l" rtl="0">
              <a:spcBef>
                <a:spcPts val="0"/>
              </a:spcBef>
              <a:spcAft>
                <a:spcPts val="0"/>
              </a:spcAft>
              <a:buNone/>
            </a:pPr>
            <a:endParaRPr/>
          </a:p>
        </p:txBody>
      </p:sp>
      <p:sp>
        <p:nvSpPr>
          <p:cNvPr id="460" name="Google Shape;460;p5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461" name="Google Shape;461;p56"/>
          <p:cNvSpPr txBox="1"/>
          <p:nvPr/>
        </p:nvSpPr>
        <p:spPr>
          <a:xfrm>
            <a:off x="4806700" y="1158225"/>
            <a:ext cx="2654700" cy="3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rPr>
              <a:t>Countries that won the most bronze medal</a:t>
            </a:r>
            <a:endParaRPr sz="1100" b="1">
              <a:solidFill>
                <a:schemeClr val="dk1"/>
              </a:solidFill>
            </a:endParaRPr>
          </a:p>
          <a:p>
            <a:pPr marL="0" lvl="0" indent="0" algn="l" rtl="0">
              <a:spcBef>
                <a:spcPts val="0"/>
              </a:spcBef>
              <a:spcAft>
                <a:spcPts val="0"/>
              </a:spcAft>
              <a:buNone/>
            </a:pPr>
            <a:r>
              <a:rPr lang="en" sz="1100">
                <a:solidFill>
                  <a:schemeClr val="dk1"/>
                </a:solidFill>
              </a:rPr>
              <a:t>select distinct NOC, count(distinct year, event)</a:t>
            </a:r>
            <a:endParaRPr sz="1100">
              <a:solidFill>
                <a:schemeClr val="dk1"/>
              </a:solidFill>
            </a:endParaRPr>
          </a:p>
          <a:p>
            <a:pPr marL="0" lvl="0" indent="0" algn="l" rtl="0">
              <a:spcBef>
                <a:spcPts val="0"/>
              </a:spcBef>
              <a:spcAft>
                <a:spcPts val="0"/>
              </a:spcAft>
              <a:buNone/>
            </a:pPr>
            <a:r>
              <a:rPr lang="en" sz="1100">
                <a:solidFill>
                  <a:schemeClr val="dk1"/>
                </a:solidFill>
              </a:rPr>
              <a:t>from athlete_events</a:t>
            </a:r>
            <a:endParaRPr sz="1100">
              <a:solidFill>
                <a:schemeClr val="dk1"/>
              </a:solidFill>
            </a:endParaRPr>
          </a:p>
          <a:p>
            <a:pPr marL="0" lvl="0" indent="0" algn="l" rtl="0">
              <a:spcBef>
                <a:spcPts val="0"/>
              </a:spcBef>
              <a:spcAft>
                <a:spcPts val="0"/>
              </a:spcAft>
              <a:buNone/>
            </a:pPr>
            <a:r>
              <a:rPr lang="en" sz="1100">
                <a:solidFill>
                  <a:schemeClr val="dk1"/>
                </a:solidFill>
              </a:rPr>
              <a:t>where medal="bronze"</a:t>
            </a:r>
            <a:endParaRPr sz="1100">
              <a:solidFill>
                <a:schemeClr val="dk1"/>
              </a:solidFill>
            </a:endParaRPr>
          </a:p>
          <a:p>
            <a:pPr marL="0" lvl="0" indent="0" algn="l" rtl="0">
              <a:spcBef>
                <a:spcPts val="0"/>
              </a:spcBef>
              <a:spcAft>
                <a:spcPts val="0"/>
              </a:spcAft>
              <a:buNone/>
            </a:pPr>
            <a:r>
              <a:rPr lang="en" sz="1100">
                <a:solidFill>
                  <a:schemeClr val="dk1"/>
                </a:solidFill>
              </a:rPr>
              <a:t>group by NOC</a:t>
            </a:r>
            <a:endParaRPr sz="1100">
              <a:solidFill>
                <a:schemeClr val="dk1"/>
              </a:solidFill>
            </a:endParaRPr>
          </a:p>
          <a:p>
            <a:pPr marL="0" lvl="0" indent="0" algn="l" rtl="0">
              <a:spcBef>
                <a:spcPts val="0"/>
              </a:spcBef>
              <a:spcAft>
                <a:spcPts val="0"/>
              </a:spcAft>
              <a:buNone/>
            </a:pPr>
            <a:r>
              <a:rPr lang="en" sz="1100">
                <a:solidFill>
                  <a:schemeClr val="dk1"/>
                </a:solidFill>
              </a:rPr>
              <a:t>order by count(distinct year, event);</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b="1">
                <a:solidFill>
                  <a:schemeClr val="dk1"/>
                </a:solidFill>
              </a:rPr>
              <a:t>Top performing athletes by gold medal</a:t>
            </a:r>
            <a:endParaRPr sz="1100" b="1">
              <a:solidFill>
                <a:schemeClr val="dk1"/>
              </a:solidFill>
            </a:endParaRPr>
          </a:p>
          <a:p>
            <a:pPr marL="0" lvl="0" indent="0" algn="l" rtl="0">
              <a:lnSpc>
                <a:spcPct val="115000"/>
              </a:lnSpc>
              <a:spcBef>
                <a:spcPts val="0"/>
              </a:spcBef>
              <a:spcAft>
                <a:spcPts val="0"/>
              </a:spcAft>
              <a:buNone/>
            </a:pPr>
            <a:r>
              <a:rPr lang="en" sz="1100">
                <a:solidFill>
                  <a:schemeClr val="dk1"/>
                </a:solidFill>
                <a:highlight>
                  <a:srgbClr val="FFFFFF"/>
                </a:highlight>
              </a:rPr>
              <a:t>select distinct Name, NOC, Sport, count(medal) as "Most Gold medal"</a:t>
            </a:r>
            <a:endParaRPr sz="1100">
              <a:solidFill>
                <a:schemeClr val="dk1"/>
              </a:solidFill>
              <a:highlight>
                <a:srgbClr val="FFFFFF"/>
              </a:highlight>
            </a:endParaRPr>
          </a:p>
          <a:p>
            <a:pPr marL="0" lvl="0" indent="0" algn="l" rtl="0">
              <a:lnSpc>
                <a:spcPct val="115000"/>
              </a:lnSpc>
              <a:spcBef>
                <a:spcPts val="0"/>
              </a:spcBef>
              <a:spcAft>
                <a:spcPts val="0"/>
              </a:spcAft>
              <a:buNone/>
            </a:pPr>
            <a:r>
              <a:rPr lang="en" sz="1100">
                <a:solidFill>
                  <a:schemeClr val="dk1"/>
                </a:solidFill>
                <a:highlight>
                  <a:srgbClr val="FFFFFF"/>
                </a:highlight>
              </a:rPr>
              <a:t>from athlete_events</a:t>
            </a:r>
            <a:endParaRPr sz="1100">
              <a:solidFill>
                <a:schemeClr val="dk1"/>
              </a:solidFill>
              <a:highlight>
                <a:srgbClr val="FFFFFF"/>
              </a:highlight>
            </a:endParaRPr>
          </a:p>
          <a:p>
            <a:pPr marL="0" lvl="0" indent="0" algn="l" rtl="0">
              <a:lnSpc>
                <a:spcPct val="115000"/>
              </a:lnSpc>
              <a:spcBef>
                <a:spcPts val="0"/>
              </a:spcBef>
              <a:spcAft>
                <a:spcPts val="0"/>
              </a:spcAft>
              <a:buNone/>
            </a:pPr>
            <a:r>
              <a:rPr lang="en" sz="1100">
                <a:solidFill>
                  <a:schemeClr val="dk1"/>
                </a:solidFill>
                <a:highlight>
                  <a:srgbClr val="FFFFFF"/>
                </a:highlight>
              </a:rPr>
              <a:t>where Medal="gold"</a:t>
            </a:r>
            <a:endParaRPr sz="1100">
              <a:solidFill>
                <a:schemeClr val="dk1"/>
              </a:solidFill>
              <a:highlight>
                <a:srgbClr val="FFFFFF"/>
              </a:highlight>
            </a:endParaRPr>
          </a:p>
          <a:p>
            <a:pPr marL="0" lvl="0" indent="0" algn="l" rtl="0">
              <a:lnSpc>
                <a:spcPct val="115000"/>
              </a:lnSpc>
              <a:spcBef>
                <a:spcPts val="0"/>
              </a:spcBef>
              <a:spcAft>
                <a:spcPts val="0"/>
              </a:spcAft>
              <a:buNone/>
            </a:pPr>
            <a:r>
              <a:rPr lang="en" sz="1100">
                <a:solidFill>
                  <a:schemeClr val="dk1"/>
                </a:solidFill>
                <a:highlight>
                  <a:srgbClr val="FFFFFF"/>
                </a:highlight>
              </a:rPr>
              <a:t>group by Name</a:t>
            </a:r>
            <a:endParaRPr sz="1100">
              <a:solidFill>
                <a:schemeClr val="dk1"/>
              </a:solidFill>
              <a:highlight>
                <a:srgbClr val="FFFFFF"/>
              </a:highlight>
            </a:endParaRPr>
          </a:p>
          <a:p>
            <a:pPr marL="0" lvl="0" indent="0" algn="l" rtl="0">
              <a:lnSpc>
                <a:spcPct val="115000"/>
              </a:lnSpc>
              <a:spcBef>
                <a:spcPts val="0"/>
              </a:spcBef>
              <a:spcAft>
                <a:spcPts val="0"/>
              </a:spcAft>
              <a:buNone/>
            </a:pPr>
            <a:r>
              <a:rPr lang="en" sz="1100">
                <a:solidFill>
                  <a:schemeClr val="dk1"/>
                </a:solidFill>
                <a:highlight>
                  <a:srgbClr val="FFFFFF"/>
                </a:highlight>
              </a:rPr>
              <a:t>order by count(medal) desc</a:t>
            </a:r>
            <a:endParaRPr sz="1100">
              <a:solidFill>
                <a:schemeClr val="dk1"/>
              </a:solidFill>
              <a:highlight>
                <a:srgbClr val="FFFFFF"/>
              </a:highlight>
            </a:endParaRPr>
          </a:p>
          <a:p>
            <a:pPr marL="0" lvl="0" indent="0" algn="l" rtl="0">
              <a:lnSpc>
                <a:spcPct val="115000"/>
              </a:lnSpc>
              <a:spcBef>
                <a:spcPts val="0"/>
              </a:spcBef>
              <a:spcAft>
                <a:spcPts val="0"/>
              </a:spcAft>
              <a:buNone/>
            </a:pPr>
            <a:r>
              <a:rPr lang="en" sz="1100">
                <a:solidFill>
                  <a:schemeClr val="dk1"/>
                </a:solidFill>
                <a:highlight>
                  <a:srgbClr val="FFFFFF"/>
                </a:highlight>
              </a:rPr>
              <a:t>limit 5;</a:t>
            </a:r>
            <a:endParaRPr sz="1100">
              <a:solidFill>
                <a:schemeClr val="dk1"/>
              </a:solidFill>
              <a:highlight>
                <a:srgbClr val="FFFFFF"/>
              </a:highlight>
            </a:endParaRPr>
          </a:p>
          <a:p>
            <a:pPr marL="0" lvl="0" indent="0" algn="l" rtl="0">
              <a:spcBef>
                <a:spcPts val="0"/>
              </a:spcBef>
              <a:spcAft>
                <a:spcPts val="0"/>
              </a:spcAft>
              <a:buNone/>
            </a:pP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ctrTitle" idx="4294967295"/>
          </p:nvPr>
        </p:nvSpPr>
        <p:spPr>
          <a:xfrm>
            <a:off x="4996100" y="1161050"/>
            <a:ext cx="3550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a:solidFill>
                  <a:srgbClr val="FF8700"/>
                </a:solidFill>
              </a:rPr>
              <a:t>Women’s Participation</a:t>
            </a:r>
            <a:endParaRPr sz="5500">
              <a:solidFill>
                <a:srgbClr val="FF8700"/>
              </a:solidFill>
            </a:endParaRPr>
          </a:p>
        </p:txBody>
      </p:sp>
      <p:sp>
        <p:nvSpPr>
          <p:cNvPr id="141" name="Google Shape;141;p1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142" name="Google Shape;142;p17"/>
          <p:cNvPicPr preferRelativeResize="0"/>
          <p:nvPr/>
        </p:nvPicPr>
        <p:blipFill rotWithShape="1">
          <a:blip r:embed="rId3">
            <a:alphaModFix/>
          </a:blip>
          <a:srcRect t="12495" b="12502"/>
          <a:stretch/>
        </p:blipFill>
        <p:spPr>
          <a:xfrm flipH="1">
            <a:off x="982119" y="731700"/>
            <a:ext cx="3742800" cy="2105400"/>
          </a:xfrm>
          <a:prstGeom prst="parallelogram">
            <a:avLst>
              <a:gd name="adj" fmla="val 51555"/>
            </a:avLst>
          </a:prstGeom>
          <a:noFill/>
          <a:ln>
            <a:noFill/>
          </a:ln>
        </p:spPr>
      </p:pic>
      <p:pic>
        <p:nvPicPr>
          <p:cNvPr id="143" name="Google Shape;143;p17"/>
          <p:cNvPicPr preferRelativeResize="0"/>
          <p:nvPr/>
        </p:nvPicPr>
        <p:blipFill rotWithShape="1">
          <a:blip r:embed="rId4">
            <a:alphaModFix/>
          </a:blip>
          <a:srcRect l="74968"/>
          <a:stretch/>
        </p:blipFill>
        <p:spPr>
          <a:xfrm>
            <a:off x="6221962" y="2707300"/>
            <a:ext cx="1098775" cy="200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History of Women’s Participation in the Games</a:t>
            </a:r>
            <a:endParaRPr/>
          </a:p>
        </p:txBody>
      </p:sp>
      <p:sp>
        <p:nvSpPr>
          <p:cNvPr id="149" name="Google Shape;149;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50" name="Google Shape;150;p18"/>
          <p:cNvSpPr txBox="1">
            <a:spLocks noGrp="1"/>
          </p:cNvSpPr>
          <p:nvPr>
            <p:ph type="body" idx="1"/>
          </p:nvPr>
        </p:nvSpPr>
        <p:spPr>
          <a:xfrm>
            <a:off x="1429250" y="1515463"/>
            <a:ext cx="3625200" cy="21126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When the Olympics first began in 1896, there were no women participants.</a:t>
            </a:r>
            <a:endParaRPr sz="2000"/>
          </a:p>
          <a:p>
            <a:pPr marL="914400" lvl="1" indent="-355600" algn="l" rtl="0">
              <a:spcBef>
                <a:spcPts val="0"/>
              </a:spcBef>
              <a:spcAft>
                <a:spcPts val="0"/>
              </a:spcAft>
              <a:buSzPts val="2000"/>
              <a:buChar char="▹"/>
            </a:pPr>
            <a:r>
              <a:rPr lang="en" sz="2000"/>
              <a:t>This was the only year in which women did not participate</a:t>
            </a:r>
            <a:endParaRPr sz="2000"/>
          </a:p>
        </p:txBody>
      </p:sp>
      <p:pic>
        <p:nvPicPr>
          <p:cNvPr id="151" name="Google Shape;151;p18"/>
          <p:cNvPicPr preferRelativeResize="0"/>
          <p:nvPr/>
        </p:nvPicPr>
        <p:blipFill>
          <a:blip r:embed="rId3">
            <a:alphaModFix/>
          </a:blip>
          <a:stretch>
            <a:fillRect/>
          </a:stretch>
        </p:blipFill>
        <p:spPr>
          <a:xfrm>
            <a:off x="5841500" y="1655338"/>
            <a:ext cx="1987900" cy="183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Rise of Women’s Participation</a:t>
            </a:r>
            <a:endParaRPr/>
          </a:p>
        </p:txBody>
      </p:sp>
      <p:sp>
        <p:nvSpPr>
          <p:cNvPr id="157" name="Google Shape;157;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158" name="Google Shape;158;p19"/>
          <p:cNvPicPr preferRelativeResize="0"/>
          <p:nvPr/>
        </p:nvPicPr>
        <p:blipFill>
          <a:blip r:embed="rId3">
            <a:alphaModFix/>
          </a:blip>
          <a:stretch>
            <a:fillRect/>
          </a:stretch>
        </p:blipFill>
        <p:spPr>
          <a:xfrm>
            <a:off x="2101500" y="1025175"/>
            <a:ext cx="6172262" cy="3813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Rise of Women’s Participation</a:t>
            </a:r>
            <a:endParaRPr/>
          </a:p>
        </p:txBody>
      </p:sp>
      <p:sp>
        <p:nvSpPr>
          <p:cNvPr id="164" name="Google Shape;164;p20"/>
          <p:cNvSpPr txBox="1">
            <a:spLocks noGrp="1"/>
          </p:cNvSpPr>
          <p:nvPr>
            <p:ph type="body" idx="1"/>
          </p:nvPr>
        </p:nvSpPr>
        <p:spPr>
          <a:xfrm>
            <a:off x="1104900" y="1277625"/>
            <a:ext cx="7581900" cy="1531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The threshold of 20% of athletes being women was not reached until 1960</a:t>
            </a:r>
            <a:endParaRPr/>
          </a:p>
          <a:p>
            <a:pPr marL="914400" lvl="1" indent="-381000" algn="l" rtl="0">
              <a:spcBef>
                <a:spcPts val="0"/>
              </a:spcBef>
              <a:spcAft>
                <a:spcPts val="0"/>
              </a:spcAft>
              <a:buSzPts val="2400"/>
              <a:buChar char="▹"/>
            </a:pPr>
            <a:r>
              <a:rPr lang="en"/>
              <a:t>Over 60 years since the Olympics began</a:t>
            </a:r>
            <a:endParaRPr/>
          </a:p>
        </p:txBody>
      </p:sp>
      <p:sp>
        <p:nvSpPr>
          <p:cNvPr id="165" name="Google Shape;165;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6" name="Google Shape;166;p20"/>
          <p:cNvGrpSpPr/>
          <p:nvPr/>
        </p:nvGrpSpPr>
        <p:grpSpPr>
          <a:xfrm>
            <a:off x="3486738" y="2747688"/>
            <a:ext cx="2803500" cy="1912770"/>
            <a:chOff x="3486738" y="2747688"/>
            <a:chExt cx="2803500" cy="1912770"/>
          </a:xfrm>
        </p:grpSpPr>
        <p:pic>
          <p:nvPicPr>
            <p:cNvPr id="167" name="Google Shape;167;p20"/>
            <p:cNvPicPr preferRelativeResize="0"/>
            <p:nvPr/>
          </p:nvPicPr>
          <p:blipFill>
            <a:blip r:embed="rId3">
              <a:alphaModFix/>
            </a:blip>
            <a:stretch>
              <a:fillRect/>
            </a:stretch>
          </p:blipFill>
          <p:spPr>
            <a:xfrm>
              <a:off x="3486738" y="2747700"/>
              <a:ext cx="1379675" cy="585050"/>
            </a:xfrm>
            <a:prstGeom prst="rect">
              <a:avLst/>
            </a:prstGeom>
            <a:noFill/>
            <a:ln>
              <a:noFill/>
            </a:ln>
          </p:spPr>
        </p:pic>
        <p:pic>
          <p:nvPicPr>
            <p:cNvPr id="168" name="Google Shape;168;p20"/>
            <p:cNvPicPr preferRelativeResize="0"/>
            <p:nvPr/>
          </p:nvPicPr>
          <p:blipFill>
            <a:blip r:embed="rId4">
              <a:alphaModFix/>
            </a:blip>
            <a:stretch>
              <a:fillRect/>
            </a:stretch>
          </p:blipFill>
          <p:spPr>
            <a:xfrm>
              <a:off x="3486750" y="3307000"/>
              <a:ext cx="1379650" cy="1353458"/>
            </a:xfrm>
            <a:prstGeom prst="rect">
              <a:avLst/>
            </a:prstGeom>
            <a:noFill/>
            <a:ln>
              <a:noFill/>
            </a:ln>
          </p:spPr>
        </p:pic>
        <p:pic>
          <p:nvPicPr>
            <p:cNvPr id="169" name="Google Shape;169;p20"/>
            <p:cNvPicPr preferRelativeResize="0"/>
            <p:nvPr/>
          </p:nvPicPr>
          <p:blipFill>
            <a:blip r:embed="rId5">
              <a:alphaModFix/>
            </a:blip>
            <a:stretch>
              <a:fillRect/>
            </a:stretch>
          </p:blipFill>
          <p:spPr>
            <a:xfrm>
              <a:off x="4866513" y="2747688"/>
              <a:ext cx="1423725" cy="559325"/>
            </a:xfrm>
            <a:prstGeom prst="rect">
              <a:avLst/>
            </a:prstGeom>
            <a:noFill/>
            <a:ln>
              <a:noFill/>
            </a:ln>
          </p:spPr>
        </p:pic>
        <p:sp>
          <p:nvSpPr>
            <p:cNvPr id="170" name="Google Shape;170;p20"/>
            <p:cNvSpPr txBox="1"/>
            <p:nvPr/>
          </p:nvSpPr>
          <p:spPr>
            <a:xfrm>
              <a:off x="4866775" y="3561350"/>
              <a:ext cx="1423200" cy="79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latin typeface="Roboto"/>
                  <a:ea typeface="Roboto"/>
                  <a:cs typeface="Roboto"/>
                  <a:sym typeface="Roboto"/>
                </a:rPr>
                <a:t>21.73%</a:t>
              </a:r>
              <a:endParaRPr sz="2500" b="1">
                <a:latin typeface="Roboto"/>
                <a:ea typeface="Roboto"/>
                <a:cs typeface="Roboto"/>
                <a:sym typeface="Roboto"/>
              </a:endParaRPr>
            </a:p>
          </p:txBody>
        </p:sp>
      </p:grpSp>
      <p:sp>
        <p:nvSpPr>
          <p:cNvPr id="171" name="Google Shape;171;p20"/>
          <p:cNvSpPr txBox="1"/>
          <p:nvPr/>
        </p:nvSpPr>
        <p:spPr>
          <a:xfrm>
            <a:off x="6462900" y="3166600"/>
            <a:ext cx="2046000" cy="110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Roboto"/>
                <a:ea typeface="Roboto"/>
                <a:cs typeface="Roboto"/>
                <a:sym typeface="Roboto"/>
              </a:rPr>
              <a:t>Was progress really made?</a:t>
            </a:r>
            <a:endParaRPr sz="23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 so fast...</a:t>
            </a:r>
            <a:endParaRPr/>
          </a:p>
        </p:txBody>
      </p:sp>
      <p:sp>
        <p:nvSpPr>
          <p:cNvPr id="177" name="Google Shape;177;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178" name="Google Shape;178;p21"/>
          <p:cNvPicPr preferRelativeResize="0"/>
          <p:nvPr/>
        </p:nvPicPr>
        <p:blipFill>
          <a:blip r:embed="rId3">
            <a:alphaModFix/>
          </a:blip>
          <a:stretch>
            <a:fillRect/>
          </a:stretch>
        </p:blipFill>
        <p:spPr>
          <a:xfrm>
            <a:off x="2924513" y="1025175"/>
            <a:ext cx="5961976" cy="3900625"/>
          </a:xfrm>
          <a:prstGeom prst="rect">
            <a:avLst/>
          </a:prstGeom>
          <a:noFill/>
          <a:ln>
            <a:noFill/>
          </a:ln>
        </p:spPr>
      </p:pic>
      <p:sp>
        <p:nvSpPr>
          <p:cNvPr id="179" name="Google Shape;179;p21"/>
          <p:cNvSpPr/>
          <p:nvPr/>
        </p:nvSpPr>
        <p:spPr>
          <a:xfrm>
            <a:off x="4762500" y="2843400"/>
            <a:ext cx="594900" cy="2137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a:spLocks noGrp="1"/>
          </p:cNvSpPr>
          <p:nvPr>
            <p:ph type="body" idx="1"/>
          </p:nvPr>
        </p:nvSpPr>
        <p:spPr>
          <a:xfrm>
            <a:off x="169325" y="1277625"/>
            <a:ext cx="2755200" cy="349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1500">
                <a:solidFill>
                  <a:srgbClr val="000000"/>
                </a:solidFill>
              </a:rPr>
              <a:t>For the first and only time in Olympic History, the men's bobsleigh was not included in the 1960 Winter Games, eliminating roughly 120 men from participating in the games</a:t>
            </a:r>
            <a:endParaRPr sz="1500">
              <a:solidFill>
                <a:srgbClr val="000000"/>
              </a:solidFill>
            </a:endParaRPr>
          </a:p>
          <a:p>
            <a:pPr marL="742950" lvl="1" indent="-311150" algn="l" rtl="0">
              <a:spcBef>
                <a:spcPts val="0"/>
              </a:spcBef>
              <a:spcAft>
                <a:spcPts val="0"/>
              </a:spcAft>
              <a:buSzPts val="1300"/>
              <a:buChar char="▹"/>
            </a:pPr>
            <a:r>
              <a:rPr lang="en" sz="1300"/>
              <a:t>Women’s participation in terms of number of athletes remained relatively the same</a:t>
            </a:r>
            <a:endParaRPr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26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2554</Words>
  <Application>Microsoft Macintosh PowerPoint</Application>
  <PresentationFormat>On-screen Show (16:9)</PresentationFormat>
  <Paragraphs>474</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Dosis</vt:lpstr>
      <vt:lpstr>Arial</vt:lpstr>
      <vt:lpstr>Roboto</vt:lpstr>
      <vt:lpstr>William template</vt:lpstr>
      <vt:lpstr>The Olympics Throughout The Years</vt:lpstr>
      <vt:lpstr>Dataset</vt:lpstr>
      <vt:lpstr>Challenges With Cleaning Data</vt:lpstr>
      <vt:lpstr>Insights</vt:lpstr>
      <vt:lpstr>Women’s Participation</vt:lpstr>
      <vt:lpstr>The History of Women’s Participation in the Games</vt:lpstr>
      <vt:lpstr>Rise of Women’s Participation</vt:lpstr>
      <vt:lpstr>Rise of Women’s Participation</vt:lpstr>
      <vt:lpstr>Not so fast...</vt:lpstr>
      <vt:lpstr>Rise of Women’s Participation</vt:lpstr>
      <vt:lpstr>Pivotal Moments for Women’s Participation</vt:lpstr>
      <vt:lpstr>Pivotal Moments for Women’s Participation</vt:lpstr>
      <vt:lpstr>PowerPoint Presentation</vt:lpstr>
      <vt:lpstr>Male-/Female-exclusive Sports</vt:lpstr>
      <vt:lpstr>Number of Male-only Olympic Sports over Time</vt:lpstr>
      <vt:lpstr>Number of Female-only Olympic Sports over Time</vt:lpstr>
      <vt:lpstr>Athlete's Average Age/Height/Weight</vt:lpstr>
      <vt:lpstr>Average Age/Height/Weight</vt:lpstr>
      <vt:lpstr>PowerPoint Presentation</vt:lpstr>
      <vt:lpstr>PowerPoint Presentation</vt:lpstr>
      <vt:lpstr>PowerPoint Presentation</vt:lpstr>
      <vt:lpstr>Country Analysis</vt:lpstr>
      <vt:lpstr>PowerPoint Presentation</vt:lpstr>
      <vt:lpstr>PowerPoint Presentation</vt:lpstr>
      <vt:lpstr>Top performing countries</vt:lpstr>
      <vt:lpstr>Athletes Performance (Top 5)</vt:lpstr>
      <vt:lpstr>Strategic Value</vt:lpstr>
      <vt:lpstr>Sports Historian</vt:lpstr>
      <vt:lpstr>Athletes</vt:lpstr>
      <vt:lpstr>Additional Data Needed</vt:lpstr>
      <vt:lpstr>Detailed Athlete Data</vt:lpstr>
      <vt:lpstr>Detailed Result Data</vt:lpstr>
      <vt:lpstr>Viewer Data</vt:lpstr>
      <vt:lpstr>Questions?</vt:lpstr>
      <vt:lpstr>Appendix</vt:lpstr>
      <vt:lpstr>PowerPoint Presentation</vt:lpstr>
      <vt:lpstr>PowerPoint Presentation</vt:lpstr>
      <vt:lpstr>PowerPoint Presentation</vt:lpstr>
      <vt:lpstr>Unique Events in Olympic History</vt:lpstr>
      <vt:lpstr>Queries - Women’s Participation</vt:lpstr>
      <vt:lpstr>Queries - Gender-exclusive Sports</vt:lpstr>
      <vt:lpstr>Queries - Athlete Height/Age/Weight</vt:lpstr>
      <vt:lpstr>Queries - Country Info</vt:lpstr>
      <vt:lpstr>Queries for Top Performing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Olympics Throughout The Years</dc:title>
  <cp:lastModifiedBy>Griffin D Miller</cp:lastModifiedBy>
  <cp:revision>1</cp:revision>
  <dcterms:modified xsi:type="dcterms:W3CDTF">2021-04-30T07:36:53Z</dcterms:modified>
</cp:coreProperties>
</file>