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60" r:id="rId4"/>
    <p:sldId id="257" r:id="rId5"/>
    <p:sldId id="275" r:id="rId6"/>
    <p:sldId id="276" r:id="rId7"/>
    <p:sldId id="261" r:id="rId8"/>
    <p:sldId id="262" r:id="rId9"/>
    <p:sldId id="263" r:id="rId10"/>
    <p:sldId id="264" r:id="rId11"/>
    <p:sldId id="267" r:id="rId12"/>
    <p:sldId id="268" r:id="rId13"/>
    <p:sldId id="277" r:id="rId14"/>
    <p:sldId id="27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83287" autoAdjust="0"/>
  </p:normalViewPr>
  <p:slideViewPr>
    <p:cSldViewPr snapToGrid="0" snapToObjects="1">
      <p:cViewPr varScale="1">
        <p:scale>
          <a:sx n="102" d="100"/>
          <a:sy n="102" d="100"/>
        </p:scale>
        <p:origin x="1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43E35-CD80-874A-A3D7-254E954BB753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0392-6C30-1942-A2CE-3FA72429B6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6C15-7665-174C-99B8-5B237ACA6582}" type="datetimeFigureOut">
              <a:rPr lang="en-US" smtClean="0"/>
              <a:pPr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F1BD6-11A6-594E-AFA1-283323A41F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15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/>
              <a:t>Note there</a:t>
            </a:r>
            <a:r>
              <a:rPr lang="en-US" baseline="0" dirty="0"/>
              <a:t> are two licenses if effect for this course. 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All *content* (lectures, written materials, etc.) are made available under the Creative Commons Attribution-</a:t>
            </a:r>
            <a:r>
              <a:rPr lang="en-US" baseline="0" dirty="0" err="1"/>
              <a:t>ShareAlike</a:t>
            </a:r>
            <a:r>
              <a:rPr lang="en-US" baseline="0" dirty="0"/>
              <a:t> 4.0 International (CC BY-SA 4.0). (https://</a:t>
            </a:r>
            <a:r>
              <a:rPr lang="en-US" baseline="0" dirty="0" err="1"/>
              <a:t>creativecommons.org</a:t>
            </a:r>
            <a:r>
              <a:rPr lang="en-US" baseline="0" dirty="0"/>
              <a:t>/licenses/by-</a:t>
            </a:r>
            <a:r>
              <a:rPr lang="en-US" baseline="0" dirty="0" err="1"/>
              <a:t>sa</a:t>
            </a:r>
            <a:r>
              <a:rPr lang="en-US" baseline="0" dirty="0"/>
              <a:t>/4.0/).</a:t>
            </a:r>
          </a:p>
          <a:p>
            <a:pPr marL="628650" lvl="1" indent="-171450">
              <a:buFontTx/>
              <a:buChar char="•"/>
            </a:pPr>
            <a:r>
              <a:rPr lang="en-US" baseline="0" dirty="0"/>
              <a:t>All *code* (R scripts the website code itself) are made available under the MIT License (https://</a:t>
            </a:r>
            <a:r>
              <a:rPr lang="en-US" baseline="0" dirty="0" err="1"/>
              <a:t>opensource.org</a:t>
            </a:r>
            <a:r>
              <a:rPr lang="en-US" baseline="0" dirty="0"/>
              <a:t>/licenses/MIT).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3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1BD6-11A6-594E-AFA1-283323A41F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737" y="3011714"/>
            <a:ext cx="5242063" cy="1084036"/>
          </a:xfrm>
        </p:spPr>
        <p:txBody>
          <a:bodyPr anchor="b">
            <a:normAutofit/>
          </a:bodyPr>
          <a:lstStyle>
            <a:lvl1pPr algn="l">
              <a:defRPr sz="2600" b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4368800"/>
            <a:ext cx="5242063" cy="12192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98737" y="6240462"/>
            <a:ext cx="5242064" cy="365125"/>
          </a:xfrm>
        </p:spPr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5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00"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5" y="163716"/>
            <a:ext cx="8636001" cy="1272514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784" y="3510643"/>
            <a:ext cx="8690429" cy="1362075"/>
          </a:xfrm>
        </p:spPr>
        <p:txBody>
          <a:bodyPr anchor="ctr" anchorCtr="0">
            <a:noAutofit/>
          </a:bodyPr>
          <a:lstStyle>
            <a:lvl1pPr algn="l">
              <a:defRPr sz="2600" b="1" cap="none"/>
            </a:lvl1pPr>
          </a:lstStyle>
          <a:p>
            <a:r>
              <a:rPr lang="en-US" dirty="0"/>
              <a:t>Click to edit Master section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785" y="5107215"/>
            <a:ext cx="8690429" cy="762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section subtitle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786" y="1006929"/>
            <a:ext cx="4197112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6929"/>
            <a:ext cx="4214586" cy="51192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1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5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73050"/>
            <a:ext cx="3238727" cy="1162050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0"/>
            <a:ext cx="5396593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435100"/>
            <a:ext cx="3238728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&lt;address@genome.wustl.edu&gt;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0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89" y="4800600"/>
            <a:ext cx="872716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189" y="254000"/>
            <a:ext cx="8727166" cy="436335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189" y="5367338"/>
            <a:ext cx="872716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Presenter &lt;</a:t>
            </a:r>
            <a:r>
              <a:rPr lang="en-US" dirty="0" err="1"/>
              <a:t>address@genome.wustl.edu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3121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785" y="110803"/>
            <a:ext cx="8636001" cy="571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5" y="1016000"/>
            <a:ext cx="8636001" cy="51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785" y="6356350"/>
            <a:ext cx="8118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+mn-lt"/>
                <a:cs typeface="Calibri"/>
              </a:defRPr>
            </a:lvl1pPr>
          </a:lstStyle>
          <a:p>
            <a:r>
              <a:rPr lang="en-US"/>
              <a:t>Presenter &lt;address@genome.wustl.edu&gt;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916" y="6396080"/>
            <a:ext cx="3403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85820D5-08CF-9941-8955-EE599C6FFB49}" type="slidenum">
              <a:rPr lang="en-US" sz="1000" smtClean="0"/>
              <a:pPr algn="ct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130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4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iffithlab/GenVisR" TargetMode="External"/><Relationship Id="rId2" Type="http://schemas.openxmlformats.org/officeDocument/2006/relationships/hyperlink" Target="https://www.bioconductor.org/packages/3.3/bioc/html/GenVisR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GenViz</a:t>
            </a:r>
            <a:r>
              <a:rPr lang="en-US" dirty="0"/>
              <a:t> Module 3:</a:t>
            </a:r>
            <a:br>
              <a:rPr lang="en-US" dirty="0"/>
            </a:br>
            <a:r>
              <a:rPr lang="en-US" dirty="0"/>
              <a:t>Introduction to </a:t>
            </a:r>
            <a:r>
              <a:rPr lang="en-US" dirty="0" err="1"/>
              <a:t>GenVisR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8737" y="5141551"/>
            <a:ext cx="5242063" cy="12192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800" dirty="0"/>
              <a:t>Malachi Griffith, Obi Griffith, Zachary Skidmore</a:t>
            </a:r>
          </a:p>
          <a:p>
            <a:pPr algn="r"/>
            <a:r>
              <a:rPr lang="en-US" sz="1800" dirty="0"/>
              <a:t>Genomic Data Visualization and Interpretation</a:t>
            </a:r>
          </a:p>
          <a:p>
            <a:pPr algn="r"/>
            <a:r>
              <a:rPr lang="en-US" sz="1800" dirty="0"/>
              <a:t>April 8-12, 2019</a:t>
            </a:r>
          </a:p>
          <a:p>
            <a:pPr algn="r"/>
            <a:r>
              <a:rPr lang="en-US" sz="1800" dirty="0" err="1"/>
              <a:t>Freie</a:t>
            </a:r>
            <a:r>
              <a:rPr lang="en-US" sz="1800" dirty="0"/>
              <a:t> Universität Berlin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02" y="1"/>
            <a:ext cx="3442627" cy="132359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nvis-dna-bg_optimized_v1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" y="-7633"/>
            <a:ext cx="9075148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TvTi</a:t>
            </a:r>
            <a:r>
              <a:rPr lang="en-US" dirty="0"/>
              <a:t>()</a:t>
            </a:r>
          </a:p>
        </p:txBody>
      </p:sp>
      <p:pic>
        <p:nvPicPr>
          <p:cNvPr id="10" name="Content Placeholder 9" descr="transition_transversion_v4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5" b="-9295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0" y="6136722"/>
            <a:ext cx="88627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research was originally published in Blood. </a:t>
            </a:r>
            <a:r>
              <a:rPr lang="en-US" sz="1600" dirty="0" err="1"/>
              <a:t>Krysiak</a:t>
            </a:r>
            <a:r>
              <a:rPr lang="en-US" sz="1600" dirty="0"/>
              <a:t> et al. Blood 2017 129:473-483 by </a:t>
            </a:r>
            <a:r>
              <a:rPr lang="en-US" sz="1600" dirty="0" err="1"/>
              <a:t>Krysiak</a:t>
            </a:r>
            <a:r>
              <a:rPr lang="en-US" sz="1600" dirty="0"/>
              <a:t> et al. licensed under © the American Society of Hematology</a:t>
            </a:r>
          </a:p>
        </p:txBody>
      </p:sp>
    </p:spTree>
    <p:extLst>
      <p:ext uri="{BB962C8B-B14F-4D97-AF65-F5344CB8AC3E}">
        <p14:creationId xmlns:p14="http://schemas.microsoft.com/office/powerpoint/2010/main" val="188719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cnSpec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Display recurrent copy number alterations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Recognize patterns of amplifications and deletions while maintaining sample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6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cnSpec</a:t>
            </a:r>
            <a:r>
              <a:rPr lang="en-US" dirty="0"/>
              <a:t>()</a:t>
            </a:r>
          </a:p>
        </p:txBody>
      </p:sp>
      <p:pic>
        <p:nvPicPr>
          <p:cNvPr id="10" name="Content Placeholder 9" descr="cnSpec_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95" b="-9295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0" y="5964071"/>
            <a:ext cx="8766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from: "Genomic characterization of HER2-positive breast cancer and response to </a:t>
            </a:r>
            <a:r>
              <a:rPr lang="en-US" dirty="0" err="1"/>
              <a:t>neoadjuvant</a:t>
            </a:r>
            <a:r>
              <a:rPr lang="en-US" dirty="0"/>
              <a:t> </a:t>
            </a:r>
            <a:r>
              <a:rPr lang="en-US" dirty="0" err="1"/>
              <a:t>trastuzumab</a:t>
            </a:r>
            <a:r>
              <a:rPr lang="en-US" dirty="0"/>
              <a:t> and chemotherapy-results from the ACOSOG Z1041 (Alliance) trial."</a:t>
            </a:r>
          </a:p>
        </p:txBody>
      </p:sp>
    </p:spTree>
    <p:extLst>
      <p:ext uri="{BB962C8B-B14F-4D97-AF65-F5344CB8AC3E}">
        <p14:creationId xmlns:p14="http://schemas.microsoft.com/office/powerpoint/2010/main" val="155994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cnFreq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Another view displayed from </a:t>
            </a:r>
            <a:r>
              <a:rPr lang="en-US" dirty="0" err="1"/>
              <a:t>cnSpec</a:t>
            </a:r>
            <a:endParaRPr lang="en-US" dirty="0"/>
          </a:p>
          <a:p>
            <a:pPr lvl="1"/>
            <a:r>
              <a:rPr lang="en-US" dirty="0"/>
              <a:t>Summarize copy number alterations across a cohort</a:t>
            </a:r>
          </a:p>
          <a:p>
            <a:pPr lvl="1"/>
            <a:r>
              <a:rPr lang="en-US" dirty="0"/>
              <a:t>Plots segmented copy number alterations for a cohort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Easily view recurrently amplified/deleted regions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cnFreq</a:t>
            </a:r>
            <a:r>
              <a:rPr lang="en-US" dirty="0"/>
              <a:t>()</a:t>
            </a:r>
          </a:p>
        </p:txBody>
      </p:sp>
      <p:pic>
        <p:nvPicPr>
          <p:cNvPr id="6" name="Content Placeholder 5" descr="cnFreq_v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943" b="-38943"/>
          <a:stretch>
            <a:fillRect/>
          </a:stretch>
        </p:blipFill>
        <p:spPr/>
      </p:pic>
      <p:sp>
        <p:nvSpPr>
          <p:cNvPr id="8" name="Rectangle 7"/>
          <p:cNvSpPr/>
          <p:nvPr/>
        </p:nvSpPr>
        <p:spPr>
          <a:xfrm>
            <a:off x="0" y="5859723"/>
            <a:ext cx="8462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 from: "Genomic characterization of HER2-positive breast cancer and response to </a:t>
            </a:r>
            <a:r>
              <a:rPr lang="en-US" dirty="0" err="1"/>
              <a:t>neoadjuvant</a:t>
            </a:r>
            <a:r>
              <a:rPr lang="en-US" dirty="0"/>
              <a:t> </a:t>
            </a:r>
            <a:r>
              <a:rPr lang="en-US" dirty="0" err="1"/>
              <a:t>trastuzumab</a:t>
            </a:r>
            <a:r>
              <a:rPr lang="en-US" dirty="0"/>
              <a:t> and chemotherapy-results from the ACOSOG Z1041 (Alliance) trial."</a:t>
            </a:r>
          </a:p>
        </p:txBody>
      </p:sp>
    </p:spTree>
    <p:extLst>
      <p:ext uri="{BB962C8B-B14F-4D97-AF65-F5344CB8AC3E}">
        <p14:creationId xmlns:p14="http://schemas.microsoft.com/office/powerpoint/2010/main" val="99318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lohSpec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loss of </a:t>
            </a:r>
            <a:r>
              <a:rPr lang="en-US" dirty="0" err="1"/>
              <a:t>heterozygosity</a:t>
            </a:r>
            <a:r>
              <a:rPr lang="en-US" dirty="0"/>
              <a:t> (LOH) for multiple samples</a:t>
            </a:r>
          </a:p>
          <a:p>
            <a:r>
              <a:rPr lang="en-US" dirty="0"/>
              <a:t>Why we care?</a:t>
            </a:r>
          </a:p>
          <a:p>
            <a:pPr lvl="1"/>
            <a:r>
              <a:rPr lang="en-US" dirty="0"/>
              <a:t>Copy-neutral LOH could be missed with a plot produced with functions such as </a:t>
            </a:r>
            <a:r>
              <a:rPr lang="en-US" dirty="0" err="1"/>
              <a:t>cnSpec</a:t>
            </a:r>
            <a:r>
              <a:rPr lang="en-US" dirty="0"/>
              <a:t> however these events are potentially interesting</a:t>
            </a:r>
          </a:p>
          <a:p>
            <a:pPr lvl="1"/>
            <a:r>
              <a:rPr lang="en-US" dirty="0" err="1"/>
              <a:t>lohSpec</a:t>
            </a:r>
            <a:r>
              <a:rPr lang="en-US" dirty="0"/>
              <a:t> allows these events to be viewed and summarized for multiple samples allowing viewing of recurrent LOH patterns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73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lohSpec</a:t>
            </a:r>
            <a:r>
              <a:rPr lang="en-US" dirty="0"/>
              <a:t>() for 3 breast cancer cell lines</a:t>
            </a:r>
          </a:p>
        </p:txBody>
      </p:sp>
      <p:pic>
        <p:nvPicPr>
          <p:cNvPr id="4" name="Content Placeholder 3" descr="loh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5297" b="-1352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1791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genCov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coverage in a region of interest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Infer the impact of a structural deletion</a:t>
            </a:r>
          </a:p>
          <a:p>
            <a:pPr lvl="1"/>
            <a:r>
              <a:rPr lang="en-US" dirty="0"/>
              <a:t>Verify gene knockouts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6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genCov</a:t>
            </a:r>
            <a:r>
              <a:rPr lang="en-US" dirty="0"/>
              <a:t>()</a:t>
            </a:r>
          </a:p>
        </p:txBody>
      </p:sp>
      <p:pic>
        <p:nvPicPr>
          <p:cNvPr id="4" name="Content Placeholder 3" descr="IKZF1_all_log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59" r="-17459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0" y="6211669"/>
            <a:ext cx="854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2: “Comprehensive genomic analysis reveals FLT3 activation and a therapeutic strategy for a patient with relapsed adult B-lymphoblastic leukemia”</a:t>
            </a:r>
          </a:p>
        </p:txBody>
      </p:sp>
    </p:spTree>
    <p:extLst>
      <p:ext uri="{BB962C8B-B14F-4D97-AF65-F5344CB8AC3E}">
        <p14:creationId xmlns:p14="http://schemas.microsoft.com/office/powerpoint/2010/main" val="397896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covBars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sequencing coverage achieved across samples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Immediately identify if a sample has failed sequencing or has not achieved the expected sequencing depth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7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3999" cy="168318"/>
          </a:xfrm>
          <a:prstGeom prst="rect">
            <a:avLst/>
          </a:prstGeom>
          <a:solidFill>
            <a:srgbClr val="F9F9F9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C-BY-SA 4.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0"/>
            <a:ext cx="565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7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covBars</a:t>
            </a:r>
            <a:r>
              <a:rPr lang="en-US" dirty="0"/>
              <a:t>()</a:t>
            </a:r>
          </a:p>
        </p:txBody>
      </p:sp>
      <p:pic>
        <p:nvPicPr>
          <p:cNvPr id="5" name="Content Placeholder 3" descr="Figure S03 - Coverage Summary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235" r="-45235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0" y="6211669"/>
            <a:ext cx="854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Supp. Fig. 3: “Comprehensive genomic analysis reveals FLT3 activation and a therapeutic strategy for a patient with relapsed adult B-lymphoblastic leukemia”</a:t>
            </a:r>
          </a:p>
        </p:txBody>
      </p:sp>
    </p:spTree>
    <p:extLst>
      <p:ext uri="{BB962C8B-B14F-4D97-AF65-F5344CB8AC3E}">
        <p14:creationId xmlns:p14="http://schemas.microsoft.com/office/powerpoint/2010/main" val="367841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Module 1: Introduction to genomic data visualization and interpretation</a:t>
            </a:r>
          </a:p>
          <a:p>
            <a:r>
              <a:rPr lang="en-US" dirty="0"/>
              <a:t>Module 2: Using R for genomic data visualization and interpretation</a:t>
            </a:r>
          </a:p>
          <a:p>
            <a:r>
              <a:rPr lang="en-US" b="1" dirty="0"/>
              <a:t>Module 3: Introduction to </a:t>
            </a:r>
            <a:r>
              <a:rPr lang="en-US" b="1" dirty="0" err="1"/>
              <a:t>GenVisR</a:t>
            </a:r>
            <a:endParaRPr lang="en-US" b="1" dirty="0"/>
          </a:p>
          <a:p>
            <a:r>
              <a:rPr lang="en-US" dirty="0"/>
              <a:t>Module 4: Expression profiling, visualization, and interpretation</a:t>
            </a:r>
          </a:p>
          <a:p>
            <a:r>
              <a:rPr lang="en-US" dirty="0"/>
              <a:t>Module 5: Variant annotation and interpretation</a:t>
            </a:r>
          </a:p>
          <a:p>
            <a:r>
              <a:rPr lang="en-US" dirty="0"/>
              <a:t>Module 6: Q &amp; A, discussion, integrated assignments, and working with your own data</a:t>
            </a:r>
          </a:p>
          <a:p>
            <a:endParaRPr lang="en-US" dirty="0"/>
          </a:p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Provide working examples of data visualization and interpretation</a:t>
            </a:r>
          </a:p>
          <a:p>
            <a:pPr lvl="1"/>
            <a:r>
              <a:rPr lang="en-US" dirty="0"/>
              <a:t>Self contained, self explanatory, portable </a:t>
            </a:r>
          </a:p>
        </p:txBody>
      </p:sp>
    </p:spTree>
    <p:extLst>
      <p:ext uri="{BB962C8B-B14F-4D97-AF65-F5344CB8AC3E}">
        <p14:creationId xmlns:p14="http://schemas.microsoft.com/office/powerpoint/2010/main" val="1359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of module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GenVisR</a:t>
            </a:r>
            <a:endParaRPr lang="en-US" dirty="0"/>
          </a:p>
          <a:p>
            <a:pPr lvl="1"/>
            <a:r>
              <a:rPr lang="en-US" dirty="0"/>
              <a:t>Creation and interpretation of </a:t>
            </a:r>
            <a:r>
              <a:rPr lang="en-US" dirty="0" err="1"/>
              <a:t>GenVisR</a:t>
            </a:r>
            <a:r>
              <a:rPr lang="en-US" dirty="0"/>
              <a:t> plots</a:t>
            </a:r>
          </a:p>
          <a:p>
            <a:pPr lvl="2"/>
            <a:r>
              <a:rPr lang="en-US" dirty="0"/>
              <a:t>waterfall()</a:t>
            </a:r>
          </a:p>
          <a:p>
            <a:pPr lvl="2"/>
            <a:r>
              <a:rPr lang="en-US" dirty="0" err="1"/>
              <a:t>TvTi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genCov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cnFreq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cnSpec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lohSpec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covBars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Adding plot layers to </a:t>
            </a:r>
            <a:r>
              <a:rPr lang="en-US" dirty="0" err="1"/>
              <a:t>GenVisR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Arranging viewports with </a:t>
            </a:r>
            <a:r>
              <a:rPr lang="en-US" dirty="0" err="1"/>
              <a:t>gridExtra</a:t>
            </a:r>
            <a:endParaRPr lang="en-US" dirty="0"/>
          </a:p>
          <a:p>
            <a:pPr lvl="1"/>
            <a:r>
              <a:rPr lang="en-US" dirty="0"/>
              <a:t>Aligning viewports with </a:t>
            </a:r>
            <a:r>
              <a:rPr lang="en-US" dirty="0" err="1"/>
              <a:t>gtable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GenVisR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toolkit for visualizing Genomic data</a:t>
            </a:r>
          </a:p>
          <a:p>
            <a:r>
              <a:rPr lang="en-US" dirty="0"/>
              <a:t>Implemented in R</a:t>
            </a:r>
          </a:p>
          <a:p>
            <a:r>
              <a:rPr lang="en-US" dirty="0"/>
              <a:t>Emphasis on producing “publication quality” graphics with a minimal amount of user input.</a:t>
            </a:r>
          </a:p>
          <a:p>
            <a:r>
              <a:rPr lang="en-US" dirty="0"/>
              <a:t>Part of </a:t>
            </a:r>
            <a:r>
              <a:rPr lang="en-US" dirty="0" err="1"/>
              <a:t>bioconductor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https://www.bioconductor.org/packages/3.3/bioc/html/GenVisR.html</a:t>
            </a:r>
            <a:endParaRPr lang="en-US" dirty="0"/>
          </a:p>
          <a:p>
            <a:r>
              <a:rPr lang="en-US" dirty="0"/>
              <a:t>Active development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https://github.com/griffithlab/GenVisR</a:t>
            </a:r>
            <a:endParaRPr lang="en-US" dirty="0"/>
          </a:p>
          <a:p>
            <a:r>
              <a:rPr lang="en-US" dirty="0"/>
              <a:t>Functions focused in three areas “Small variants”, “Copy number alterations”, and “Data quality”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9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GenVisR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 is built upon ggplot2 and will allow us to leverage information we've learned in previous modules.</a:t>
            </a:r>
          </a:p>
          <a:p>
            <a:r>
              <a:rPr lang="en-US" dirty="0"/>
              <a:t>The package is intended to be flexible, supporting multiple file types, species, etc.</a:t>
            </a:r>
          </a:p>
          <a:p>
            <a:r>
              <a:rPr lang="en-US" dirty="0"/>
              <a:t>The package is relatively popular; In the top 20% of </a:t>
            </a:r>
            <a:r>
              <a:rPr lang="en-US" dirty="0" err="1"/>
              <a:t>bioconductor</a:t>
            </a:r>
            <a:r>
              <a:rPr lang="en-US" dirty="0"/>
              <a:t> downloads.</a:t>
            </a:r>
          </a:p>
          <a:p>
            <a:r>
              <a:rPr lang="en-US" dirty="0"/>
              <a:t>The package is regularly updated with improvements, bug fixes, etc.</a:t>
            </a:r>
          </a:p>
          <a:p>
            <a:r>
              <a:rPr lang="en-US" dirty="0"/>
              <a:t>The package is maintained by the Griffith lab.</a:t>
            </a:r>
          </a:p>
        </p:txBody>
      </p:sp>
    </p:spTree>
    <p:extLst>
      <p:ext uri="{BB962C8B-B14F-4D97-AF65-F5344CB8AC3E}">
        <p14:creationId xmlns:p14="http://schemas.microsoft.com/office/powerpoint/2010/main" val="418439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::waterfall()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the types of mutations within a cohort</a:t>
            </a:r>
          </a:p>
          <a:p>
            <a:pPr lvl="1"/>
            <a:r>
              <a:rPr lang="en-US" dirty="0"/>
              <a:t>Visualize the mutation burden in a data set</a:t>
            </a:r>
          </a:p>
          <a:p>
            <a:pPr lvl="1"/>
            <a:r>
              <a:rPr lang="en-US" dirty="0"/>
              <a:t>Visualize the proportion of samples with a mutated gene</a:t>
            </a:r>
          </a:p>
          <a:p>
            <a:pPr lvl="1"/>
            <a:r>
              <a:rPr lang="en-US" dirty="0"/>
              <a:t>Visualize clinical data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Determine mutually exclusive or co-occurring genomic events</a:t>
            </a:r>
          </a:p>
          <a:p>
            <a:pPr lvl="1"/>
            <a:r>
              <a:rPr lang="en-US" dirty="0"/>
              <a:t>Recognize patterns within clinical data</a:t>
            </a:r>
          </a:p>
          <a:p>
            <a:pPr lvl="1"/>
            <a:r>
              <a:rPr lang="en-US" dirty="0"/>
              <a:t>See if the mutation burden conforms to 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::waterfall()</a:t>
            </a:r>
          </a:p>
        </p:txBody>
      </p:sp>
      <p:pic>
        <p:nvPicPr>
          <p:cNvPr id="6" name="Content Placeholder 5" descr="tmp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12" r="-29612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26785" y="6240193"/>
            <a:ext cx="82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2: “</a:t>
            </a:r>
            <a:r>
              <a:rPr lang="en-US" dirty="0" err="1"/>
              <a:t>DGIdb</a:t>
            </a:r>
            <a:r>
              <a:rPr lang="en-US" dirty="0"/>
              <a:t> 2.0: mining clinically relevant drug–gene interactions”</a:t>
            </a:r>
          </a:p>
        </p:txBody>
      </p:sp>
    </p:spTree>
    <p:extLst>
      <p:ext uri="{BB962C8B-B14F-4D97-AF65-F5344CB8AC3E}">
        <p14:creationId xmlns:p14="http://schemas.microsoft.com/office/powerpoint/2010/main" val="304547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GenVisR</a:t>
            </a:r>
            <a:r>
              <a:rPr lang="en-US" dirty="0"/>
              <a:t>::</a:t>
            </a:r>
            <a:r>
              <a:rPr lang="en-US" dirty="0" err="1"/>
              <a:t>TvTi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  <a:p>
            <a:pPr lvl="1"/>
            <a:r>
              <a:rPr lang="en-US" dirty="0"/>
              <a:t>Visualize Transition and </a:t>
            </a:r>
            <a:r>
              <a:rPr lang="en-US" dirty="0" err="1"/>
              <a:t>Transversion</a:t>
            </a:r>
            <a:r>
              <a:rPr lang="en-US" dirty="0"/>
              <a:t> proportions</a:t>
            </a:r>
          </a:p>
          <a:p>
            <a:pPr lvl="1"/>
            <a:r>
              <a:rPr lang="en-US" dirty="0"/>
              <a:t>Visualize Transition and </a:t>
            </a:r>
            <a:r>
              <a:rPr lang="en-US" dirty="0" err="1"/>
              <a:t>Transversion</a:t>
            </a:r>
            <a:r>
              <a:rPr lang="en-US" dirty="0"/>
              <a:t> frequencies</a:t>
            </a:r>
          </a:p>
          <a:p>
            <a:pPr lvl="1"/>
            <a:r>
              <a:rPr lang="en-US" dirty="0"/>
              <a:t>Compare these proportions with expectations</a:t>
            </a:r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Visualize mutation profile patterns</a:t>
            </a:r>
          </a:p>
          <a:p>
            <a:pPr lvl="2"/>
            <a:r>
              <a:rPr lang="en-US" dirty="0"/>
              <a:t>Ex. Smoking tends to increase G -&gt; T/C -&gt; A </a:t>
            </a:r>
            <a:r>
              <a:rPr lang="en-US" dirty="0" err="1"/>
              <a:t>transversions</a:t>
            </a:r>
            <a:r>
              <a:rPr lang="en-US" dirty="0"/>
              <a:t> due to oxidative damage</a:t>
            </a:r>
          </a:p>
          <a:p>
            <a:pPr lvl="2"/>
            <a:r>
              <a:rPr lang="en-US" dirty="0"/>
              <a:t>Practical application verify smoking status of patients with lung carcinomas</a:t>
            </a:r>
          </a:p>
        </p:txBody>
      </p:sp>
    </p:spTree>
    <p:extLst>
      <p:ext uri="{BB962C8B-B14F-4D97-AF65-F5344CB8AC3E}">
        <p14:creationId xmlns:p14="http://schemas.microsoft.com/office/powerpoint/2010/main" val="2477007331"/>
      </p:ext>
    </p:extLst>
  </p:cSld>
  <p:clrMapOvr>
    <a:masterClrMapping/>
  </p:clrMapOvr>
</p:sld>
</file>

<file path=ppt/theme/theme1.xml><?xml version="1.0" encoding="utf-8"?>
<a:theme xmlns:a="http://schemas.openxmlformats.org/drawingml/2006/main" name="MGI_PPT_template_4-3_v1b">
  <a:themeElements>
    <a:clrScheme name="Genome Institute">
      <a:dk1>
        <a:srgbClr val="26261E"/>
      </a:dk1>
      <a:lt1>
        <a:sysClr val="window" lastClr="FFFFFF"/>
      </a:lt1>
      <a:dk2>
        <a:srgbClr val="2A3D13"/>
      </a:dk2>
      <a:lt2>
        <a:srgbClr val="F8FFEE"/>
      </a:lt2>
      <a:accent1>
        <a:srgbClr val="3F8FAB"/>
      </a:accent1>
      <a:accent2>
        <a:srgbClr val="910010"/>
      </a:accent2>
      <a:accent3>
        <a:srgbClr val="7CBE30"/>
      </a:accent3>
      <a:accent4>
        <a:srgbClr val="3C1052"/>
      </a:accent4>
      <a:accent5>
        <a:srgbClr val="53BFE4"/>
      </a:accent5>
      <a:accent6>
        <a:srgbClr val="B63712"/>
      </a:accent6>
      <a:hlink>
        <a:srgbClr val="5148EB"/>
      </a:hlink>
      <a:folHlink>
        <a:srgbClr val="6B1C6D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GI_4-3_ratio_v1a" id="{9A0171FA-20F4-F840-B1C8-29D686AB0540}" vid="{60506783-C923-7847-B1CA-7C860CC95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MGI_PPT_template_4-3_v1b.potx</Template>
  <TotalTime>182</TotalTime>
  <Words>894</Words>
  <Application>Microsoft Macintosh PowerPoint</Application>
  <PresentationFormat>On-screen Show (4:3)</PresentationFormat>
  <Paragraphs>112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Trebuchet MS</vt:lpstr>
      <vt:lpstr>MGI_PPT_template_4-3_v1b</vt:lpstr>
      <vt:lpstr>GenViz Module 3: Introduction to GenVisR</vt:lpstr>
      <vt:lpstr>PowerPoint Presentation</vt:lpstr>
      <vt:lpstr>Learning objectives of the course</vt:lpstr>
      <vt:lpstr>Learning objectives of module 3</vt:lpstr>
      <vt:lpstr>What is GenVisR?</vt:lpstr>
      <vt:lpstr>Why GenVisR?</vt:lpstr>
      <vt:lpstr>GenVisR::waterfall()</vt:lpstr>
      <vt:lpstr>GenVisR::waterfall()</vt:lpstr>
      <vt:lpstr>GenVisR::TvTi()</vt:lpstr>
      <vt:lpstr>GenVisR::TvTi()</vt:lpstr>
      <vt:lpstr>GenVisR::cnSpec()</vt:lpstr>
      <vt:lpstr>GenVisR::cnSpec()</vt:lpstr>
      <vt:lpstr>GenVisR::cnFreq()</vt:lpstr>
      <vt:lpstr>GenVisR::cnFreq()</vt:lpstr>
      <vt:lpstr>GenVisR::lohSpec()</vt:lpstr>
      <vt:lpstr>GenVisR::lohSpec() for 3 breast cancer cell lines</vt:lpstr>
      <vt:lpstr>GenVisR::genCov()</vt:lpstr>
      <vt:lpstr>GenVisR::genCov()</vt:lpstr>
      <vt:lpstr>GenVisR::covBars()</vt:lpstr>
      <vt:lpstr>GenVisR::covBars()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Griffith, Obi</cp:lastModifiedBy>
  <cp:revision>29</cp:revision>
  <dcterms:created xsi:type="dcterms:W3CDTF">2015-05-07T20:45:54Z</dcterms:created>
  <dcterms:modified xsi:type="dcterms:W3CDTF">2019-04-10T12:17:38Z</dcterms:modified>
</cp:coreProperties>
</file>