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6" r:id="rId9"/>
    <p:sldId id="267" r:id="rId10"/>
    <p:sldId id="269" r:id="rId11"/>
    <p:sldId id="268" r:id="rId12"/>
    <p:sldId id="270" r:id="rId13"/>
    <p:sldId id="273" r:id="rId14"/>
    <p:sldId id="272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6" r:id="rId26"/>
    <p:sldId id="287" r:id="rId27"/>
    <p:sldId id="288" r:id="rId28"/>
    <p:sldId id="289" r:id="rId29"/>
    <p:sldId id="285" r:id="rId30"/>
    <p:sldId id="282" r:id="rId31"/>
    <p:sldId id="283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>
        <p:scale>
          <a:sx n="75" d="100"/>
          <a:sy n="75" d="100"/>
        </p:scale>
        <p:origin x="-198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s://shiny.rstudio.com/gallery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_(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cran.r-project.org/" TargetMode="External"/><Relationship Id="rId7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any </a:t>
            </a:r>
            <a:r>
              <a:rPr lang="en-US" dirty="0"/>
              <a:t>programming language, you need to use various variables to store various information. </a:t>
            </a:r>
            <a:r>
              <a:rPr lang="en-US" dirty="0" smtClean="0"/>
              <a:t>When </a:t>
            </a:r>
            <a:r>
              <a:rPr lang="en-US" dirty="0"/>
              <a:t>you create a variable you reserve some space in </a:t>
            </a:r>
            <a:r>
              <a:rPr lang="en-US" dirty="0" smtClean="0"/>
              <a:t>memory and keep a record of its location for later retrieval and use.</a:t>
            </a:r>
            <a:endParaRPr lang="en-US" dirty="0"/>
          </a:p>
          <a:p>
            <a:r>
              <a:rPr lang="en-US" dirty="0" smtClean="0"/>
              <a:t>The information you wish to store might be characters (e.g., text), integers, </a:t>
            </a:r>
            <a:r>
              <a:rPr lang="en-US" dirty="0" err="1" smtClean="0"/>
              <a:t>boolean</a:t>
            </a:r>
            <a:r>
              <a:rPr lang="en-US" dirty="0" smtClean="0"/>
              <a:t> (e.g., True/False) </a:t>
            </a:r>
            <a:r>
              <a:rPr lang="en-US" dirty="0"/>
              <a:t>etc. </a:t>
            </a:r>
          </a:p>
          <a:p>
            <a:r>
              <a:rPr lang="en-US" dirty="0"/>
              <a:t>In contrast to other </a:t>
            </a:r>
            <a:r>
              <a:rPr lang="en-US" dirty="0" smtClean="0"/>
              <a:t>many programming languages (e.g., C, java,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/>
              <a:t>in R</a:t>
            </a:r>
            <a:r>
              <a:rPr lang="en-US" dirty="0" smtClean="0"/>
              <a:t>, </a:t>
            </a:r>
            <a:r>
              <a:rPr lang="en-US" dirty="0"/>
              <a:t>variables are not declared as </a:t>
            </a:r>
            <a:r>
              <a:rPr lang="en-US" dirty="0" smtClean="0"/>
              <a:t>a specific data </a:t>
            </a:r>
            <a:r>
              <a:rPr lang="en-US" dirty="0"/>
              <a:t>type.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variables are assigned with R-Objects and the data type of the R-object becomes the data type of the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used </a:t>
            </a:r>
            <a:r>
              <a:rPr lang="en-US" dirty="0" smtClean="0"/>
              <a:t>R-Objects include: Vectors, Lists, Matrices, Arrays, Factors, Data </a:t>
            </a:r>
            <a:r>
              <a:rPr lang="en-US" dirty="0"/>
              <a:t>Frames</a:t>
            </a:r>
          </a:p>
          <a:p>
            <a:r>
              <a:rPr lang="en-US" dirty="0"/>
              <a:t>The simplest </a:t>
            </a:r>
            <a:r>
              <a:rPr lang="en-US" dirty="0" smtClean="0"/>
              <a:t>R-object </a:t>
            </a:r>
            <a:r>
              <a:rPr lang="en-US" dirty="0"/>
              <a:t>is the </a:t>
            </a:r>
            <a:r>
              <a:rPr lang="en-US" dirty="0" smtClean="0"/>
              <a:t>atomic vector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six data types </a:t>
            </a:r>
            <a:r>
              <a:rPr lang="en-US" dirty="0" smtClean="0"/>
              <a:t>for </a:t>
            </a:r>
            <a:r>
              <a:rPr lang="en-US" dirty="0"/>
              <a:t>atomic vectors, also termed as six classes of </a:t>
            </a:r>
            <a:r>
              <a:rPr lang="en-US" dirty="0" smtClean="0"/>
              <a:t>vectors: logical, numerical, integer, complex, character, and raw</a:t>
            </a:r>
          </a:p>
          <a:p>
            <a:r>
              <a:rPr lang="en-US" dirty="0" smtClean="0"/>
              <a:t>The </a:t>
            </a:r>
            <a:r>
              <a:rPr lang="en-US" dirty="0"/>
              <a:t>other R-Objects are built upon </a:t>
            </a:r>
            <a:r>
              <a:rPr lang="en-US" dirty="0" smtClean="0"/>
              <a:t>atomic vectors</a:t>
            </a:r>
          </a:p>
          <a:p>
            <a:r>
              <a:rPr lang="en-US" dirty="0" smtClean="0"/>
              <a:t>Lists are also vectors but are not atomic vectors, meaning that they can include multiple data types and can be recursive (contain lists of lists)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&lt;- </a:t>
            </a:r>
            <a:r>
              <a:rPr lang="en-US" dirty="0" err="1" smtClean="0"/>
              <a:t>vs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(R objects)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data and object types with class(), </a:t>
            </a:r>
            <a:r>
              <a:rPr lang="en-US" dirty="0" err="1" smtClean="0"/>
              <a:t>typeof</a:t>
            </a:r>
            <a:r>
              <a:rPr lang="en-US" dirty="0" smtClean="0"/>
              <a:t>() and is.*()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1003"/>
              </p:ext>
            </p:extLst>
          </p:nvPr>
        </p:nvGraphicFramePr>
        <p:xfrm>
          <a:off x="379415" y="1269960"/>
          <a:ext cx="855286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85"/>
                <a:gridCol w="1757517"/>
                <a:gridCol w="1173480"/>
                <a:gridCol w="2546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is.*(x)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is.double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“a”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r>
                        <a:rPr lang="en-US" dirty="0" smtClean="0"/>
                        <a:t>(x)=</a:t>
                      </a:r>
                      <a:r>
                        <a:rPr lang="en-US" baseline="0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err="1" smtClean="0"/>
                        <a:t>charToRaw</a:t>
                      </a:r>
                      <a:r>
                        <a:rPr lang="en-US" dirty="0" smtClean="0"/>
                        <a:t>(“a”)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is.raw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 &lt;- 4 + 4i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is.complex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 &lt;- </a:t>
                      </a:r>
                      <a:r>
                        <a:rPr lang="it-IT" dirty="0" err="1" smtClean="0"/>
                        <a:t>matrix</a:t>
                      </a:r>
                      <a:r>
                        <a:rPr lang="it-IT" dirty="0" smtClean="0"/>
                        <a:t>(1:4, </a:t>
                      </a:r>
                      <a:r>
                        <a:rPr lang="it-IT" dirty="0" err="1" smtClean="0"/>
                        <a:t>nrow</a:t>
                      </a:r>
                      <a:r>
                        <a:rPr lang="it-IT" dirty="0" smtClean="0"/>
                        <a:t>=2)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is.matrix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 &lt;- </a:t>
                      </a:r>
                      <a:r>
                        <a:rPr lang="es-ES_tradnl" dirty="0" err="1" smtClean="0"/>
                        <a:t>data.frame</a:t>
                      </a:r>
                      <a:r>
                        <a:rPr lang="es-ES_tradnl" dirty="0" smtClean="0"/>
                        <a:t>(x=1:2, y=c(“a”, “b”))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data.frame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is.data.frame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is.list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vs</a:t>
            </a:r>
            <a:r>
              <a:rPr lang="en-US" dirty="0" smtClean="0"/>
              <a:t> long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options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3 primary graphics options in R</a:t>
            </a:r>
          </a:p>
          <a:p>
            <a:pPr lvl="1"/>
            <a:r>
              <a:rPr lang="en-US" dirty="0" smtClean="0"/>
              <a:t>base R graphics</a:t>
            </a:r>
          </a:p>
          <a:p>
            <a:pPr lvl="2"/>
            <a:r>
              <a:rPr lang="en-US" dirty="0" smtClean="0"/>
              <a:t>plot(), par(),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ggplot2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ggplot2?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0267" y="62208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82267" y="6220861"/>
            <a:ext cx="120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ggplot2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912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785" y="887582"/>
            <a:ext cx="8771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variantData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tumor_VAF</a:t>
            </a:r>
            <a:r>
              <a:rPr lang="en-US" sz="2000" dirty="0"/>
              <a:t>, y=</a:t>
            </a:r>
            <a:r>
              <a:rPr lang="en-US" sz="2000" dirty="0" err="1"/>
              <a:t>tumor_COV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468" y="2476293"/>
            <a:ext cx="404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Aesthetic mappings describe how variables in the data are mapped to visual properties (aesthetics) of </a:t>
            </a:r>
            <a:r>
              <a:rPr lang="en-US" dirty="0" smtClean="0"/>
              <a:t>geometric objects (</a:t>
            </a:r>
            <a:r>
              <a:rPr lang="en-US" dirty="0" err="1" smtClean="0"/>
              <a:t>geoms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66000" y="1355424"/>
            <a:ext cx="147985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8132" y="1355424"/>
            <a:ext cx="374226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2266" y="1355424"/>
            <a:ext cx="1828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0"/>
          </p:cNvCxnSpPr>
          <p:nvPr/>
        </p:nvCxnSpPr>
        <p:spPr>
          <a:xfrm flipH="1">
            <a:off x="1205594" y="1355424"/>
            <a:ext cx="928007" cy="54112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986" y="1896548"/>
            <a:ext cx="20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dataframe</a:t>
            </a:r>
            <a:r>
              <a:rPr lang="en-US" dirty="0" smtClean="0"/>
              <a:t> with data to be plotted</a:t>
            </a:r>
            <a:endParaRPr lang="en-US" dirty="0"/>
          </a:p>
        </p:txBody>
      </p:sp>
      <p:cxnSp>
        <p:nvCxnSpPr>
          <p:cNvPr id="22" name="Straight Connector 21"/>
          <p:cNvCxnSpPr>
            <a:endCxn id="8" idx="0"/>
          </p:cNvCxnSpPr>
          <p:nvPr/>
        </p:nvCxnSpPr>
        <p:spPr>
          <a:xfrm flipH="1">
            <a:off x="4445004" y="1355424"/>
            <a:ext cx="550329" cy="11208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 flipH="1">
            <a:off x="7782380" y="1355424"/>
            <a:ext cx="294821" cy="52820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2772" y="1883626"/>
            <a:ext cx="2059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geometric objects specify how data should be plotted</a:t>
            </a:r>
            <a:endParaRPr lang="en-US" dirty="0"/>
          </a:p>
        </p:txBody>
      </p:sp>
      <p:pic>
        <p:nvPicPr>
          <p:cNvPr id="31" name="Picture 30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9" y="3778220"/>
            <a:ext cx="3300751" cy="30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graphics with 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Optimizing a graphic often requires multiple iterative alterations</a:t>
            </a:r>
          </a:p>
          <a:p>
            <a:r>
              <a:rPr lang="en-US" sz="2800" dirty="0" smtClean="0"/>
              <a:t>Analysis and interpretation often benefits from active filtering, variable selection, and parameterization</a:t>
            </a:r>
          </a:p>
          <a:p>
            <a:r>
              <a:rPr lang="en-US" sz="2800" dirty="0" smtClean="0"/>
              <a:t>Interactive graphics allow end-users, especially non-experts, to more effectively explore data</a:t>
            </a:r>
          </a:p>
          <a:p>
            <a:r>
              <a:rPr lang="en-US" sz="2800" dirty="0" smtClean="0"/>
              <a:t>The R shiny package allows you to quickly and easily create sophisticated web-accessible interactive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a shiny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shinyUI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shinyServer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input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output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Interactive User Interface (UI) =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shiny gallery genomics example</a:t>
            </a:r>
            <a:endParaRPr lang="en-US" dirty="0"/>
          </a:p>
        </p:txBody>
      </p:sp>
      <p:pic>
        <p:nvPicPr>
          <p:cNvPr id="5" name="Content Placeholder 4" descr="shiny_gallery_genomics_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9" b="-474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959232" y="6292334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https://shiny.rstudio.com/gallery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040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85" y="1778022"/>
            <a:ext cx="8636001" cy="31733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09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R usage</a:t>
            </a:r>
          </a:p>
          <a:p>
            <a:r>
              <a:rPr lang="en-US" dirty="0" smtClean="0"/>
              <a:t>Learn </a:t>
            </a:r>
            <a:r>
              <a:rPr lang="en-US" dirty="0"/>
              <a:t>to use R for basic data manipulation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publication quality graphs to display data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</a:t>
            </a:r>
            <a:r>
              <a:rPr lang="en-US" dirty="0"/>
              <a:t>was created by John Chambers while at Bell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There </a:t>
            </a:r>
            <a:r>
              <a:rPr lang="en-US" dirty="0"/>
              <a:t>are some important differences, but much of the code written for S runs unaltered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developed by the R Development Core Team, of which Chambers is a member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 project </a:t>
            </a:r>
            <a:r>
              <a:rPr lang="en-US" dirty="0"/>
              <a:t>was conceived in 1992, with an initial version released in 1995 and a stable beta version in 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available via command-line or a number of integrated development environments (IDE)</a:t>
            </a:r>
            <a:endParaRPr lang="en-US" dirty="0"/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6"/>
              </a:rPr>
              <a:t>https://cran.r-project.org/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Project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non-profit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free +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versions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Shiny installation is very simple</a:t>
            </a:r>
          </a:p>
          <a:p>
            <a:r>
              <a:rPr lang="en-US" dirty="0" smtClean="0"/>
              <a:t>R installation generally only a little more complicated	</a:t>
            </a:r>
          </a:p>
          <a:p>
            <a:r>
              <a:rPr lang="en-US" dirty="0" smtClean="0"/>
              <a:t>Pre-compiled binaries exist for most operating systems</a:t>
            </a:r>
          </a:p>
          <a:p>
            <a:endParaRPr lang="en-US" dirty="0"/>
          </a:p>
          <a:p>
            <a:r>
              <a:rPr lang="en-US" dirty="0" smtClean="0"/>
              <a:t>Be aware of R versions</a:t>
            </a:r>
          </a:p>
          <a:p>
            <a:pPr lvl="1"/>
            <a:r>
              <a:rPr lang="en-US" dirty="0" smtClean="0"/>
              <a:t>Occasionally some packages may be version dependent or interdependent</a:t>
            </a:r>
          </a:p>
          <a:p>
            <a:pPr lvl="1"/>
            <a:r>
              <a:rPr lang="en-US" dirty="0" smtClean="0"/>
              <a:t>Less of an </a:t>
            </a:r>
            <a:r>
              <a:rPr lang="en-US" smtClean="0"/>
              <a:t>issue these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 and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help: ?, vignettes(), and data()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1680</TotalTime>
  <Words>1056</Words>
  <Application>Microsoft Macintosh PowerPoint</Application>
  <PresentationFormat>On-screen Show (4:3)</PresentationFormat>
  <Paragraphs>144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 and versions</vt:lpstr>
      <vt:lpstr>CRAN and BioConductor</vt:lpstr>
      <vt:lpstr>Getting help: ?, vignettes(), and data()</vt:lpstr>
      <vt:lpstr>Variables and Data types</vt:lpstr>
      <vt:lpstr>&lt;- vs =</vt:lpstr>
      <vt:lpstr>Data structures (R objects)</vt:lpstr>
      <vt:lpstr>Understanding data and object types with class(), typeof() and is.*()</vt:lpstr>
      <vt:lpstr>Vectors</vt:lpstr>
      <vt:lpstr>Factors</vt:lpstr>
      <vt:lpstr>Lists</vt:lpstr>
      <vt:lpstr>Attributes</vt:lpstr>
      <vt:lpstr>Importing and Exporting Data</vt:lpstr>
      <vt:lpstr>Dataframes</vt:lpstr>
      <vt:lpstr>Apply functions</vt:lpstr>
      <vt:lpstr>Custom functions</vt:lpstr>
      <vt:lpstr>Introducing ggplot2</vt:lpstr>
      <vt:lpstr>Wide vs long format</vt:lpstr>
      <vt:lpstr>Graphics options in R</vt:lpstr>
      <vt:lpstr>Why use ggplot2?</vt:lpstr>
      <vt:lpstr>ggplot2 syntax</vt:lpstr>
      <vt:lpstr>Faceting</vt:lpstr>
      <vt:lpstr>Themes</vt:lpstr>
      <vt:lpstr>RMarkdown?</vt:lpstr>
      <vt:lpstr>Interactive graphics with R shiny</vt:lpstr>
      <vt:lpstr>Basic organization of a shiny application</vt:lpstr>
      <vt:lpstr>Demo of shiny gallery genomics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49</cp:revision>
  <cp:lastPrinted>2017-09-08T23:22:07Z</cp:lastPrinted>
  <dcterms:created xsi:type="dcterms:W3CDTF">2015-05-07T20:45:54Z</dcterms:created>
  <dcterms:modified xsi:type="dcterms:W3CDTF">2017-09-10T16:50:09Z</dcterms:modified>
</cp:coreProperties>
</file>