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57" r:id="rId4"/>
    <p:sldId id="275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83307" autoAdjust="0"/>
  </p:normalViewPr>
  <p:slideViewPr>
    <p:cSldViewPr snapToGrid="0" snapToObjects="1">
      <p:cViewPr varScale="1">
        <p:scale>
          <a:sx n="92" d="100"/>
          <a:sy n="92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oconductor.org/packages/3.3/bioc/html/GenVisR.html" TargetMode="External"/><Relationship Id="rId3" Type="http://schemas.openxmlformats.org/officeDocument/2006/relationships/hyperlink" Target="https://github.com/griffithlab/GenVis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3:</a:t>
            </a:r>
            <a:br>
              <a:rPr lang="en-US" dirty="0" smtClean="0"/>
            </a:br>
            <a:r>
              <a:rPr lang="en-US" dirty="0" smtClean="0"/>
              <a:t>Introduction to </a:t>
            </a:r>
            <a:r>
              <a:rPr lang="en-US" dirty="0" err="1" smtClean="0"/>
              <a:t>GenVisR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cnFreq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Another view displayed from </a:t>
            </a:r>
            <a:r>
              <a:rPr lang="en-US" dirty="0" err="1"/>
              <a:t>cnSpec</a:t>
            </a:r>
            <a:endParaRPr lang="en-US" dirty="0"/>
          </a:p>
          <a:p>
            <a:pPr lvl="1"/>
            <a:r>
              <a:rPr lang="en-US" dirty="0"/>
              <a:t>Summarize copy number alterations across a cohort</a:t>
            </a:r>
          </a:p>
          <a:p>
            <a:pPr lvl="1"/>
            <a:r>
              <a:rPr lang="en-US" dirty="0"/>
              <a:t>Plots segmented copy number alterations for a cohort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Easily view recurrently amplified/deleted regions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9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cnFreq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Content Placeholder 5" descr="cnFreq_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43" b="-38943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5859723"/>
            <a:ext cx="8462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from: "Genomic characterization of HER2-positive breast cancer and response to </a:t>
            </a:r>
            <a:r>
              <a:rPr lang="en-US" dirty="0" err="1"/>
              <a:t>neoadjuvant</a:t>
            </a:r>
            <a:r>
              <a:rPr lang="en-US" dirty="0"/>
              <a:t> </a:t>
            </a:r>
            <a:r>
              <a:rPr lang="en-US" dirty="0" err="1"/>
              <a:t>trastuzumab</a:t>
            </a:r>
            <a:r>
              <a:rPr lang="en-US" dirty="0"/>
              <a:t> and chemotherapy-results from the ACOSOG Z1041 (Alliance) trial."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4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cnSpec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Display recurrent copy number alterations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Recognize patterns of amplifications and deletions while maintaining a sample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cnSpec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" name="Content Placeholder 9" descr="cnSpec_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5" b="-9295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0" y="5964071"/>
            <a:ext cx="8766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from: "Genomic characterization of HER2-positive breast cancer and response to </a:t>
            </a:r>
            <a:r>
              <a:rPr lang="en-US" dirty="0" err="1"/>
              <a:t>neoadjuvant</a:t>
            </a:r>
            <a:r>
              <a:rPr lang="en-US" dirty="0"/>
              <a:t> </a:t>
            </a:r>
            <a:r>
              <a:rPr lang="en-US" dirty="0" err="1"/>
              <a:t>trastuzumab</a:t>
            </a:r>
            <a:r>
              <a:rPr lang="en-US" dirty="0"/>
              <a:t> and chemotherapy-results from the ACOSOG Z1041 (Alliance) trial."</a:t>
            </a:r>
          </a:p>
        </p:txBody>
      </p:sp>
    </p:spTree>
    <p:extLst>
      <p:ext uri="{BB962C8B-B14F-4D97-AF65-F5344CB8AC3E}">
        <p14:creationId xmlns:p14="http://schemas.microsoft.com/office/powerpoint/2010/main" val="155994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lohSpec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loss of </a:t>
            </a:r>
            <a:r>
              <a:rPr lang="en-US" dirty="0" err="1"/>
              <a:t>heterozygosity</a:t>
            </a:r>
            <a:r>
              <a:rPr lang="en-US" dirty="0"/>
              <a:t> (LOH) for multiple samples</a:t>
            </a:r>
          </a:p>
          <a:p>
            <a:r>
              <a:rPr lang="en-US" dirty="0"/>
              <a:t>Why we care</a:t>
            </a:r>
          </a:p>
          <a:p>
            <a:pPr lvl="1"/>
            <a:r>
              <a:rPr lang="en-US" dirty="0"/>
              <a:t>Copy-neutral LOH could be missed with a plot produced with functions such as </a:t>
            </a:r>
            <a:r>
              <a:rPr lang="en-US" dirty="0" err="1"/>
              <a:t>cnSpec</a:t>
            </a:r>
            <a:r>
              <a:rPr lang="en-US" dirty="0"/>
              <a:t> however these events are potentially interesting</a:t>
            </a:r>
          </a:p>
          <a:p>
            <a:pPr lvl="1"/>
            <a:r>
              <a:rPr lang="en-US" dirty="0" err="1"/>
              <a:t>lohSpec</a:t>
            </a:r>
            <a:r>
              <a:rPr lang="en-US" dirty="0"/>
              <a:t> allows these events to be viewed and summarized for multiple samples allowing viewing of recurrent LOH patterns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7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lohSpec</a:t>
            </a:r>
            <a:r>
              <a:rPr lang="en-US" dirty="0" smtClean="0"/>
              <a:t>() for 3 breast cancer cell lines</a:t>
            </a:r>
            <a:endParaRPr lang="en-US" dirty="0"/>
          </a:p>
        </p:txBody>
      </p:sp>
      <p:pic>
        <p:nvPicPr>
          <p:cNvPr id="4" name="Content Placeholder 3" descr="loh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297" b="-135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791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genCov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coverage in a region of interest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Infer the impact of a structural deletion</a:t>
            </a:r>
          </a:p>
          <a:p>
            <a:pPr lvl="1"/>
            <a:r>
              <a:rPr lang="en-US" dirty="0"/>
              <a:t>Verify gene knockouts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6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genCov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IKZF1_all_log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59" r="-1745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0" y="6211669"/>
            <a:ext cx="854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2: </a:t>
            </a:r>
            <a:r>
              <a:rPr lang="en-US" dirty="0"/>
              <a:t>“Comprehensive genomic analysis reveals FLT3 activation and a therapeutic strategy for a patient with relapsed adult B-lymphoblastic leukemia”</a:t>
            </a:r>
          </a:p>
        </p:txBody>
      </p:sp>
    </p:spTree>
    <p:extLst>
      <p:ext uri="{BB962C8B-B14F-4D97-AF65-F5344CB8AC3E}">
        <p14:creationId xmlns:p14="http://schemas.microsoft.com/office/powerpoint/2010/main" val="397896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covBars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sequencing coverage achieved across samples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Immediately identify if a sample has failed sequencing or has not achieved the expected sequencing depth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7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covBars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Content Placeholder 3" descr="Figure S03 - Coverage Summar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35" r="-45235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0" y="6211669"/>
            <a:ext cx="854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Supp. Fig. </a:t>
            </a:r>
            <a:r>
              <a:rPr lang="en-US" dirty="0"/>
              <a:t>3: “Comprehensive genomic analysis reveals FLT3 activation and a therapeutic strategy for a patient with relapsed adult B-lymphoblastic leukemia”</a:t>
            </a:r>
          </a:p>
        </p:txBody>
      </p:sp>
    </p:spTree>
    <p:extLst>
      <p:ext uri="{BB962C8B-B14F-4D97-AF65-F5344CB8AC3E}">
        <p14:creationId xmlns:p14="http://schemas.microsoft.com/office/powerpoint/2010/main" val="367841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b="1" dirty="0" smtClean="0"/>
              <a:t>Module 3: </a:t>
            </a:r>
            <a:r>
              <a:rPr lang="en-US" b="1" dirty="0"/>
              <a:t>Introduction to </a:t>
            </a:r>
            <a:r>
              <a:rPr lang="en-US" b="1" dirty="0" err="1" smtClean="0"/>
              <a:t>GenVisR</a:t>
            </a:r>
            <a:endParaRPr lang="en-US" b="1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/>
          </a:p>
          <a:p>
            <a:pPr lvl="1"/>
            <a:r>
              <a:rPr lang="en-US" dirty="0" smtClean="0"/>
              <a:t>Creation and interpretation of </a:t>
            </a:r>
            <a:r>
              <a:rPr lang="en-US" dirty="0" err="1" smtClean="0"/>
              <a:t>GenVisR</a:t>
            </a:r>
            <a:r>
              <a:rPr lang="en-US" dirty="0" smtClean="0"/>
              <a:t> plots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aterfall()</a:t>
            </a:r>
          </a:p>
          <a:p>
            <a:pPr lvl="2"/>
            <a:r>
              <a:rPr lang="en-US" dirty="0" err="1" smtClean="0"/>
              <a:t>TvTi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genCov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cnFreq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cnSpec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lohSpec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covBars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Adding plot layers to </a:t>
            </a:r>
            <a:r>
              <a:rPr lang="en-US" dirty="0" err="1" smtClean="0"/>
              <a:t>GenVisR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Arranging viewports with </a:t>
            </a:r>
            <a:r>
              <a:rPr lang="en-US" dirty="0" err="1" smtClean="0"/>
              <a:t>gridExtra</a:t>
            </a:r>
            <a:endParaRPr lang="en-US" dirty="0" smtClean="0"/>
          </a:p>
          <a:p>
            <a:pPr lvl="1"/>
            <a:r>
              <a:rPr lang="en-US" dirty="0" smtClean="0"/>
              <a:t>Aligning viewports with </a:t>
            </a:r>
            <a:r>
              <a:rPr lang="en-US" dirty="0" err="1" smtClean="0"/>
              <a:t>gtable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GenVisR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toolkit for visualizing Genomic data</a:t>
            </a:r>
          </a:p>
          <a:p>
            <a:r>
              <a:rPr lang="en-US" dirty="0"/>
              <a:t>Implemented in R</a:t>
            </a:r>
          </a:p>
          <a:p>
            <a:r>
              <a:rPr lang="en-US" dirty="0"/>
              <a:t>Emphasis on producing “publication quality” graphics with a minimal amount of user input.</a:t>
            </a:r>
          </a:p>
          <a:p>
            <a:r>
              <a:rPr lang="en-US" dirty="0"/>
              <a:t>Part of </a:t>
            </a:r>
            <a:r>
              <a:rPr lang="en-US" dirty="0" err="1"/>
              <a:t>bioconductor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https://www.bioconductor.org/packages/3.3/bioc/html/GenVisR.html</a:t>
            </a:r>
            <a:endParaRPr lang="en-US" dirty="0"/>
          </a:p>
          <a:p>
            <a:r>
              <a:rPr lang="en-US" dirty="0"/>
              <a:t>Active development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https://github.com/griffithlab/GenVisR</a:t>
            </a:r>
            <a:endParaRPr lang="en-US" dirty="0"/>
          </a:p>
          <a:p>
            <a:r>
              <a:rPr lang="en-US" dirty="0"/>
              <a:t>Functions focused in three areas “Small variants”, “Copy number alterations”, and “Data quality”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9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GenVisR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package is built upon </a:t>
            </a:r>
            <a:r>
              <a:rPr lang="en-US" dirty="0" smtClean="0"/>
              <a:t>ggplot2 and </a:t>
            </a:r>
            <a:r>
              <a:rPr lang="en-US" dirty="0"/>
              <a:t>will allow us to leverage information we've learned in previous 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package is intended to be flexible supporting multiple file types, species, etc.</a:t>
            </a:r>
          </a:p>
          <a:p>
            <a:r>
              <a:rPr lang="en-US" dirty="0" smtClean="0"/>
              <a:t>The </a:t>
            </a:r>
            <a:r>
              <a:rPr lang="en-US" dirty="0"/>
              <a:t>package is relatively popular; </a:t>
            </a:r>
            <a:r>
              <a:rPr lang="en-US" dirty="0" smtClean="0"/>
              <a:t>In </a:t>
            </a:r>
            <a:r>
              <a:rPr lang="en-US" dirty="0"/>
              <a:t>the top 20% of </a:t>
            </a:r>
            <a:r>
              <a:rPr lang="en-US" dirty="0" err="1" smtClean="0"/>
              <a:t>bioconductor</a:t>
            </a:r>
            <a:r>
              <a:rPr lang="en-US" dirty="0" smtClean="0"/>
              <a:t> </a:t>
            </a:r>
            <a:r>
              <a:rPr lang="en-US" dirty="0"/>
              <a:t>downloads.</a:t>
            </a:r>
          </a:p>
          <a:p>
            <a:r>
              <a:rPr lang="en-US" dirty="0" smtClean="0"/>
              <a:t>The </a:t>
            </a:r>
            <a:r>
              <a:rPr lang="en-US" dirty="0"/>
              <a:t>package is regularly updated with improvements, bug fixes, etc.</a:t>
            </a:r>
          </a:p>
          <a:p>
            <a:r>
              <a:rPr lang="en-US" dirty="0" smtClean="0"/>
              <a:t>The </a:t>
            </a:r>
            <a:r>
              <a:rPr lang="en-US" dirty="0"/>
              <a:t>package is maintained by the </a:t>
            </a:r>
            <a:r>
              <a:rPr lang="en-US" dirty="0" err="1"/>
              <a:t>griffithlab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9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::waterfall()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the types of mutations within a cohort</a:t>
            </a:r>
          </a:p>
          <a:p>
            <a:pPr lvl="1"/>
            <a:r>
              <a:rPr lang="en-US" dirty="0"/>
              <a:t>Visualize the mutation burden in a data set</a:t>
            </a:r>
          </a:p>
          <a:p>
            <a:pPr lvl="1"/>
            <a:r>
              <a:rPr lang="en-US" dirty="0"/>
              <a:t>Visualize the proportion of samples with a mutated gene</a:t>
            </a:r>
          </a:p>
          <a:p>
            <a:pPr lvl="1"/>
            <a:r>
              <a:rPr lang="en-US" dirty="0"/>
              <a:t>Visualize clinical data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Determine mutually exclusive or co-occurring genomic events</a:t>
            </a:r>
          </a:p>
          <a:p>
            <a:pPr lvl="1"/>
            <a:r>
              <a:rPr lang="en-US" dirty="0"/>
              <a:t>Recognize patterns within clinical data</a:t>
            </a:r>
          </a:p>
          <a:p>
            <a:pPr lvl="1"/>
            <a:r>
              <a:rPr lang="en-US" dirty="0"/>
              <a:t>See if the mutation burden conforms to expectations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::waterfall()</a:t>
            </a:r>
            <a:endParaRPr lang="en-US" dirty="0"/>
          </a:p>
        </p:txBody>
      </p:sp>
      <p:pic>
        <p:nvPicPr>
          <p:cNvPr id="6" name="Content Placeholder 5" descr="tm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12" r="-29612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26785" y="6240193"/>
            <a:ext cx="82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</a:t>
            </a:r>
            <a:r>
              <a:rPr lang="en-US" dirty="0"/>
              <a:t>: “</a:t>
            </a:r>
            <a:r>
              <a:rPr lang="en-US" dirty="0" err="1"/>
              <a:t>DGIdb</a:t>
            </a:r>
            <a:r>
              <a:rPr lang="en-US" dirty="0"/>
              <a:t> 2.0: mining clinically relevant drug–gene </a:t>
            </a:r>
            <a:r>
              <a:rPr lang="en-US" dirty="0" smtClean="0"/>
              <a:t>interactions”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TvTi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Transition and </a:t>
            </a:r>
            <a:r>
              <a:rPr lang="en-US" dirty="0" err="1"/>
              <a:t>Transversion</a:t>
            </a:r>
            <a:r>
              <a:rPr lang="en-US" dirty="0"/>
              <a:t> proportions</a:t>
            </a:r>
          </a:p>
          <a:p>
            <a:pPr lvl="1"/>
            <a:r>
              <a:rPr lang="en-US" dirty="0"/>
              <a:t>Visualize Transition and </a:t>
            </a:r>
            <a:r>
              <a:rPr lang="en-US" dirty="0" err="1"/>
              <a:t>Transversion</a:t>
            </a:r>
            <a:r>
              <a:rPr lang="en-US" dirty="0"/>
              <a:t> frequencies</a:t>
            </a:r>
          </a:p>
          <a:p>
            <a:pPr lvl="1"/>
            <a:r>
              <a:rPr lang="en-US" dirty="0"/>
              <a:t>Compare these proportions with expectations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Visualize mutation profile patterns</a:t>
            </a:r>
          </a:p>
          <a:p>
            <a:pPr lvl="2"/>
            <a:r>
              <a:rPr lang="en-US" dirty="0"/>
              <a:t>Ex. Smoking tends to increase G -&gt; T/C -&gt; A </a:t>
            </a:r>
            <a:r>
              <a:rPr lang="en-US" dirty="0" err="1"/>
              <a:t>transversions</a:t>
            </a:r>
            <a:r>
              <a:rPr lang="en-US" dirty="0"/>
              <a:t> due to oxidative damage</a:t>
            </a:r>
          </a:p>
          <a:p>
            <a:pPr lvl="2"/>
            <a:r>
              <a:rPr lang="en-US" dirty="0"/>
              <a:t>Practical application verify smoking status of patients with lung </a:t>
            </a:r>
            <a:r>
              <a:rPr lang="en-US" dirty="0" smtClean="0"/>
              <a:t>carcinomas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0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TvTi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" name="Content Placeholder 9" descr="transition_transversion_v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5" b="-9295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0" y="6136722"/>
            <a:ext cx="886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research was originally published in Blood. </a:t>
            </a:r>
            <a:r>
              <a:rPr lang="en-US" dirty="0" err="1"/>
              <a:t>Krysiak</a:t>
            </a:r>
            <a:r>
              <a:rPr lang="en-US" dirty="0"/>
              <a:t> et al. Blood 2017 129:473-483 by </a:t>
            </a:r>
            <a:r>
              <a:rPr lang="en-US" dirty="0" err="1"/>
              <a:t>Krysiak</a:t>
            </a:r>
            <a:r>
              <a:rPr lang="en-US" dirty="0"/>
              <a:t> et al. licensed under © the American Society of Hematology</a:t>
            </a:r>
          </a:p>
        </p:txBody>
      </p:sp>
    </p:spTree>
    <p:extLst>
      <p:ext uri="{BB962C8B-B14F-4D97-AF65-F5344CB8AC3E}">
        <p14:creationId xmlns:p14="http://schemas.microsoft.com/office/powerpoint/2010/main" val="1887192775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170</TotalTime>
  <Words>867</Words>
  <Application>Microsoft Macintosh PowerPoint</Application>
  <PresentationFormat>On-screen Show (4:3)</PresentationFormat>
  <Paragraphs>108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MGI_PPT_template_4-3_v1b</vt:lpstr>
      <vt:lpstr>GenViz Module 3: Introduction to GenVisR</vt:lpstr>
      <vt:lpstr>Learning objectives of the course</vt:lpstr>
      <vt:lpstr>Learning objectives of module 3</vt:lpstr>
      <vt:lpstr>What is GenVisR?</vt:lpstr>
      <vt:lpstr>Why GenVisR?</vt:lpstr>
      <vt:lpstr>GenVisR::waterfall()</vt:lpstr>
      <vt:lpstr>GenVisR::waterfall()</vt:lpstr>
      <vt:lpstr>GenVisR::TvTi()</vt:lpstr>
      <vt:lpstr>GenVisR::TvTi()</vt:lpstr>
      <vt:lpstr>GenVisR::cnFreq()</vt:lpstr>
      <vt:lpstr>GenVisR::cnFreq()</vt:lpstr>
      <vt:lpstr>GenVisR::cnSpec()</vt:lpstr>
      <vt:lpstr>GenVisR::cnSpec()</vt:lpstr>
      <vt:lpstr>GenVisR::lohSpec()</vt:lpstr>
      <vt:lpstr>GenVisR::lohSpec() for 3 breast cancer cell lines</vt:lpstr>
      <vt:lpstr>GenVisR::genCov()</vt:lpstr>
      <vt:lpstr>GenVisR::genCov()</vt:lpstr>
      <vt:lpstr>GenVisR::covBars()</vt:lpstr>
      <vt:lpstr>GenVisR::covBars()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Zach Skidmore</cp:lastModifiedBy>
  <cp:revision>26</cp:revision>
  <dcterms:created xsi:type="dcterms:W3CDTF">2015-05-07T20:45:54Z</dcterms:created>
  <dcterms:modified xsi:type="dcterms:W3CDTF">2017-08-31T21:34:45Z</dcterms:modified>
</cp:coreProperties>
</file>