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9" r:id="rId3"/>
    <p:sldId id="260" r:id="rId4"/>
    <p:sldId id="257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7" autoAdjust="0"/>
    <p:restoredTop sz="94602"/>
  </p:normalViewPr>
  <p:slideViewPr>
    <p:cSldViewPr snapToGrid="0" snapToObjects="1">
      <p:cViewPr varScale="1">
        <p:scale>
          <a:sx n="91" d="100"/>
          <a:sy n="91" d="100"/>
        </p:scale>
        <p:origin x="-8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43E35-CD80-874A-A3D7-254E954BB753}" type="datetimeFigureOut">
              <a:rPr lang="en-US" smtClean="0"/>
              <a:pPr/>
              <a:t>9/11/17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90392-6C30-1942-A2CE-3FA72429B6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9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16C15-7665-174C-99B8-5B237ACA6582}" type="datetimeFigureOut">
              <a:rPr lang="en-US" smtClean="0"/>
              <a:pPr/>
              <a:t>9/11/17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F1BD6-11A6-594E-AFA1-283323A41F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15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smtClean="0"/>
              <a:t>Note there</a:t>
            </a:r>
            <a:r>
              <a:rPr lang="en-US" baseline="0" dirty="0" smtClean="0"/>
              <a:t> are two licenses if effect for this course. </a:t>
            </a:r>
          </a:p>
          <a:p>
            <a:pPr marL="628650" lvl="1" indent="-171450">
              <a:buFontTx/>
              <a:buChar char="•"/>
            </a:pPr>
            <a:r>
              <a:rPr lang="en-US" baseline="0" dirty="0" smtClean="0"/>
              <a:t>All *content* (lectures, written materials, etc.) are made available under the Creative Commons Attribution-</a:t>
            </a:r>
            <a:r>
              <a:rPr lang="en-US" baseline="0" dirty="0" err="1" smtClean="0"/>
              <a:t>ShareAlike</a:t>
            </a:r>
            <a:r>
              <a:rPr lang="en-US" baseline="0" dirty="0" smtClean="0"/>
              <a:t> 4.0 International (CC BY-SA 4.0). (https://</a:t>
            </a:r>
            <a:r>
              <a:rPr lang="en-US" baseline="0" dirty="0" err="1" smtClean="0"/>
              <a:t>creativecommons.org</a:t>
            </a:r>
            <a:r>
              <a:rPr lang="en-US" baseline="0" dirty="0" smtClean="0"/>
              <a:t>/licenses/by-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/4.0/).</a:t>
            </a:r>
          </a:p>
          <a:p>
            <a:pPr marL="628650" lvl="1" indent="-171450">
              <a:buFontTx/>
              <a:buChar char="•"/>
            </a:pPr>
            <a:r>
              <a:rPr lang="en-US" baseline="0" dirty="0" smtClean="0"/>
              <a:t>All *code* (R scripts the website code itself) are made available under the MIT License (https://</a:t>
            </a:r>
            <a:r>
              <a:rPr lang="en-US" baseline="0" dirty="0" err="1" smtClean="0"/>
              <a:t>opensource.org</a:t>
            </a:r>
            <a:r>
              <a:rPr lang="en-US" baseline="0" dirty="0" smtClean="0"/>
              <a:t>/licenses/MIT).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96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8737" y="3011714"/>
            <a:ext cx="5242063" cy="1084036"/>
          </a:xfrm>
        </p:spPr>
        <p:txBody>
          <a:bodyPr anchor="b">
            <a:normAutofit/>
          </a:bodyPr>
          <a:lstStyle>
            <a:lvl1pPr algn="l">
              <a:defRPr sz="2600" b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Trebuchet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737" y="4368800"/>
            <a:ext cx="5242063" cy="12192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698737" y="6240462"/>
            <a:ext cx="5242064" cy="365125"/>
          </a:xfrm>
        </p:spPr>
        <p:txBody>
          <a:bodyPr/>
          <a:lstStyle>
            <a:lvl1pPr>
              <a:defRPr sz="1100"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851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100"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226785" y="1016000"/>
            <a:ext cx="8636001" cy="51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66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5" y="163716"/>
            <a:ext cx="8636001" cy="1272514"/>
          </a:xfrm>
        </p:spPr>
        <p:txBody>
          <a:bodyPr>
            <a:no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6784" y="3510643"/>
            <a:ext cx="8690429" cy="1362075"/>
          </a:xfrm>
        </p:spPr>
        <p:txBody>
          <a:bodyPr anchor="ctr" anchorCtr="0">
            <a:noAutofit/>
          </a:bodyPr>
          <a:lstStyle>
            <a:lvl1pPr algn="l">
              <a:defRPr sz="2600" b="1" cap="none"/>
            </a:lvl1pPr>
          </a:lstStyle>
          <a:p>
            <a:r>
              <a:rPr lang="en-US" dirty="0" smtClean="0"/>
              <a:t>Click to edit Master section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26785" y="5107215"/>
            <a:ext cx="8690429" cy="762000"/>
          </a:xfrm>
        </p:spPr>
        <p:txBody>
          <a:bodyPr anchor="t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section subtitle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1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786" y="1006929"/>
            <a:ext cx="4197112" cy="5119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6929"/>
            <a:ext cx="4214586" cy="5119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51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05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9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6" y="273050"/>
            <a:ext cx="3238727" cy="1162050"/>
          </a:xfrm>
        </p:spPr>
        <p:txBody>
          <a:bodyPr anchor="b">
            <a:normAutofit/>
          </a:bodyPr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0"/>
            <a:ext cx="5396593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86" y="1435100"/>
            <a:ext cx="3238728" cy="469106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40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89" y="4800600"/>
            <a:ext cx="872716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189" y="254000"/>
            <a:ext cx="8727166" cy="4363357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189" y="5367338"/>
            <a:ext cx="872716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Presenter &lt;</a:t>
            </a:r>
            <a:r>
              <a:rPr lang="en-US" dirty="0" err="1" smtClean="0"/>
              <a:t>address@genome.wustl.edu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21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785" y="110803"/>
            <a:ext cx="8636001" cy="571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85" y="1016000"/>
            <a:ext cx="8636001" cy="51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785" y="6356350"/>
            <a:ext cx="81189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598916" y="6396080"/>
            <a:ext cx="34037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685820D5-08CF-9941-8955-EE599C6FFB49}" type="slidenum">
              <a:rPr lang="en-US" sz="1000" smtClean="0"/>
              <a:pPr algn="ct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5130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Trebuchet M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enViz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GenViz</a:t>
            </a:r>
            <a:r>
              <a:rPr lang="en-US" dirty="0" smtClean="0"/>
              <a:t> Module 6:</a:t>
            </a:r>
            <a:br>
              <a:rPr lang="en-US" dirty="0" smtClean="0"/>
            </a:br>
            <a:r>
              <a:rPr lang="en-US" dirty="0" smtClean="0"/>
              <a:t>Q </a:t>
            </a:r>
            <a:r>
              <a:rPr lang="en-US" dirty="0"/>
              <a:t>&amp; A, </a:t>
            </a:r>
            <a:r>
              <a:rPr lang="en-US" dirty="0" smtClean="0"/>
              <a:t>discussion</a:t>
            </a:r>
            <a:r>
              <a:rPr lang="en-US" dirty="0"/>
              <a:t>, </a:t>
            </a:r>
            <a:r>
              <a:rPr lang="en-US" dirty="0" smtClean="0"/>
              <a:t>integrated assignments, and working with your own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737" y="5141551"/>
            <a:ext cx="5242063" cy="121920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sz="1800" dirty="0" smtClean="0"/>
              <a:t>Malachi Griffith, Obi Griffith, Zachary Skidmore</a:t>
            </a:r>
          </a:p>
          <a:p>
            <a:pPr algn="r"/>
            <a:r>
              <a:rPr lang="en-US" sz="1800" dirty="0" smtClean="0"/>
              <a:t>Genomic Data Visualization and Interpretation</a:t>
            </a:r>
          </a:p>
          <a:p>
            <a:pPr algn="r"/>
            <a:r>
              <a:rPr lang="en-US" sz="1800" dirty="0" smtClean="0"/>
              <a:t>September 11-15, 2017</a:t>
            </a:r>
          </a:p>
          <a:p>
            <a:pPr algn="r"/>
            <a:r>
              <a:rPr lang="en-US" sz="1800" dirty="0" smtClean="0"/>
              <a:t>Berlin </a:t>
            </a:r>
          </a:p>
          <a:p>
            <a:pPr algn="r"/>
            <a:endParaRPr lang="en-US" sz="1800" dirty="0" smtClean="0"/>
          </a:p>
          <a:p>
            <a:pPr algn="r"/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61202" y="1"/>
            <a:ext cx="3442627" cy="132359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envis-dna-bg_optimized_v1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2" y="-7633"/>
            <a:ext cx="9075148" cy="286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7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3999" cy="168318"/>
          </a:xfrm>
          <a:prstGeom prst="rect">
            <a:avLst/>
          </a:prstGeom>
          <a:solidFill>
            <a:srgbClr val="F9F9F9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C-BY-SA 4.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00" y="0"/>
            <a:ext cx="56501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56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of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Module 1: </a:t>
            </a:r>
            <a:r>
              <a:rPr lang="en-US" dirty="0"/>
              <a:t>Introduction to genomic data visualization and interpretation</a:t>
            </a:r>
            <a:endParaRPr lang="en-US" dirty="0" smtClean="0"/>
          </a:p>
          <a:p>
            <a:r>
              <a:rPr lang="en-US" dirty="0" smtClean="0"/>
              <a:t>Module 2</a:t>
            </a:r>
            <a:r>
              <a:rPr lang="en-US" dirty="0"/>
              <a:t>: Using R for genomic data visualization and </a:t>
            </a:r>
            <a:r>
              <a:rPr lang="en-US" dirty="0" smtClean="0"/>
              <a:t>interpretation</a:t>
            </a:r>
          </a:p>
          <a:p>
            <a:r>
              <a:rPr lang="en-US" dirty="0" smtClean="0"/>
              <a:t>Module 3: </a:t>
            </a:r>
            <a:r>
              <a:rPr lang="en-US" dirty="0"/>
              <a:t>Introduction to </a:t>
            </a:r>
            <a:r>
              <a:rPr lang="en-US" dirty="0" err="1" smtClean="0"/>
              <a:t>GenVisR</a:t>
            </a:r>
            <a:endParaRPr lang="en-US" dirty="0" smtClean="0"/>
          </a:p>
          <a:p>
            <a:r>
              <a:rPr lang="en-US" dirty="0"/>
              <a:t>Module 4: Expression profiling, visualization, and interpretation</a:t>
            </a:r>
            <a:endParaRPr lang="en-US" dirty="0" smtClean="0"/>
          </a:p>
          <a:p>
            <a:r>
              <a:rPr lang="en-US" dirty="0" smtClean="0"/>
              <a:t>Module 5</a:t>
            </a:r>
            <a:r>
              <a:rPr lang="en-US" dirty="0"/>
              <a:t>: Variant annotation and interpretation</a:t>
            </a:r>
            <a:endParaRPr lang="en-US" dirty="0" smtClean="0"/>
          </a:p>
          <a:p>
            <a:r>
              <a:rPr lang="en-US" b="1" dirty="0" smtClean="0"/>
              <a:t>Module 6</a:t>
            </a:r>
            <a:r>
              <a:rPr lang="en-US" b="1" dirty="0"/>
              <a:t>: Q &amp; A, discussion, integrated assignments, and working with your own </a:t>
            </a:r>
            <a:r>
              <a:rPr lang="en-US" b="1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Tutorials</a:t>
            </a:r>
          </a:p>
          <a:p>
            <a:pPr lvl="1"/>
            <a:r>
              <a:rPr lang="en-US" dirty="0" smtClean="0"/>
              <a:t>Provide working examples of data visualization and interpretation</a:t>
            </a:r>
          </a:p>
          <a:p>
            <a:pPr lvl="1"/>
            <a:r>
              <a:rPr lang="en-US" dirty="0" smtClean="0"/>
              <a:t>Self contained, self explanatory, portable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40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of module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 &amp; A, discussion, integrated assignments, and working with your own </a:t>
            </a:r>
            <a:r>
              <a:rPr lang="en-US" dirty="0" smtClean="0"/>
              <a:t>data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510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Before </a:t>
            </a:r>
            <a:r>
              <a:rPr lang="en-US" dirty="0"/>
              <a:t>starting with the advanced exercises, are there any questions or topics for discussion?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631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Integrated assignments and working with your own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Two general options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you have your own data. Try to apply something you learned this week to visualize that data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you don’t have your own data, there are optional integrated exercises in module 6 at </a:t>
            </a:r>
            <a:r>
              <a:rPr lang="en-US" dirty="0" smtClean="0">
                <a:hlinkClick r:id="rId2"/>
              </a:rPr>
              <a:t>www.GenViz.org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069494"/>
      </p:ext>
    </p:extLst>
  </p:cSld>
  <p:clrMapOvr>
    <a:masterClrMapping/>
  </p:clrMapOvr>
</p:sld>
</file>

<file path=ppt/theme/theme1.xml><?xml version="1.0" encoding="utf-8"?>
<a:theme xmlns:a="http://schemas.openxmlformats.org/drawingml/2006/main" name="MGI_PPT_template_4-3_v1b">
  <a:themeElements>
    <a:clrScheme name="Genome Institute">
      <a:dk1>
        <a:srgbClr val="26261E"/>
      </a:dk1>
      <a:lt1>
        <a:sysClr val="window" lastClr="FFFFFF"/>
      </a:lt1>
      <a:dk2>
        <a:srgbClr val="2A3D13"/>
      </a:dk2>
      <a:lt2>
        <a:srgbClr val="F8FFEE"/>
      </a:lt2>
      <a:accent1>
        <a:srgbClr val="3F8FAB"/>
      </a:accent1>
      <a:accent2>
        <a:srgbClr val="910010"/>
      </a:accent2>
      <a:accent3>
        <a:srgbClr val="7CBE30"/>
      </a:accent3>
      <a:accent4>
        <a:srgbClr val="3C1052"/>
      </a:accent4>
      <a:accent5>
        <a:srgbClr val="53BFE4"/>
      </a:accent5>
      <a:accent6>
        <a:srgbClr val="B63712"/>
      </a:accent6>
      <a:hlink>
        <a:srgbClr val="5148EB"/>
      </a:hlink>
      <a:folHlink>
        <a:srgbClr val="6B1C6D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MGI_4-3_ratio_v1a" id="{9A0171FA-20F4-F840-B1C8-29D686AB0540}" vid="{60506783-C923-7847-B1CA-7C860CC954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MGI_PPT_template_4-3_v1b.potx</Template>
  <TotalTime>120</TotalTime>
  <Words>287</Words>
  <Application>Microsoft Macintosh PowerPoint</Application>
  <PresentationFormat>On-screen Show (4:3)</PresentationFormat>
  <Paragraphs>35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MGI_PPT_template_4-3_v1b</vt:lpstr>
      <vt:lpstr>GenViz Module 6: Q &amp; A, discussion, integrated assignments, and working with your own data</vt:lpstr>
      <vt:lpstr>PowerPoint Presentation</vt:lpstr>
      <vt:lpstr>Learning objectives of the course</vt:lpstr>
      <vt:lpstr>Learning objectives of module 6</vt:lpstr>
      <vt:lpstr>Questions and discussion</vt:lpstr>
      <vt:lpstr>Integrated assignments and working with your own data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Malachi Griffith</cp:lastModifiedBy>
  <cp:revision>22</cp:revision>
  <dcterms:created xsi:type="dcterms:W3CDTF">2015-05-07T20:45:54Z</dcterms:created>
  <dcterms:modified xsi:type="dcterms:W3CDTF">2017-09-11T07:42:20Z</dcterms:modified>
</cp:coreProperties>
</file>