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57" r:id="rId5"/>
    <p:sldId id="269" r:id="rId6"/>
    <p:sldId id="265" r:id="rId7"/>
    <p:sldId id="266" r:id="rId8"/>
    <p:sldId id="267" r:id="rId9"/>
    <p:sldId id="261" r:id="rId10"/>
    <p:sldId id="262" r:id="rId11"/>
    <p:sldId id="268" r:id="rId12"/>
    <p:sldId id="263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 varScale="1">
        <p:scale>
          <a:sx n="78" d="100"/>
          <a:sy n="78" d="100"/>
        </p:scale>
        <p:origin x="-96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dirty="0" err="1" smtClean="0"/>
              <a:t>minaqual</a:t>
            </a:r>
            <a:r>
              <a:rPr lang="en-US" dirty="0" smtClean="0"/>
              <a:t> means we skip all reads with alignment quality lower than 1.</a:t>
            </a:r>
            <a:r>
              <a:rPr lang="en-US" baseline="0" dirty="0" smtClean="0"/>
              <a:t>  The default for this parameter is now 10.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 &lt;mode&gt;, --mode=&lt;mode&gt;</a:t>
            </a:r>
          </a:p>
          <a:p>
            <a:endParaRPr lang="en-US" dirty="0" smtClean="0"/>
          </a:p>
          <a:p>
            <a:r>
              <a:rPr lang="en-US" dirty="0" smtClean="0"/>
              <a:t>Mode to handle reads overlapping more than one feature. Possible values for &lt;mode&gt; are union, intersection-strict and intersection-nonempty (default: union)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4" Type="http://schemas.openxmlformats.org/officeDocument/2006/relationships/hyperlink" Target="https://www.bioconductor.org/packages/release/bioc/html/ballgown.html" TargetMode="External"/><Relationship Id="rId5" Type="http://schemas.openxmlformats.org/officeDocument/2006/relationships/hyperlink" Target="https://www.ncbi.nlm.nih.gov/pubmed/2574891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naseq.wi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-huber.embl.de/users/anders/HTSeq/doc/count.html" TargetMode="External"/><Relationship Id="rId4" Type="http://schemas.openxmlformats.org/officeDocument/2006/relationships/hyperlink" Target="http://seqanswers.com/forums/showthread.php?t=1806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4:</a:t>
            </a:r>
            <a:br>
              <a:rPr lang="en-US" dirty="0" smtClean="0"/>
            </a:br>
            <a:r>
              <a:rPr lang="en-US" dirty="0" smtClean="0"/>
              <a:t>Expression profiling, visualization,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Differential </a:t>
            </a:r>
            <a:r>
              <a:rPr lang="en-US" dirty="0">
                <a:latin typeface="Calibri" charset="0"/>
                <a:ea typeface="ＭＳ Ｐゴシック" charset="0"/>
              </a:rPr>
              <a:t>expression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Raw </a:t>
            </a:r>
            <a:r>
              <a:rPr lang="en-US" dirty="0">
                <a:latin typeface="Calibri" charset="0"/>
                <a:ea typeface="ＭＳ Ｐゴシック" charset="0"/>
              </a:rPr>
              <a:t>count </a:t>
            </a:r>
            <a:r>
              <a:rPr lang="en-US" dirty="0" smtClean="0">
                <a:latin typeface="Calibri" charset="0"/>
                <a:ea typeface="ＭＳ Ｐゴシック" charset="0"/>
              </a:rPr>
              <a:t>approaches (gene level)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DESeq2 </a:t>
            </a:r>
            <a:r>
              <a:rPr lang="en-US" dirty="0">
                <a:latin typeface="Calibri" charset="0"/>
                <a:ea typeface="ＭＳ Ｐゴシック" charset="0"/>
              </a:rPr>
              <a:t>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Many others…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 approaches (for transcript level)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Ballgown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https://www.bioconductor.org/packages/release/bioc/html/ballgown.html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Helpful explanation: </a:t>
            </a:r>
            <a:r>
              <a:rPr lang="en-US" dirty="0" smtClean="0">
                <a:latin typeface="Calibri" charset="0"/>
                <a:ea typeface="ＭＳ Ｐゴシック" charset="0"/>
                <a:hlinkClick r:id="rId5"/>
              </a:rPr>
              <a:t>https</a:t>
            </a:r>
            <a:r>
              <a:rPr lang="en-US" dirty="0">
                <a:latin typeface="Calibri" charset="0"/>
                <a:ea typeface="ＭＳ Ｐゴシック" charset="0"/>
                <a:hlinkClick r:id="rId5"/>
              </a:rPr>
              <a:t>://www.ncbi.nlm.nih.gov/pubmed/</a:t>
            </a:r>
            <a:r>
              <a:rPr lang="en-US" dirty="0" smtClean="0">
                <a:latin typeface="Calibri" charset="0"/>
                <a:ea typeface="ＭＳ Ｐゴシック" charset="0"/>
                <a:hlinkClick r:id="rId5"/>
              </a:rPr>
              <a:t>25748911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Many others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EBSeq</a:t>
            </a:r>
            <a:r>
              <a:rPr lang="en-US" dirty="0" smtClean="0">
                <a:latin typeface="Calibri" charset="0"/>
                <a:ea typeface="ＭＳ Ｐゴシック" charset="0"/>
              </a:rPr>
              <a:t>, etc.)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3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 with countless blogs and analyses arguing the advantages of each. The general consensus: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</a:t>
            </a:r>
            <a:r>
              <a:rPr lang="en-US" dirty="0" smtClean="0">
                <a:latin typeface="Calibri" charset="0"/>
                <a:ea typeface="ＭＳ Ｐゴシック" charset="0"/>
              </a:rPr>
              <a:t>straight visualization </a:t>
            </a:r>
            <a:r>
              <a:rPr lang="en-US" dirty="0">
                <a:latin typeface="Calibri" charset="0"/>
                <a:ea typeface="ＭＳ Ｐゴシック" charset="0"/>
              </a:rPr>
              <a:t>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6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approaches advisable</a:t>
            </a:r>
          </a:p>
        </p:txBody>
      </p:sp>
      <p:pic>
        <p:nvPicPr>
          <p:cNvPr id="4" name="Content Placeholder 3" descr="Screen Shot 2013-06-01 at 10.13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55" r="-1455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Refer to </a:t>
            </a:r>
            <a:r>
              <a:rPr lang="en-US" dirty="0" smtClean="0">
                <a:hlinkClick r:id="rId2"/>
              </a:rPr>
              <a:t>www.rnaseq.wiki</a:t>
            </a:r>
            <a:r>
              <a:rPr lang="en-US" dirty="0" smtClean="0"/>
              <a:t> for many, many more details, resources and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b="1" dirty="0"/>
              <a:t>Module 4: Expression profiling, visualization, and interpretation</a:t>
            </a:r>
            <a:endParaRPr lang="en-US" b="1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profiling, visualization, and </a:t>
            </a:r>
            <a:r>
              <a:rPr lang="en-US" dirty="0" smtClean="0"/>
              <a:t>interpretation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Expression estimation for known genes </a:t>
            </a:r>
            <a:r>
              <a:rPr lang="en-US" dirty="0" smtClean="0">
                <a:latin typeface="Calibri" charset="0"/>
                <a:ea typeface="ＭＳ Ｐゴシック" charset="0"/>
              </a:rPr>
              <a:t>(concepts)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FPKM’ expression estimates vs. ‘raw’ 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Differential expression </a:t>
            </a:r>
            <a:r>
              <a:rPr lang="en-US" dirty="0" smtClean="0">
                <a:latin typeface="Calibri" charset="0"/>
                <a:ea typeface="ＭＳ Ｐゴシック" charset="0"/>
              </a:rPr>
              <a:t>methods (DESeq2)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  <a:endParaRPr lang="en-US" dirty="0"/>
          </a:p>
        </p:txBody>
      </p:sp>
      <p:pic>
        <p:nvPicPr>
          <p:cNvPr id="4" name="Content Placeholder 3" descr="Figure1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1" r="-2820"/>
          <a:stretch/>
        </p:blipFill>
        <p:spPr>
          <a:xfrm>
            <a:off x="2279389" y="950880"/>
            <a:ext cx="4754144" cy="56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  <a:endParaRPr lang="en-US" dirty="0"/>
          </a:p>
        </p:txBody>
      </p:sp>
      <p:pic>
        <p:nvPicPr>
          <p:cNvPr id="4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1" r="-12001"/>
          <a:stretch/>
        </p:blipFill>
        <p:spPr/>
      </p:pic>
    </p:spTree>
    <p:extLst>
      <p:ext uri="{BB962C8B-B14F-4D97-AF65-F5344CB8AC3E}">
        <p14:creationId xmlns:p14="http://schemas.microsoft.com/office/powerpoint/2010/main" val="161768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FPKM (RPKM)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it. However: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 (RPKM) attempt to normalize for gene size and library depth</a:t>
            </a:r>
          </a:p>
          <a:p>
            <a:endParaRPr lang="nl-NL" dirty="0">
              <a:latin typeface="Calibri" charset="0"/>
              <a:ea typeface="ＭＳ Ｐゴシック" charset="0"/>
            </a:endParaRPr>
          </a:p>
          <a:p>
            <a:r>
              <a:rPr lang="nl-NL" dirty="0">
                <a:latin typeface="Calibri" charset="0"/>
                <a:ea typeface="ＭＳ Ｐゴシック" charset="0"/>
              </a:rPr>
              <a:t>FPKM (RPKM) = (10^9 * C) / (N * L)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 =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reads/fragments for a gene/transcript/exon/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N = 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reads/fragments in the library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 = number of base pairs in the gene/transcript/exon/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1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raw counts?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http://www-huber.embl.de/users/anders/HTSeq/doc/count.html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accepted_hits.sam</a:t>
            </a:r>
            <a:r>
              <a:rPr lang="en-US" dirty="0">
                <a:latin typeface="Calibri" charset="0"/>
                <a:ea typeface="ＭＳ Ｐゴシック" charset="0"/>
              </a:rPr>
              <a:t> chr22.gff &gt; </a:t>
            </a:r>
            <a:r>
              <a:rPr lang="en-US" dirty="0" err="1">
                <a:latin typeface="Calibri" charset="0"/>
                <a:ea typeface="ＭＳ Ｐゴシック" charset="0"/>
              </a:rPr>
              <a:t>transcript_read_counts_table.tsv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HTSeq</a:t>
            </a:r>
            <a:r>
              <a:rPr lang="en-US" dirty="0"/>
              <a:t>-count basically counts reads supporting a feature (exon, gene) by assessing overlapping coordinates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5742" r="-2574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12787"/>
            <a:ext cx="856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Whether a read is counted depends on the nature of overlap and “mode” selected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6574095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440</TotalTime>
  <Words>832</Words>
  <Application>Microsoft Macintosh PowerPoint</Application>
  <PresentationFormat>On-screen Show (4:3)</PresentationFormat>
  <Paragraphs>90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MGI_PPT_template_4-3_v1b</vt:lpstr>
      <vt:lpstr>GenViz Module 4: Expression profiling, visualization, and interpretation</vt:lpstr>
      <vt:lpstr>PowerPoint Presentation</vt:lpstr>
      <vt:lpstr>Learning objectives of the course</vt:lpstr>
      <vt:lpstr>Learning objectives of module 4</vt:lpstr>
      <vt:lpstr>Gene expression</vt:lpstr>
      <vt:lpstr>Expression estimation for known genes and transcripts</vt:lpstr>
      <vt:lpstr>What is FPKM (RPKM)</vt:lpstr>
      <vt:lpstr>What are raw counts?</vt:lpstr>
      <vt:lpstr>HTSeq-count basically counts reads supporting a feature (exon, gene) by assessing overlapping coordinates</vt:lpstr>
      <vt:lpstr>Differential expression methods</vt:lpstr>
      <vt:lpstr>‘FPKM’ expression estimates vs. ‘raw’ counts</vt:lpstr>
      <vt:lpstr>Multiple approaches advisable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22</cp:revision>
  <dcterms:created xsi:type="dcterms:W3CDTF">2015-05-07T20:45:54Z</dcterms:created>
  <dcterms:modified xsi:type="dcterms:W3CDTF">2017-09-14T08:38:49Z</dcterms:modified>
</cp:coreProperties>
</file>