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92" r:id="rId11"/>
    <p:sldId id="269" r:id="rId12"/>
    <p:sldId id="273" r:id="rId13"/>
    <p:sldId id="272" r:id="rId14"/>
    <p:sldId id="297" r:id="rId15"/>
    <p:sldId id="276" r:id="rId16"/>
    <p:sldId id="278" r:id="rId17"/>
    <p:sldId id="279" r:id="rId18"/>
    <p:sldId id="293" r:id="rId19"/>
    <p:sldId id="294" r:id="rId20"/>
    <p:sldId id="295" r:id="rId21"/>
    <p:sldId id="284" r:id="rId22"/>
    <p:sldId id="286" r:id="rId23"/>
    <p:sldId id="287" r:id="rId24"/>
    <p:sldId id="288" r:id="rId25"/>
    <p:sldId id="289" r:id="rId26"/>
    <p:sldId id="296" r:id="rId27"/>
    <p:sldId id="285" r:id="rId28"/>
    <p:sldId id="282" r:id="rId29"/>
    <p:sldId id="283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>
        <p:scale>
          <a:sx n="90" d="100"/>
          <a:sy n="90" d="100"/>
        </p:scale>
        <p:origin x="-16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shiny.rstudio.com/gallery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bioconducto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796263" cy="57105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Rseek.org</a:t>
            </a:r>
            <a:r>
              <a:rPr lang="en-US" sz="2000" dirty="0" smtClean="0"/>
              <a:t> to search CRAN, r-bloggers, </a:t>
            </a:r>
            <a:r>
              <a:rPr lang="en-US" sz="2000" dirty="0" err="1" smtClean="0"/>
              <a:t>support.rstudio.com</a:t>
            </a:r>
            <a:r>
              <a:rPr lang="en-US" sz="2000" dirty="0" smtClean="0"/>
              <a:t>, </a:t>
            </a:r>
            <a:r>
              <a:rPr lang="en-US" sz="2000" dirty="0" err="1" smtClean="0"/>
              <a:t>rpubs.com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pic>
        <p:nvPicPr>
          <p:cNvPr id="4" name="Content Placeholder 3" descr="Screenshot 2017-09-11 15.07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27" r="-24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1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Data Structure (Object) Types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</a:t>
            </a:r>
            <a:r>
              <a:rPr lang="en-US" dirty="0" smtClean="0"/>
              <a:t>variables </a:t>
            </a:r>
            <a:r>
              <a:rPr lang="en-US" dirty="0"/>
              <a:t>to store </a:t>
            </a:r>
            <a:r>
              <a:rPr lang="en-US" dirty="0" smtClean="0"/>
              <a:t>information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</a:t>
            </a:r>
            <a:r>
              <a:rPr lang="en-US" dirty="0" smtClean="0"/>
              <a:t>many other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/>
              <a:t>in </a:t>
            </a:r>
            <a:r>
              <a:rPr lang="en-US" dirty="0" smtClean="0"/>
              <a:t>R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R-object type is </a:t>
            </a:r>
            <a:r>
              <a:rPr lang="en-US" dirty="0"/>
              <a:t>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r>
              <a:rPr lang="en-US" dirty="0"/>
              <a:t>The other R-Objects are built upon atomic </a:t>
            </a:r>
            <a:r>
              <a:rPr lang="en-US" dirty="0" smtClean="0"/>
              <a:t>vectors and include: factors, matrices, arrays, data frames,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06269"/>
              </p:ext>
            </p:extLst>
          </p:nvPr>
        </p:nvGraphicFramePr>
        <p:xfrm>
          <a:off x="379415" y="1269960"/>
          <a:ext cx="85528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smtClean="0"/>
                        <a:t>“foo”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“foo”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factor(c("</a:t>
                      </a:r>
                      <a:r>
                        <a:rPr lang="en-US" dirty="0" err="1" smtClean="0"/>
                        <a:t>foo","bar","bar</a:t>
                      </a:r>
                      <a:r>
                        <a:rPr lang="en-US" dirty="0" smtClean="0"/>
                        <a:t>"))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is.factor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is.integer</a:t>
                      </a:r>
                      <a:r>
                        <a:rPr lang="en-US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</a:t>
                      </a:r>
                      <a:r>
                        <a:rPr lang="es-ES_tradnl" dirty="0" smtClean="0"/>
                        <a:t>“</a:t>
                      </a:r>
                      <a:r>
                        <a:rPr lang="es-ES_tradnl" dirty="0" err="1" smtClean="0"/>
                        <a:t>foo</a:t>
                      </a:r>
                      <a:r>
                        <a:rPr lang="es-ES_tradnl" dirty="0" smtClean="0"/>
                        <a:t>”</a:t>
                      </a:r>
                      <a:r>
                        <a:rPr lang="es-ES_tradnl" dirty="0" smtClean="0"/>
                        <a:t>, “</a:t>
                      </a:r>
                      <a:r>
                        <a:rPr lang="es-ES_tradnl" dirty="0" smtClean="0"/>
                        <a:t>bar”</a:t>
                      </a:r>
                      <a:r>
                        <a:rPr lang="es-ES_tradnl" dirty="0" smtClean="0"/>
                        <a:t>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defined with c() or extracted from other objects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 &lt;- c(“foo”, “bar”,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myVector2 &lt;- c(</a:t>
            </a:r>
            <a:r>
              <a:rPr lang="it-IT" dirty="0"/>
              <a:t>2,3,5:10,15,20,25,30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Subsets of vectors can be extracted by index values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[3]</a:t>
            </a:r>
          </a:p>
          <a:p>
            <a:pPr marL="457200" lvl="1" indent="0">
              <a:buNone/>
            </a:pPr>
            <a:r>
              <a:rPr lang="pt-BR" dirty="0"/>
              <a:t>[1] </a:t>
            </a:r>
            <a:r>
              <a:rPr lang="pt-BR" dirty="0" smtClean="0"/>
              <a:t>“</a:t>
            </a:r>
            <a:r>
              <a:rPr lang="pt-BR" dirty="0" err="1" smtClean="0"/>
              <a:t>baz</a:t>
            </a:r>
            <a:r>
              <a:rPr lang="pt-BR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Conditional statements can be applied to vectors</a:t>
            </a:r>
          </a:p>
          <a:p>
            <a:pPr marL="457200" lvl="1" indent="0">
              <a:buNone/>
            </a:pPr>
            <a:r>
              <a:rPr lang="fr-FR" dirty="0" smtClean="0"/>
              <a:t>myVector2 </a:t>
            </a:r>
            <a:r>
              <a:rPr lang="fr-FR" dirty="0"/>
              <a:t>&gt;= </a:t>
            </a:r>
            <a:r>
              <a:rPr lang="fr-FR" dirty="0" smtClean="0"/>
              <a:t>5</a:t>
            </a:r>
          </a:p>
          <a:p>
            <a:pPr marL="457200" lvl="1" indent="0">
              <a:buNone/>
            </a:pPr>
            <a:r>
              <a:rPr lang="fr-FR" dirty="0"/>
              <a:t>[1] FALSE FALSE  TRUE  TRUE  TRUE  TRUE  TRUE  TRUE  TRUE  TRUE  TRUE  TRUE</a:t>
            </a:r>
            <a:endParaRPr lang="fr-FR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pic>
        <p:nvPicPr>
          <p:cNvPr id="4" name="Content Placeholder 3" descr="Screenshot 2017-09-12 10.02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r="-428"/>
          <a:stretch/>
        </p:blipFill>
        <p:spPr>
          <a:xfrm>
            <a:off x="226785" y="1566332"/>
            <a:ext cx="4699000" cy="5120722"/>
          </a:xfrm>
        </p:spPr>
      </p:pic>
      <p:sp>
        <p:nvSpPr>
          <p:cNvPr id="5" name="TextBox 4"/>
          <p:cNvSpPr txBox="1"/>
          <p:nvPr/>
        </p:nvSpPr>
        <p:spPr>
          <a:xfrm>
            <a:off x="226785" y="111477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dataframe</a:t>
            </a:r>
            <a:r>
              <a:rPr lang="en-US" dirty="0" smtClean="0"/>
              <a:t> available in R: “</a:t>
            </a:r>
            <a:r>
              <a:rPr lang="en-US" dirty="0" err="1" smtClean="0"/>
              <a:t>mtcars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5785" y="1566332"/>
            <a:ext cx="3937001" cy="478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vectors, you can extract subsets of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 using [] but now with two dimensions: data[ROW,COL]</a:t>
            </a:r>
          </a:p>
          <a:p>
            <a:endParaRPr lang="en-US" sz="2000" dirty="0" smtClean="0"/>
          </a:p>
          <a:p>
            <a:r>
              <a:rPr lang="en-US" sz="2000" dirty="0" smtClean="0"/>
              <a:t>You can also extract by row and </a:t>
            </a:r>
            <a:r>
              <a:rPr lang="en-US" sz="2000" dirty="0"/>
              <a:t>column name: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mtcars</a:t>
            </a:r>
            <a:r>
              <a:rPr lang="en-US" sz="2000" dirty="0" err="1"/>
              <a:t>$</a:t>
            </a:r>
            <a:r>
              <a:rPr lang="en-US" sz="2000" dirty="0" err="1" smtClean="0"/>
              <a:t>mpg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4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functions exist to import most common file formats</a:t>
            </a:r>
          </a:p>
          <a:p>
            <a:pPr lvl="1"/>
            <a:r>
              <a:rPr lang="en-US" dirty="0" err="1" smtClean="0"/>
              <a:t>tsv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 smtClean="0"/>
              <a:t>, excel, 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read.table</a:t>
            </a:r>
            <a:r>
              <a:rPr lang="en-US" dirty="0" smtClean="0"/>
              <a:t>() is particularly useful for simple delimited data files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file or web URL</a:t>
            </a:r>
          </a:p>
          <a:p>
            <a:r>
              <a:rPr lang="en-US" dirty="0" smtClean="0"/>
              <a:t>Tell R how you have encoded missing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as.is</a:t>
            </a:r>
            <a:r>
              <a:rPr lang="en-US" dirty="0" smtClean="0"/>
              <a:t> to prevent R from converting strings to factors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451" y="3160891"/>
            <a:ext cx="8636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&lt;- </a:t>
            </a:r>
            <a:r>
              <a:rPr lang="en-US" sz="2000" dirty="0" err="1"/>
              <a:t>read.table</a:t>
            </a:r>
            <a:r>
              <a:rPr lang="en-US" sz="2000" dirty="0"/>
              <a:t>(file</a:t>
            </a:r>
            <a:r>
              <a:rPr lang="en-US" sz="2000" dirty="0" smtClean="0"/>
              <a:t>=“my file or URL”, </a:t>
            </a:r>
            <a:r>
              <a:rPr lang="en-US" sz="2000" dirty="0"/>
              <a:t>header=TRUE, </a:t>
            </a:r>
            <a:r>
              <a:rPr lang="en-US" sz="2000" dirty="0" err="1"/>
              <a:t>sep</a:t>
            </a:r>
            <a:r>
              <a:rPr lang="en-US" sz="2000" dirty="0"/>
              <a:t>="\t", </a:t>
            </a:r>
            <a:r>
              <a:rPr lang="en-US" sz="2000" dirty="0" err="1"/>
              <a:t>na.strings</a:t>
            </a:r>
            <a:r>
              <a:rPr lang="en-US" sz="2000" dirty="0"/>
              <a:t> = c("NA","N/A","</a:t>
            </a:r>
            <a:r>
              <a:rPr lang="en-US" sz="2000" dirty="0" err="1"/>
              <a:t>na</a:t>
            </a:r>
            <a:r>
              <a:rPr lang="en-US" sz="2000" dirty="0"/>
              <a:t>"), </a:t>
            </a:r>
            <a:r>
              <a:rPr lang="en-US" sz="2000" dirty="0" err="1"/>
              <a:t>as.is</a:t>
            </a:r>
            <a:r>
              <a:rPr lang="en-US" sz="2000" dirty="0"/>
              <a:t>=c(1:27,29:30</a:t>
            </a:r>
            <a:r>
              <a:rPr lang="en-US" sz="2000" dirty="0" smtClean="0"/>
              <a:t>), </a:t>
            </a:r>
            <a:r>
              <a:rPr lang="en-US" sz="2000" dirty="0" err="1" smtClean="0"/>
              <a:t>row.names</a:t>
            </a:r>
            <a:r>
              <a:rPr lang="en-US" sz="2000" dirty="0" smtClean="0"/>
              <a:t>=1, </a:t>
            </a:r>
            <a:r>
              <a:rPr lang="is-IS" sz="2000" dirty="0" smtClean="0"/>
              <a:t>…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5" b="1290"/>
          <a:stretch/>
        </p:blipFill>
        <p:spPr>
          <a:xfrm>
            <a:off x="0" y="3794771"/>
            <a:ext cx="8636001" cy="3014135"/>
          </a:xfrm>
        </p:spPr>
      </p:pic>
      <p:sp>
        <p:nvSpPr>
          <p:cNvPr id="5" name="TextBox 4"/>
          <p:cNvSpPr txBox="1"/>
          <p:nvPr/>
        </p:nvSpPr>
        <p:spPr>
          <a:xfrm>
            <a:off x="785574" y="901252"/>
            <a:ext cx="5488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 Create a </a:t>
            </a:r>
            <a:r>
              <a:rPr lang="it-IT" dirty="0" err="1" smtClean="0"/>
              <a:t>matrix</a:t>
            </a:r>
            <a:r>
              <a:rPr lang="it-IT" dirty="0" smtClean="0"/>
              <a:t> of 8 </a:t>
            </a:r>
            <a:r>
              <a:rPr lang="it-IT" dirty="0" err="1" smtClean="0"/>
              <a:t>rows</a:t>
            </a:r>
            <a:r>
              <a:rPr lang="it-IT" dirty="0" smtClean="0"/>
              <a:t> by 5 </a:t>
            </a:r>
            <a:r>
              <a:rPr lang="it-IT" dirty="0" err="1" smtClean="0"/>
              <a:t>columns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:</a:t>
            </a:r>
          </a:p>
          <a:p>
            <a:r>
              <a:rPr lang="it-IT" dirty="0" smtClean="0"/>
              <a:t>x </a:t>
            </a:r>
            <a:r>
              <a:rPr lang="it-IT" dirty="0"/>
              <a:t>&lt;- </a:t>
            </a:r>
            <a:r>
              <a:rPr lang="it-IT" dirty="0" err="1"/>
              <a:t>matrix</a:t>
            </a:r>
            <a:r>
              <a:rPr lang="it-IT" dirty="0"/>
              <a:t>(</a:t>
            </a:r>
            <a:r>
              <a:rPr lang="it-IT" dirty="0" err="1"/>
              <a:t>runif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=40, </a:t>
            </a:r>
            <a:r>
              <a:rPr lang="it-IT" dirty="0" err="1"/>
              <a:t>min</a:t>
            </a:r>
            <a:r>
              <a:rPr lang="it-IT" dirty="0"/>
              <a:t>=1, </a:t>
            </a:r>
            <a:r>
              <a:rPr lang="it-IT" dirty="0" err="1"/>
              <a:t>max</a:t>
            </a:r>
            <a:r>
              <a:rPr lang="it-IT" dirty="0"/>
              <a:t>=100), </a:t>
            </a:r>
            <a:r>
              <a:rPr lang="it-IT" dirty="0" err="1"/>
              <a:t>ncol</a:t>
            </a:r>
            <a:r>
              <a:rPr lang="it-IT" dirty="0"/>
              <a:t>=5)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Calculate</a:t>
            </a:r>
            <a:r>
              <a:rPr lang="it-IT" dirty="0" smtClean="0"/>
              <a:t> </a:t>
            </a:r>
            <a:r>
              <a:rPr lang="it-IT" dirty="0" err="1" smtClean="0"/>
              <a:t>min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row</a:t>
            </a:r>
            <a:r>
              <a:rPr lang="it-IT" dirty="0" smtClean="0"/>
              <a:t> with a for </a:t>
            </a:r>
            <a:r>
              <a:rPr lang="it-IT" dirty="0" err="1" smtClean="0"/>
              <a:t>loop</a:t>
            </a:r>
            <a:endParaRPr lang="it-IT" dirty="0"/>
          </a:p>
          <a:p>
            <a:r>
              <a:rPr lang="it-IT" dirty="0" smtClean="0"/>
              <a:t>for</a:t>
            </a:r>
            <a:r>
              <a:rPr lang="it-IT" dirty="0"/>
              <a:t>(i in 1:8)</a:t>
            </a:r>
            <a:r>
              <a:rPr lang="it-IT" dirty="0" smtClean="0"/>
              <a:t>{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err="1" smtClean="0"/>
              <a:t>print</a:t>
            </a:r>
            <a:r>
              <a:rPr lang="it-IT" dirty="0"/>
              <a:t>(</a:t>
            </a:r>
            <a:r>
              <a:rPr lang="it-IT" dirty="0" err="1"/>
              <a:t>min</a:t>
            </a:r>
            <a:r>
              <a:rPr lang="it-IT" dirty="0"/>
              <a:t>(x[i,])</a:t>
            </a:r>
            <a:r>
              <a:rPr lang="it-IT" dirty="0" smtClean="0"/>
              <a:t>)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r>
              <a:rPr lang="it-IT" dirty="0" smtClean="0"/>
              <a:t># use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do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endParaRPr lang="it-IT" dirty="0" smtClean="0"/>
          </a:p>
          <a:p>
            <a:r>
              <a:rPr lang="it-IT" dirty="0" err="1"/>
              <a:t>apply</a:t>
            </a:r>
            <a:r>
              <a:rPr lang="it-IT" dirty="0"/>
              <a:t>(x, 1, </a:t>
            </a:r>
            <a:r>
              <a:rPr lang="it-IT" dirty="0" err="1"/>
              <a:t>min</a:t>
            </a:r>
            <a:r>
              <a:rPr lang="it-IT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necessary when an existing R function doesn’t quite do what you need.</a:t>
            </a:r>
          </a:p>
          <a:p>
            <a:r>
              <a:rPr lang="en-US" dirty="0" smtClean="0"/>
              <a:t>Especially powerful in combination with apply() functions</a:t>
            </a:r>
          </a:p>
          <a:p>
            <a:endParaRPr lang="en-US" dirty="0" smtClean="0"/>
          </a:p>
          <a:p>
            <a:r>
              <a:rPr lang="en-US" dirty="0" smtClean="0"/>
              <a:t>Basic structure: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myfun</a:t>
            </a:r>
            <a:r>
              <a:rPr lang="en-US" dirty="0" smtClean="0"/>
              <a:t> </a:t>
            </a:r>
            <a:r>
              <a:rPr lang="en-US" dirty="0"/>
              <a:t>&lt;- function</a:t>
            </a:r>
            <a:r>
              <a:rPr lang="en-US" dirty="0" smtClean="0"/>
              <a:t>(input)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	output </a:t>
            </a:r>
            <a:r>
              <a:rPr lang="en-US" dirty="0"/>
              <a:t>&lt;- </a:t>
            </a:r>
            <a:r>
              <a:rPr lang="en-US" dirty="0" err="1" smtClean="0"/>
              <a:t>do_something</a:t>
            </a:r>
            <a:r>
              <a:rPr lang="en-US" dirty="0" smtClean="0"/>
              <a:t>(input)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return(output)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apply(</a:t>
            </a:r>
            <a:r>
              <a:rPr lang="en-US" dirty="0" err="1" smtClean="0"/>
              <a:t>mydata</a:t>
            </a:r>
            <a:r>
              <a:rPr lang="en-US" dirty="0" smtClean="0"/>
              <a:t>, 1, </a:t>
            </a:r>
            <a:r>
              <a:rPr lang="en-US" dirty="0" err="1" smtClean="0"/>
              <a:t>myfun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the age </a:t>
            </a:r>
            <a:r>
              <a:rPr lang="en-US" dirty="0"/>
              <a:t>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convention in R, “&lt;-” is used to assign a value to a variable and “=” is used for setting arguments in a function. For R purists, this is the preferred method.</a:t>
            </a:r>
          </a:p>
          <a:p>
            <a:r>
              <a:rPr lang="en-US" dirty="0" smtClean="0"/>
              <a:t>The “=” symbol will also generally work for assignment.</a:t>
            </a:r>
          </a:p>
          <a:p>
            <a:endParaRPr lang="en-US" dirty="0" smtClean="0"/>
          </a:p>
          <a:p>
            <a:r>
              <a:rPr lang="en-US" dirty="0" smtClean="0"/>
              <a:t>Old keyboards had a “&lt;-” key. Now its an extra key stroke.</a:t>
            </a:r>
          </a:p>
          <a:p>
            <a:endParaRPr lang="en-US" dirty="0"/>
          </a:p>
          <a:p>
            <a:r>
              <a:rPr lang="en-US" dirty="0" smtClean="0"/>
              <a:t>There is a difference in “scope”. Generally you may want values assigned within functions to stay inside the function.</a:t>
            </a:r>
          </a:p>
          <a:p>
            <a:r>
              <a:rPr lang="en-US" dirty="0" smtClean="0"/>
              <a:t>Let’s look at the simple ‘median’ function to illustrate</a:t>
            </a:r>
          </a:p>
          <a:p>
            <a:pPr lvl="1"/>
            <a:r>
              <a:rPr lang="en-US" dirty="0"/>
              <a:t>Usage: median(x, </a:t>
            </a:r>
            <a:r>
              <a:rPr lang="en-US" dirty="0" err="1"/>
              <a:t>na.rm</a:t>
            </a:r>
            <a:r>
              <a:rPr lang="en-US" dirty="0"/>
              <a:t> = FALSE, ...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s-ES_tradnl" dirty="0" smtClean="0"/>
              <a:t>	&gt; data</a:t>
            </a:r>
            <a:r>
              <a:rPr lang="es-ES_tradnl" dirty="0"/>
              <a:t>=c(1:10,NA,NA,3:5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median</a:t>
            </a:r>
            <a:r>
              <a:rPr lang="es-ES_tradnl" dirty="0"/>
              <a:t>(x=data, </a:t>
            </a:r>
            <a:r>
              <a:rPr lang="es-ES_tradnl" dirty="0" err="1"/>
              <a:t>na.rm</a:t>
            </a:r>
            <a:r>
              <a:rPr lang="es-ES_tradnl" dirty="0"/>
              <a:t>=TRUE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[1] 5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x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de-DE" dirty="0"/>
              <a:t>Error: </a:t>
            </a:r>
            <a:r>
              <a:rPr lang="de-DE" dirty="0" err="1"/>
              <a:t>object</a:t>
            </a:r>
            <a:r>
              <a:rPr lang="de-DE" dirty="0"/>
              <a:t> 'x' not </a:t>
            </a:r>
            <a:r>
              <a:rPr lang="de-DE" dirty="0" err="1"/>
              <a:t>found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median(x &lt;-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na.rm</a:t>
            </a:r>
            <a:r>
              <a:rPr lang="de-DE" dirty="0"/>
              <a:t>=TRUE)</a:t>
            </a:r>
          </a:p>
          <a:p>
            <a:pPr marL="457200" lvl="1" indent="0">
              <a:buNone/>
            </a:pPr>
            <a:r>
              <a:rPr lang="de-DE" dirty="0" smtClean="0"/>
              <a:t>	[</a:t>
            </a:r>
            <a:r>
              <a:rPr lang="de-DE" dirty="0"/>
              <a:t>1] 5</a:t>
            </a:r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x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	[</a:t>
            </a:r>
            <a:r>
              <a:rPr lang="de-DE" dirty="0"/>
              <a:t>1]  1  2  3  4  5  6  7  8  9 10 NA NA  3  4  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“&lt;-” spacing matters. This drives some programmers crazy who think spacing should be a style matter and not change the way a program works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>&lt;-</a:t>
            </a:r>
            <a:r>
              <a:rPr lang="en-US" dirty="0" smtClean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br>
              <a:rPr lang="en-US" dirty="0" smtClean="0"/>
            </a:br>
            <a:r>
              <a:rPr lang="pt-BR" dirty="0"/>
              <a:t>[1] </a:t>
            </a:r>
            <a:r>
              <a:rPr lang="pt-BR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&lt;- 3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[1] 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 -</a:t>
            </a: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8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weirdness having to do with order of interpretation by R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x &lt;- y &lt;- </a:t>
            </a:r>
            <a:r>
              <a:rPr lang="en-US" dirty="0" smtClean="0"/>
              <a:t>5   # x and y equal 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=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&lt;-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&lt;- y = </a:t>
            </a:r>
            <a:r>
              <a:rPr lang="en-US" dirty="0" smtClean="0"/>
              <a:t>5   </a:t>
            </a:r>
            <a:r>
              <a:rPr lang="en-US" dirty="0"/>
              <a:t># </a:t>
            </a:r>
            <a:r>
              <a:rPr lang="en-US" dirty="0" smtClean="0"/>
              <a:t>errors!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# Error in (x &lt;- y) = 5 : could not find function "&lt;-&lt;</a:t>
            </a:r>
            <a:r>
              <a:rPr lang="en-US" dirty="0" smtClean="0"/>
              <a:t>-”</a:t>
            </a:r>
          </a:p>
          <a:p>
            <a:endParaRPr lang="en-US" dirty="0" smtClean="0"/>
          </a:p>
          <a:p>
            <a:r>
              <a:rPr lang="en-US" dirty="0" smtClean="0"/>
              <a:t>We could keep going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Use “&lt;-” if you want to be a l33t R geek.</a:t>
            </a:r>
          </a:p>
          <a:p>
            <a:r>
              <a:rPr lang="en-US" dirty="0" smtClean="0"/>
              <a:t>I’ve been writing code for 15 years and use “=” for assignment. Never had a problem. </a:t>
            </a:r>
          </a:p>
          <a:p>
            <a:r>
              <a:rPr lang="en-US" dirty="0" err="1" smtClean="0"/>
              <a:t>formatR</a:t>
            </a:r>
            <a:r>
              <a:rPr lang="en-US" dirty="0" smtClean="0"/>
              <a:t> package (tidy_* functions) can be used to clean your code for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b="1" dirty="0" smtClean="0"/>
              <a:t>ggplot2</a:t>
            </a:r>
          </a:p>
          <a:p>
            <a:endParaRPr lang="en-US" dirty="0" smtClean="0"/>
          </a:p>
          <a:p>
            <a:r>
              <a:rPr lang="en-US" dirty="0" smtClean="0"/>
              <a:t>ggplot2 consistently one of the top two most popular of all R packages</a:t>
            </a:r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use ggplot2? – “prettier” graphics in less lines of code</a:t>
            </a:r>
            <a:endParaRPr lang="en-US" sz="2400" dirty="0"/>
          </a:p>
        </p:txBody>
      </p:sp>
      <p:pic>
        <p:nvPicPr>
          <p:cNvPr id="3" name="Picture 2" descr="Screenshot 2017-09-11 16.0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858980"/>
            <a:ext cx="8635999" cy="59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 allows multiple plots in a single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allow stylistic improvements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Rmarkdown</a:t>
            </a:r>
            <a:r>
              <a:rPr lang="en-US" sz="2000" dirty="0" smtClean="0"/>
              <a:t> can be used to create publication ready documents presenting all code (analysis), comments, and results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6786" y="1805199"/>
            <a:ext cx="4197112" cy="45689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title: "Introduction To Markdown"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html_document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```{r setup, include=FALSE}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opts_chunk$set</a:t>
            </a:r>
            <a:r>
              <a:rPr lang="en-US" dirty="0"/>
              <a:t>(echo = TRUE)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description</a:t>
            </a:r>
          </a:p>
          <a:p>
            <a:pPr marL="0" indent="0">
              <a:buNone/>
            </a:pPr>
            <a:r>
              <a:rPr lang="en-US" dirty="0"/>
              <a:t>The data used in this section is 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 err="1"/>
              <a:t>fl_data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("~/Downloads/ggplot2ExampleData.tsv")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visualization</a:t>
            </a:r>
          </a:p>
          <a:p>
            <a:pPr marL="0" indent="0">
              <a:buNone/>
            </a:pPr>
            <a:r>
              <a:rPr lang="en-US" dirty="0"/>
              <a:t>We will plot something...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fl_data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tumor_VAF</a:t>
            </a:r>
            <a:r>
              <a:rPr lang="en-US" dirty="0"/>
              <a:t>, fill=dataset)) + </a:t>
            </a:r>
            <a:r>
              <a:rPr lang="en-US" dirty="0" err="1"/>
              <a:t>geom_density</a:t>
            </a:r>
            <a:r>
              <a:rPr lang="en-US" dirty="0"/>
              <a:t>(alpha=.4)</a:t>
            </a:r>
          </a:p>
          <a:p>
            <a:pPr marL="0" indent="0">
              <a:buNone/>
            </a:pPr>
            <a:r>
              <a:rPr lang="en-US" dirty="0"/>
              <a:t>``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6" name="Content Placeholder 5" descr="Screenshot 2017-09-12 09.19.4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78" b="-11178"/>
          <a:stretch>
            <a:fillRect/>
          </a:stretch>
        </p:blipFill>
        <p:spPr>
          <a:xfrm>
            <a:off x="4648200" y="1418159"/>
            <a:ext cx="4214586" cy="5119235"/>
          </a:xfrm>
        </p:spPr>
      </p:pic>
      <p:sp>
        <p:nvSpPr>
          <p:cNvPr id="7" name="TextBox 6"/>
          <p:cNvSpPr txBox="1"/>
          <p:nvPr/>
        </p:nvSpPr>
        <p:spPr>
          <a:xfrm>
            <a:off x="580571" y="1143862"/>
            <a:ext cx="202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myRprogram.Rmd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06095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6" y="1146878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760688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6691" y="1146878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shiny gallery genomics example</a:t>
            </a:r>
            <a:endParaRPr lang="en-US" dirty="0"/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85" y="1778022"/>
            <a:ext cx="8636001" cy="3173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09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versions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installation is very simple</a:t>
            </a:r>
          </a:p>
          <a:p>
            <a:r>
              <a:rPr lang="en-US" dirty="0" smtClean="0"/>
              <a:t>R installation generally only a little more complicated	</a:t>
            </a:r>
          </a:p>
          <a:p>
            <a:r>
              <a:rPr lang="en-US" dirty="0" smtClean="0"/>
              <a:t>Pre-compiled binaries exist for most operating systems</a:t>
            </a:r>
          </a:p>
          <a:p>
            <a:endParaRPr lang="en-US" dirty="0"/>
          </a:p>
          <a:p>
            <a:r>
              <a:rPr lang="en-US" dirty="0" smtClean="0"/>
              <a:t>Be aware of R versions</a:t>
            </a:r>
          </a:p>
          <a:p>
            <a:pPr lvl="1"/>
            <a:r>
              <a:rPr lang="en-US" dirty="0" smtClean="0"/>
              <a:t>Occasionally some packages may be version dependent or interdependent</a:t>
            </a:r>
          </a:p>
          <a:p>
            <a:pPr lvl="1"/>
            <a:r>
              <a:rPr lang="en-US" dirty="0" smtClean="0"/>
              <a:t>Less of an issue these days</a:t>
            </a:r>
          </a:p>
          <a:p>
            <a:pPr lvl="1"/>
            <a:r>
              <a:rPr lang="en-US" dirty="0" smtClean="0"/>
              <a:t>Simplest to keep R, </a:t>
            </a:r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r>
              <a:rPr lang="en-US" dirty="0" smtClean="0"/>
              <a:t> updated to current/latest version</a:t>
            </a:r>
          </a:p>
          <a:p>
            <a:pPr lvl="1"/>
            <a:r>
              <a:rPr lang="en-US" dirty="0" err="1" smtClean="0"/>
              <a:t>Rswitch</a:t>
            </a:r>
            <a:r>
              <a:rPr lang="en-US" dirty="0" smtClean="0"/>
              <a:t> – allows multiple versions of R/</a:t>
            </a:r>
            <a:r>
              <a:rPr lang="en-US" dirty="0" err="1" smtClean="0"/>
              <a:t>Rstudio</a:t>
            </a:r>
            <a:r>
              <a:rPr lang="en-US" dirty="0" smtClean="0"/>
              <a:t> to be maintained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88" y="1006929"/>
            <a:ext cx="4421414" cy="5119235"/>
          </a:xfrm>
        </p:spPr>
        <p:txBody>
          <a:bodyPr/>
          <a:lstStyle/>
          <a:p>
            <a:r>
              <a:rPr lang="en-US" dirty="0" smtClean="0"/>
              <a:t>11,411 </a:t>
            </a:r>
            <a:r>
              <a:rPr lang="en-US" dirty="0"/>
              <a:t>available packages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All applications</a:t>
            </a:r>
          </a:p>
          <a:p>
            <a:pPr lvl="1"/>
            <a:r>
              <a:rPr lang="en-US" dirty="0" smtClean="0"/>
              <a:t>ggplot2, cluster, dplyr, reshape2,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RColorBrewer</a:t>
            </a:r>
            <a:r>
              <a:rPr lang="en-US" dirty="0" smtClean="0"/>
              <a:t>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nstall.packages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006929"/>
            <a:ext cx="4377267" cy="5119235"/>
          </a:xfrm>
        </p:spPr>
        <p:txBody>
          <a:bodyPr/>
          <a:lstStyle/>
          <a:p>
            <a:r>
              <a:rPr lang="en-US" dirty="0" smtClean="0"/>
              <a:t>1,381 available packages</a:t>
            </a:r>
          </a:p>
          <a:p>
            <a:r>
              <a:rPr lang="en-US" dirty="0" smtClean="0"/>
              <a:t>Genomic applications</a:t>
            </a:r>
          </a:p>
          <a:p>
            <a:pPr lvl="1"/>
            <a:r>
              <a:rPr lang="en-US" dirty="0" err="1" smtClean="0"/>
              <a:t>AnnotationDBI</a:t>
            </a:r>
            <a:r>
              <a:rPr lang="en-US" dirty="0" smtClean="0"/>
              <a:t>, </a:t>
            </a:r>
            <a:r>
              <a:rPr lang="en-US" dirty="0" err="1" smtClean="0"/>
              <a:t>GenomicRanges</a:t>
            </a:r>
            <a:r>
              <a:rPr lang="en-US" dirty="0" smtClean="0"/>
              <a:t>, </a:t>
            </a:r>
            <a:r>
              <a:rPr lang="en-US" dirty="0" err="1" smtClean="0"/>
              <a:t>limma</a:t>
            </a:r>
            <a:r>
              <a:rPr lang="en-US" dirty="0" smtClean="0"/>
              <a:t>, </a:t>
            </a:r>
            <a:r>
              <a:rPr lang="en-US" dirty="0" err="1" smtClean="0"/>
              <a:t>biomaRt</a:t>
            </a:r>
            <a:r>
              <a:rPr lang="en-US" dirty="0" smtClean="0"/>
              <a:t>, </a:t>
            </a:r>
            <a:r>
              <a:rPr lang="en-US" dirty="0" err="1" smtClean="0"/>
              <a:t>affy</a:t>
            </a:r>
            <a:r>
              <a:rPr lang="en-US" dirty="0" smtClean="0"/>
              <a:t>, </a:t>
            </a:r>
            <a:r>
              <a:rPr lang="en-US" dirty="0" err="1" smtClean="0"/>
              <a:t>GEOquery</a:t>
            </a:r>
            <a:endParaRPr lang="en-US" dirty="0"/>
          </a:p>
          <a:p>
            <a:r>
              <a:rPr lang="en-US" dirty="0">
                <a:hlinkClick r:id="rId3"/>
              </a:rPr>
              <a:t>https://bioconductor.org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source("https://</a:t>
            </a:r>
            <a:r>
              <a:rPr lang="en-US" sz="2000" dirty="0" err="1"/>
              <a:t>bioconductor.org</a:t>
            </a:r>
            <a:r>
              <a:rPr lang="en-US" sz="2000" dirty="0"/>
              <a:t>/</a:t>
            </a:r>
            <a:r>
              <a:rPr lang="en-US" sz="2000" dirty="0" err="1"/>
              <a:t>biocLite.R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biocLite</a:t>
            </a:r>
            <a:r>
              <a:rPr lang="en-US" sz="2000" dirty="0"/>
              <a:t>()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‘?’ before any function to get a manual style help page in R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Similarly use vignette() together with a function/package name to get detailed usage vignettes</a:t>
            </a:r>
          </a:p>
          <a:p>
            <a:r>
              <a:rPr lang="en-US" dirty="0" smtClean="0"/>
              <a:t>Type data() to return a list of available demonstration datasets.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shot 2017-09-12 08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4" y="3434724"/>
            <a:ext cx="3153832" cy="323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4758268"/>
            <a:ext cx="1672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&gt; ?apply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2993047" y="4879515"/>
            <a:ext cx="901614" cy="4465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2978</TotalTime>
  <Words>2060</Words>
  <Application>Microsoft Macintosh PowerPoint</Application>
  <PresentationFormat>On-screen Show (4:3)</PresentationFormat>
  <Paragraphs>280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 and versions</vt:lpstr>
      <vt:lpstr>CRAN and BioConductor</vt:lpstr>
      <vt:lpstr>Getting help: ?, vignette(), and data()</vt:lpstr>
      <vt:lpstr>Rseek.org to search CRAN, r-bloggers, support.rstudio.com, rpubs.com, etc</vt:lpstr>
      <vt:lpstr>Variables, Data Structure (Object) Types and Data types</vt:lpstr>
      <vt:lpstr>Understanding data and object types with class(), typeof() and is.*()</vt:lpstr>
      <vt:lpstr>Vectors</vt:lpstr>
      <vt:lpstr>Dataframes</vt:lpstr>
      <vt:lpstr>Importing and Exporting Data</vt:lpstr>
      <vt:lpstr>Apply functions</vt:lpstr>
      <vt:lpstr>Custom functions</vt:lpstr>
      <vt:lpstr>Assignment – the age old “&lt;-” vs “=” debate</vt:lpstr>
      <vt:lpstr>Assignment – the age old “&lt;-” vs “=” debate</vt:lpstr>
      <vt:lpstr>Assignment – the age old “&lt;-” vs “=” debate</vt:lpstr>
      <vt:lpstr>Graphics options in R</vt:lpstr>
      <vt:lpstr>Why use ggplot2? – “prettier” graphics in less lines of code</vt:lpstr>
      <vt:lpstr>ggplot2 syntax</vt:lpstr>
      <vt:lpstr>Faceting allows multiple plots in a single page</vt:lpstr>
      <vt:lpstr>Themes allow stylistic improvements</vt:lpstr>
      <vt:lpstr>Wide vs long format</vt:lpstr>
      <vt:lpstr>Rmarkdown can be used to create publication ready documents presenting all code (analysis), comments, and results</vt:lpstr>
      <vt:lpstr>Interactive graphics with R shiny</vt:lpstr>
      <vt:lpstr>Basic organization of a shiny application</vt:lpstr>
      <vt:lpstr>Demo of shiny gallery genomics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74</cp:revision>
  <cp:lastPrinted>2017-09-08T23:22:07Z</cp:lastPrinted>
  <dcterms:created xsi:type="dcterms:W3CDTF">2015-05-07T20:45:54Z</dcterms:created>
  <dcterms:modified xsi:type="dcterms:W3CDTF">2017-09-13T08:08:50Z</dcterms:modified>
</cp:coreProperties>
</file>