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260" r:id="rId4"/>
    <p:sldId id="257" r:id="rId5"/>
    <p:sldId id="269" r:id="rId6"/>
    <p:sldId id="265" r:id="rId7"/>
    <p:sldId id="266" r:id="rId8"/>
    <p:sldId id="267" r:id="rId9"/>
    <p:sldId id="261" r:id="rId10"/>
    <p:sldId id="262" r:id="rId11"/>
    <p:sldId id="268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7" autoAdjust="0"/>
    <p:restoredTop sz="94602"/>
  </p:normalViewPr>
  <p:slideViewPr>
    <p:cSldViewPr snapToGrid="0" snapToObjects="1">
      <p:cViewPr varScale="1">
        <p:scale>
          <a:sx n="100" d="100"/>
          <a:sy n="100" d="100"/>
        </p:scale>
        <p:origin x="-13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43E35-CD80-874A-A3D7-254E954BB753}" type="datetimeFigureOut">
              <a:rPr lang="en-US" smtClean="0"/>
              <a:pPr/>
              <a:t>9/13/17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0392-6C30-1942-A2CE-3FA72429B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6C15-7665-174C-99B8-5B237ACA6582}" type="datetimeFigureOut">
              <a:rPr lang="en-US" smtClean="0"/>
              <a:pPr/>
              <a:t>9/13/17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1BD6-11A6-594E-AFA1-283323A41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Note there</a:t>
            </a:r>
            <a:r>
              <a:rPr lang="en-US" baseline="0" dirty="0" smtClean="0"/>
              <a:t> are two licenses if effect for this course. 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*content* (lectures, written materials, etc.) are made available under the Creative Commons Attribution-</a:t>
            </a:r>
            <a:r>
              <a:rPr lang="en-US" baseline="0" dirty="0" err="1" smtClean="0"/>
              <a:t>ShareAlike</a:t>
            </a:r>
            <a:r>
              <a:rPr lang="en-US" baseline="0" dirty="0" smtClean="0"/>
              <a:t> 4.0 International (CC BY-SA 4.0). (https://</a:t>
            </a:r>
            <a:r>
              <a:rPr lang="en-US" baseline="0" dirty="0" err="1" smtClean="0"/>
              <a:t>creativecommons.org</a:t>
            </a:r>
            <a:r>
              <a:rPr lang="en-US" baseline="0" dirty="0" smtClean="0"/>
              <a:t>/licenses/by-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/4.0/).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*code* (R scripts the website code itself) are made available under the MIT License (https://</a:t>
            </a:r>
            <a:r>
              <a:rPr lang="en-US" baseline="0" dirty="0" err="1" smtClean="0"/>
              <a:t>opensource.org</a:t>
            </a:r>
            <a:r>
              <a:rPr lang="en-US" baseline="0" dirty="0" smtClean="0"/>
              <a:t>/licenses/MIT).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737" y="3011714"/>
            <a:ext cx="5242063" cy="1084036"/>
          </a:xfrm>
        </p:spPr>
        <p:txBody>
          <a:bodyPr anchor="b">
            <a:normAutofit/>
          </a:bodyPr>
          <a:lstStyle>
            <a:lvl1pPr algn="l">
              <a:defRPr sz="2600" b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4368800"/>
            <a:ext cx="5242063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98737" y="6240462"/>
            <a:ext cx="5242064" cy="365125"/>
          </a:xfrm>
        </p:spPr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63716"/>
            <a:ext cx="8636001" cy="1272514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84" y="3510643"/>
            <a:ext cx="8690429" cy="1362075"/>
          </a:xfrm>
        </p:spPr>
        <p:txBody>
          <a:bodyPr anchor="ctr" anchorCtr="0">
            <a:noAutofit/>
          </a:bodyPr>
          <a:lstStyle>
            <a:lvl1pPr algn="l">
              <a:defRPr sz="2600" b="1" cap="none"/>
            </a:lvl1pPr>
          </a:lstStyle>
          <a:p>
            <a:r>
              <a:rPr lang="en-US" dirty="0" smtClean="0"/>
              <a:t>Click to edit Master section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785" y="5107215"/>
            <a:ext cx="8690429" cy="762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section subtitle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86" y="1006929"/>
            <a:ext cx="4197112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6929"/>
            <a:ext cx="4214586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73050"/>
            <a:ext cx="3238727" cy="11620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0"/>
            <a:ext cx="5396593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435100"/>
            <a:ext cx="3238728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89" y="4800600"/>
            <a:ext cx="872716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89" y="254000"/>
            <a:ext cx="8727166" cy="436335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89" y="5367338"/>
            <a:ext cx="87271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Presenter &lt;</a:t>
            </a:r>
            <a:r>
              <a:rPr lang="en-US" dirty="0" err="1" smtClean="0"/>
              <a:t>address@genome.wustl.edu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636001" cy="57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785" y="6356350"/>
            <a:ext cx="811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916" y="6396080"/>
            <a:ext cx="34037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85820D5-08CF-9941-8955-EE599C6FFB49}" type="slidenum">
              <a:rPr lang="en-US" sz="1000" smtClean="0"/>
              <a:pPr algn="ct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13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huber.embl.de/users/anders/DESeq/" TargetMode="External"/><Relationship Id="rId3" Type="http://schemas.openxmlformats.org/officeDocument/2006/relationships/hyperlink" Target="http://www.bioconductor.org/packages/release/bioc/html/edgeR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11378/" TargetMode="External"/><Relationship Id="rId3" Type="http://schemas.openxmlformats.org/officeDocument/2006/relationships/hyperlink" Target="http://www.biostars.org/p/68126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huber.embl.de/users/anders/HTSeq/doc/count.html" TargetMode="External"/><Relationship Id="rId3" Type="http://schemas.openxmlformats.org/officeDocument/2006/relationships/hyperlink" Target="http://seqanswers.com/forums/showthread.php?t=18068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GenViz</a:t>
            </a:r>
            <a:r>
              <a:rPr lang="en-US" dirty="0" smtClean="0"/>
              <a:t> Module 4:</a:t>
            </a:r>
            <a:br>
              <a:rPr lang="en-US" dirty="0" smtClean="0"/>
            </a:br>
            <a:r>
              <a:rPr lang="en-US" dirty="0" smtClean="0"/>
              <a:t>Expression profiling, visualization, and interpretation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5141551"/>
            <a:ext cx="5242063" cy="12192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1800" dirty="0" smtClean="0"/>
              <a:t>Malachi Griffith, Obi Griffith, Zachary Skidmore</a:t>
            </a:r>
          </a:p>
          <a:p>
            <a:pPr algn="r"/>
            <a:r>
              <a:rPr lang="en-US" sz="1800" dirty="0" smtClean="0"/>
              <a:t>Genomic Data Visualization and Interpretation</a:t>
            </a:r>
          </a:p>
          <a:p>
            <a:pPr algn="r"/>
            <a:r>
              <a:rPr lang="en-US" sz="1800" dirty="0" smtClean="0"/>
              <a:t>September 11-15, 2017</a:t>
            </a:r>
          </a:p>
          <a:p>
            <a:pPr algn="r"/>
            <a:r>
              <a:rPr lang="en-US" sz="1800" dirty="0" smtClean="0"/>
              <a:t>Berlin </a:t>
            </a:r>
          </a:p>
          <a:p>
            <a:pPr algn="r"/>
            <a:endParaRPr lang="en-US" sz="1800" dirty="0" smtClean="0"/>
          </a:p>
          <a:p>
            <a:pPr algn="r"/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1202" y="1"/>
            <a:ext cx="3442627" cy="132359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nvis-dna-bg_optimized_v1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" y="-7633"/>
            <a:ext cx="9075148" cy="286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Alternative differential expression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Raw count approaches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DESeq2 -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http://www-huber.embl.de/users/anders/DESeq/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edgeR</a:t>
            </a:r>
            <a:r>
              <a:rPr lang="en-US" dirty="0">
                <a:latin typeface="Calibri" charset="0"/>
                <a:ea typeface="ＭＳ Ｐゴシック" charset="0"/>
              </a:rPr>
              <a:t> - </a:t>
            </a: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http://www.bioconductor.org/packages/release/bioc/html/edgeR.html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Others…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736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‘FPKM’ expression estimates vs. ‘raw’ 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Which should I use?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Long running debate with countless blogs and analyses arguing the advantages of each. The general consensus: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FPKM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Isoform </a:t>
            </a:r>
            <a:r>
              <a:rPr lang="en-US" dirty="0" err="1">
                <a:latin typeface="Calibri" charset="0"/>
                <a:ea typeface="ＭＳ Ｐゴシック" charset="0"/>
              </a:rPr>
              <a:t>deconvolution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Good for </a:t>
            </a:r>
            <a:r>
              <a:rPr lang="en-US" dirty="0" smtClean="0">
                <a:latin typeface="Calibri" charset="0"/>
                <a:ea typeface="ＭＳ Ｐゴシック" charset="0"/>
              </a:rPr>
              <a:t>straight visualization </a:t>
            </a:r>
            <a:r>
              <a:rPr lang="en-US" dirty="0">
                <a:latin typeface="Calibri" charset="0"/>
                <a:ea typeface="ＭＳ Ｐゴシック" charset="0"/>
              </a:rPr>
              <a:t>(e.g.,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Calculating fold changes, etc.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Counts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More robust statistical methods for differential expression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Accommodates more sophisticated experimental designs with appropriate statistical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68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approaches advisable</a:t>
            </a:r>
          </a:p>
        </p:txBody>
      </p:sp>
      <p:pic>
        <p:nvPicPr>
          <p:cNvPr id="4" name="Content Placeholder 3" descr="Screen Shot 2013-06-01 at 10.13.4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55" r="-1455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2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3999" cy="168318"/>
          </a:xfrm>
          <a:prstGeom prst="rect">
            <a:avLst/>
          </a:prstGeom>
          <a:solidFill>
            <a:srgbClr val="F9F9F9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C-BY-SA 4.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0"/>
            <a:ext cx="5650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5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Module 1: </a:t>
            </a:r>
            <a:r>
              <a:rPr lang="en-US" dirty="0"/>
              <a:t>Introduction to genomic data visualization and interpretation</a:t>
            </a:r>
            <a:endParaRPr lang="en-US" dirty="0" smtClean="0"/>
          </a:p>
          <a:p>
            <a:r>
              <a:rPr lang="en-US" dirty="0" smtClean="0"/>
              <a:t>Module 2</a:t>
            </a:r>
            <a:r>
              <a:rPr lang="en-US" dirty="0"/>
              <a:t>: Using R for genomic data visualization and </a:t>
            </a:r>
            <a:r>
              <a:rPr lang="en-US" dirty="0" smtClean="0"/>
              <a:t>interpretation</a:t>
            </a:r>
          </a:p>
          <a:p>
            <a:r>
              <a:rPr lang="en-US" dirty="0" smtClean="0"/>
              <a:t>Module 3: </a:t>
            </a:r>
            <a:r>
              <a:rPr lang="en-US" dirty="0"/>
              <a:t>Introduction to </a:t>
            </a:r>
            <a:r>
              <a:rPr lang="en-US" dirty="0" err="1" smtClean="0"/>
              <a:t>GenVisR</a:t>
            </a:r>
            <a:endParaRPr lang="en-US" dirty="0" smtClean="0"/>
          </a:p>
          <a:p>
            <a:r>
              <a:rPr lang="en-US" b="1" dirty="0"/>
              <a:t>Module 4: Expression profiling, visualization, and interpretation</a:t>
            </a:r>
            <a:endParaRPr lang="en-US" b="1" dirty="0" smtClean="0"/>
          </a:p>
          <a:p>
            <a:r>
              <a:rPr lang="en-US" dirty="0" smtClean="0"/>
              <a:t>Module 5</a:t>
            </a:r>
            <a:r>
              <a:rPr lang="en-US" dirty="0"/>
              <a:t>: Variant annotation and interpretation</a:t>
            </a:r>
            <a:endParaRPr lang="en-US" dirty="0" smtClean="0"/>
          </a:p>
          <a:p>
            <a:r>
              <a:rPr lang="en-US" dirty="0" smtClean="0"/>
              <a:t>Module 6</a:t>
            </a:r>
            <a:r>
              <a:rPr lang="en-US" dirty="0"/>
              <a:t>: Q &amp; A, discussion, integrated assignments, and working with your own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Tutorials</a:t>
            </a:r>
          </a:p>
          <a:p>
            <a:pPr lvl="1"/>
            <a:r>
              <a:rPr lang="en-US" dirty="0" smtClean="0"/>
              <a:t>Provide working examples of data visualization and interpretation</a:t>
            </a:r>
          </a:p>
          <a:p>
            <a:pPr lvl="1"/>
            <a:r>
              <a:rPr lang="en-US" dirty="0" smtClean="0"/>
              <a:t>Self contained, self explanatory, portable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module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 profiling, visualization, and </a:t>
            </a:r>
            <a:r>
              <a:rPr lang="en-US" dirty="0" smtClean="0"/>
              <a:t>interpretation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Expression estimation for known genes </a:t>
            </a:r>
            <a:r>
              <a:rPr lang="en-US" dirty="0" smtClean="0">
                <a:latin typeface="Calibri" charset="0"/>
                <a:ea typeface="ＭＳ Ｐゴシック" charset="0"/>
              </a:rPr>
              <a:t>(concepts)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FPKM’ expression estimates vs. ‘raw’ counts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Differential expression </a:t>
            </a:r>
            <a:r>
              <a:rPr lang="en-US" dirty="0" smtClean="0">
                <a:latin typeface="Calibri" charset="0"/>
                <a:ea typeface="ＭＳ Ｐゴシック" charset="0"/>
              </a:rPr>
              <a:t>methods (DESeq2)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Downstream interpretation of expression and differential estimates</a:t>
            </a: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Gene expression</a:t>
            </a:r>
            <a:endParaRPr lang="en-US" dirty="0"/>
          </a:p>
        </p:txBody>
      </p:sp>
      <p:pic>
        <p:nvPicPr>
          <p:cNvPr id="4" name="Content Placeholder 3" descr="Figure1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440" r="-55440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3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Expression estimation for known genes and transcripts</a:t>
            </a:r>
            <a:endParaRPr lang="en-US" dirty="0"/>
          </a:p>
        </p:txBody>
      </p:sp>
      <p:pic>
        <p:nvPicPr>
          <p:cNvPr id="4" name="Content Placeholder 2" descr="Screen Shot 2013-05-30 at 8.54.3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1" r="-12001"/>
          <a:stretch/>
        </p:blipFill>
        <p:spPr/>
      </p:pic>
    </p:spTree>
    <p:extLst>
      <p:ext uri="{BB962C8B-B14F-4D97-AF65-F5344CB8AC3E}">
        <p14:creationId xmlns:p14="http://schemas.microsoft.com/office/powerpoint/2010/main" val="1617688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What is FPKM (RPKM)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RPKM: Reads Per </a:t>
            </a:r>
            <a:r>
              <a:rPr lang="en-US" dirty="0" err="1">
                <a:latin typeface="Calibri" charset="0"/>
                <a:ea typeface="ＭＳ Ｐゴシック" charset="0"/>
              </a:rPr>
              <a:t>Kilobase</a:t>
            </a:r>
            <a:r>
              <a:rPr lang="en-US" dirty="0">
                <a:latin typeface="Calibri" charset="0"/>
                <a:ea typeface="ＭＳ Ｐゴシック" charset="0"/>
              </a:rPr>
              <a:t> of transcript per Million mapped reads. 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FPKM: Fragments Per </a:t>
            </a:r>
            <a:r>
              <a:rPr lang="en-US" dirty="0" err="1">
                <a:latin typeface="Calibri" charset="0"/>
                <a:ea typeface="ＭＳ Ｐゴシック" charset="0"/>
              </a:rPr>
              <a:t>Kilobase</a:t>
            </a:r>
            <a:r>
              <a:rPr lang="en-US" dirty="0">
                <a:latin typeface="Calibri" charset="0"/>
                <a:ea typeface="ＭＳ Ｐゴシック" charset="0"/>
              </a:rPr>
              <a:t> of transcript per Million mapped reads.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In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the relative expression of a transcript is proportional to the number of </a:t>
            </a:r>
            <a:r>
              <a:rPr lang="en-US" dirty="0" err="1">
                <a:latin typeface="Calibri" charset="0"/>
                <a:ea typeface="ＭＳ Ｐゴシック" charset="0"/>
              </a:rPr>
              <a:t>cDNA</a:t>
            </a:r>
            <a:r>
              <a:rPr lang="en-US" dirty="0">
                <a:latin typeface="Calibri" charset="0"/>
                <a:ea typeface="ＭＳ Ｐゴシック" charset="0"/>
              </a:rPr>
              <a:t> fragments that originate from it. However: 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The number of fragments is also biased towards larger genes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The total number of fragments is related to total library depth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FPKM (RPKM) attempt to normalize for gene size and library depth</a:t>
            </a:r>
          </a:p>
          <a:p>
            <a:endParaRPr lang="nl-NL" dirty="0">
              <a:latin typeface="Calibri" charset="0"/>
              <a:ea typeface="ＭＳ Ｐゴシック" charset="0"/>
            </a:endParaRPr>
          </a:p>
          <a:p>
            <a:r>
              <a:rPr lang="nl-NL" dirty="0">
                <a:latin typeface="Calibri" charset="0"/>
                <a:ea typeface="ＭＳ Ｐゴシック" charset="0"/>
              </a:rPr>
              <a:t>FPKM (RPKM) = (10^9 * C) / (N * L)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C = number of </a:t>
            </a:r>
            <a:r>
              <a:rPr lang="en-US" dirty="0" err="1">
                <a:latin typeface="Calibri" charset="0"/>
                <a:ea typeface="ＭＳ Ｐゴシック" charset="0"/>
              </a:rPr>
              <a:t>mappable</a:t>
            </a:r>
            <a:r>
              <a:rPr lang="en-US" dirty="0">
                <a:latin typeface="Calibri" charset="0"/>
                <a:ea typeface="ＭＳ Ｐゴシック" charset="0"/>
              </a:rPr>
              <a:t> reads/fragments for a gene/transcript/exon/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N = total number of </a:t>
            </a:r>
            <a:r>
              <a:rPr lang="en-US" dirty="0" err="1">
                <a:latin typeface="Calibri" charset="0"/>
                <a:ea typeface="ＭＳ Ｐゴシック" charset="0"/>
              </a:rPr>
              <a:t>mappable</a:t>
            </a:r>
            <a:r>
              <a:rPr lang="en-US" dirty="0">
                <a:latin typeface="Calibri" charset="0"/>
                <a:ea typeface="ＭＳ Ｐゴシック" charset="0"/>
              </a:rPr>
              <a:t> reads/fragments in the library 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L = number of base pairs in the gene/transcript/exon/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marL="457200" lvl="1" indent="0">
              <a:buNone/>
            </a:pP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http://www.biostars.org/p/11378/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http://www.biostars.org/p/68126/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1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raw </a:t>
            </a:r>
            <a:r>
              <a:rPr lang="en-US" dirty="0" smtClean="0"/>
              <a:t>counts?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Raw read counts as an alternate for differential expression analysis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Instead of calculating FPKM, simply assign reads/fragments to a defined set of genes/transcripts and determine “raw counts”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Transcript structures could still be defined by something like cufflinks </a:t>
            </a:r>
          </a:p>
          <a:p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 (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http://www-huber.embl.de/users/anders/HTSeq/doc/count.html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 --mode intersection-strict --stranded no --</a:t>
            </a:r>
            <a:r>
              <a:rPr lang="en-US" dirty="0" err="1">
                <a:latin typeface="Calibri" charset="0"/>
                <a:ea typeface="ＭＳ Ｐゴシック" charset="0"/>
              </a:rPr>
              <a:t>minaqual</a:t>
            </a:r>
            <a:r>
              <a:rPr lang="en-US" dirty="0">
                <a:latin typeface="Calibri" charset="0"/>
                <a:ea typeface="ＭＳ Ｐゴシック" charset="0"/>
              </a:rPr>
              <a:t> 1 --type exon --</a:t>
            </a:r>
            <a:r>
              <a:rPr lang="en-US" dirty="0" err="1">
                <a:latin typeface="Calibri" charset="0"/>
                <a:ea typeface="ＭＳ Ｐゴシック" charset="0"/>
              </a:rPr>
              <a:t>idattr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transcript_id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accepted_hits.sam</a:t>
            </a:r>
            <a:r>
              <a:rPr lang="en-US" dirty="0">
                <a:latin typeface="Calibri" charset="0"/>
                <a:ea typeface="ＭＳ Ｐゴシック" charset="0"/>
              </a:rPr>
              <a:t> chr22.gff &gt; </a:t>
            </a:r>
            <a:r>
              <a:rPr lang="en-US" dirty="0" err="1">
                <a:latin typeface="Calibri" charset="0"/>
                <a:ea typeface="ＭＳ Ｐゴシック" charset="0"/>
              </a:rPr>
              <a:t>transcript_read_counts_table.tsv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Important caveat of ‘transcript’ analysis by 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-count: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http://seqanswers.com/forums/showthread.php?t=18068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4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HTSeq</a:t>
            </a:r>
            <a:r>
              <a:rPr lang="en-US" dirty="0"/>
              <a:t>-count basically counts reads supporting a feature (exon, gene) by assessing overlapping coordinates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5742" r="-2574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12787"/>
            <a:ext cx="856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Whether a read is counted depends on the nature of overlap and “mode” selected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46574095"/>
      </p:ext>
    </p:extLst>
  </p:cSld>
  <p:clrMapOvr>
    <a:masterClrMapping/>
  </p:clrMapOvr>
</p:sld>
</file>

<file path=ppt/theme/theme1.xml><?xml version="1.0" encoding="utf-8"?>
<a:theme xmlns:a="http://schemas.openxmlformats.org/drawingml/2006/main" name="MGI_PPT_template_4-3_v1b">
  <a:themeElements>
    <a:clrScheme name="Genome Institute">
      <a:dk1>
        <a:srgbClr val="26261E"/>
      </a:dk1>
      <a:lt1>
        <a:sysClr val="window" lastClr="FFFFFF"/>
      </a:lt1>
      <a:dk2>
        <a:srgbClr val="2A3D13"/>
      </a:dk2>
      <a:lt2>
        <a:srgbClr val="F8FFEE"/>
      </a:lt2>
      <a:accent1>
        <a:srgbClr val="3F8FAB"/>
      </a:accent1>
      <a:accent2>
        <a:srgbClr val="910010"/>
      </a:accent2>
      <a:accent3>
        <a:srgbClr val="7CBE30"/>
      </a:accent3>
      <a:accent4>
        <a:srgbClr val="3C1052"/>
      </a:accent4>
      <a:accent5>
        <a:srgbClr val="53BFE4"/>
      </a:accent5>
      <a:accent6>
        <a:srgbClr val="B63712"/>
      </a:accent6>
      <a:hlink>
        <a:srgbClr val="5148EB"/>
      </a:hlink>
      <a:folHlink>
        <a:srgbClr val="6B1C6D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MGI_4-3_ratio_v1a" id="{9A0171FA-20F4-F840-B1C8-29D686AB0540}" vid="{60506783-C923-7847-B1CA-7C860CC95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MGI_PPT_template_4-3_v1b.potx</Template>
  <TotalTime>429</TotalTime>
  <Words>701</Words>
  <Application>Microsoft Macintosh PowerPoint</Application>
  <PresentationFormat>On-screen Show (4:3)</PresentationFormat>
  <Paragraphs>70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MGI_PPT_template_4-3_v1b</vt:lpstr>
      <vt:lpstr>GenViz Module 4: Expression profiling, visualization, and interpretation</vt:lpstr>
      <vt:lpstr>PowerPoint Presentation</vt:lpstr>
      <vt:lpstr>Learning objectives of the course</vt:lpstr>
      <vt:lpstr>Learning objectives of module 4</vt:lpstr>
      <vt:lpstr>Gene expression</vt:lpstr>
      <vt:lpstr>Expression estimation for known genes and transcripts</vt:lpstr>
      <vt:lpstr>What is FPKM (RPKM)</vt:lpstr>
      <vt:lpstr>What are raw counts?</vt:lpstr>
      <vt:lpstr>HTSeq-count basically counts reads supporting a feature (exon, gene) by assessing overlapping coordinates</vt:lpstr>
      <vt:lpstr>Alternative differential expression methods</vt:lpstr>
      <vt:lpstr>‘FPKM’ expression estimates vs. ‘raw’ counts</vt:lpstr>
      <vt:lpstr>Multiple approaches advisable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Obi Griffith</cp:lastModifiedBy>
  <cp:revision>19</cp:revision>
  <dcterms:created xsi:type="dcterms:W3CDTF">2015-05-07T20:45:54Z</dcterms:created>
  <dcterms:modified xsi:type="dcterms:W3CDTF">2017-09-13T12:09:31Z</dcterms:modified>
</cp:coreProperties>
</file>