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6" r:id="rId9"/>
    <p:sldId id="267" r:id="rId10"/>
    <p:sldId id="292" r:id="rId11"/>
    <p:sldId id="269" r:id="rId12"/>
    <p:sldId id="273" r:id="rId13"/>
    <p:sldId id="272" r:id="rId14"/>
    <p:sldId id="297" r:id="rId15"/>
    <p:sldId id="276" r:id="rId16"/>
    <p:sldId id="278" r:id="rId17"/>
    <p:sldId id="279" r:id="rId18"/>
    <p:sldId id="293" r:id="rId19"/>
    <p:sldId id="294" r:id="rId20"/>
    <p:sldId id="295" r:id="rId21"/>
    <p:sldId id="284" r:id="rId22"/>
    <p:sldId id="286" r:id="rId23"/>
    <p:sldId id="287" r:id="rId24"/>
    <p:sldId id="288" r:id="rId25"/>
    <p:sldId id="289" r:id="rId26"/>
    <p:sldId id="296" r:id="rId27"/>
    <p:sldId id="285" r:id="rId28"/>
    <p:sldId id="282" r:id="rId29"/>
    <p:sldId id="283" r:id="rId30"/>
    <p:sldId id="290" r:id="rId31"/>
    <p:sldId id="2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7" autoAdjust="0"/>
    <p:restoredTop sz="94602"/>
  </p:normalViewPr>
  <p:slideViewPr>
    <p:cSldViewPr snapToGrid="0" snapToObjects="1">
      <p:cViewPr>
        <p:scale>
          <a:sx n="90" d="100"/>
          <a:sy n="90" d="100"/>
        </p:scale>
        <p:origin x="-1608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9/11/17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 smtClean="0"/>
              <a:t>Note there</a:t>
            </a:r>
            <a:r>
              <a:rPr lang="en-US" baseline="0" dirty="0" smtClean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*content* (lectures, written materials, etc.) are made available under the Creative Commons Attribution-</a:t>
            </a:r>
            <a:r>
              <a:rPr lang="en-US" baseline="0" dirty="0" err="1" smtClean="0"/>
              <a:t>ShareAlike</a:t>
            </a:r>
            <a:r>
              <a:rPr lang="en-US" baseline="0" dirty="0" smtClean="0"/>
              <a:t> 4.0 International (CC BY-SA 4.0). (https://</a:t>
            </a:r>
            <a:r>
              <a:rPr lang="en-US" baseline="0" dirty="0" err="1" smtClean="0"/>
              <a:t>creativecommons.org</a:t>
            </a:r>
            <a:r>
              <a:rPr lang="en-US" baseline="0" dirty="0" smtClean="0"/>
              <a:t>/licenses/by-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All *code* (R scripts the website code itself) are made available under the MIT License (https://</a:t>
            </a:r>
            <a:r>
              <a:rPr lang="en-US" baseline="0" dirty="0" err="1" smtClean="0"/>
              <a:t>opensource.org</a:t>
            </a:r>
            <a:r>
              <a:rPr lang="en-US" baseline="0" dirty="0" smtClean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 smtClean="0"/>
              <a:t>Click to edit Master section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Presenter &lt;</a:t>
            </a:r>
            <a:r>
              <a:rPr lang="en-US" dirty="0" err="1" smtClean="0"/>
              <a:t>address@genome.wustl.edu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 smtClean="0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hyperlink" Target="https://shiny.rstudio.com/gallery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R_(programming_langu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hyperlink" Target="https://cran.r-project.org/" TargetMode="External"/><Relationship Id="rId7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ran.r-project.org/" TargetMode="External"/><Relationship Id="rId3" Type="http://schemas.openxmlformats.org/officeDocument/2006/relationships/hyperlink" Target="https://bioconductor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GenViz</a:t>
            </a:r>
            <a:r>
              <a:rPr lang="en-US" dirty="0" smtClean="0"/>
              <a:t> Module 2:</a:t>
            </a:r>
            <a:br>
              <a:rPr lang="en-US" dirty="0" smtClean="0"/>
            </a:br>
            <a:r>
              <a:rPr lang="en-US" dirty="0" smtClean="0"/>
              <a:t>Using R for genomic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v</a:t>
            </a:r>
            <a:r>
              <a:rPr lang="en-US" dirty="0" smtClean="0"/>
              <a:t>isualization and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 smtClean="0"/>
              <a:t>Malachi Griffith, Obi Griffith, Zachary Skidmore</a:t>
            </a:r>
          </a:p>
          <a:p>
            <a:pPr algn="r"/>
            <a:r>
              <a:rPr lang="en-US" sz="1800" dirty="0" smtClean="0"/>
              <a:t>Genomic Data Visualization and Interpretation</a:t>
            </a:r>
          </a:p>
          <a:p>
            <a:pPr algn="r"/>
            <a:r>
              <a:rPr lang="en-US" sz="1800" dirty="0" smtClean="0"/>
              <a:t>September 11-15, 2017</a:t>
            </a:r>
          </a:p>
          <a:p>
            <a:pPr algn="r"/>
            <a:r>
              <a:rPr lang="en-US" sz="1800" dirty="0" smtClean="0"/>
              <a:t>Berlin 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796263" cy="571056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Rseek.org</a:t>
            </a:r>
            <a:r>
              <a:rPr lang="en-US" sz="2000" dirty="0" smtClean="0"/>
              <a:t> to search CRAN, r-bloggers, </a:t>
            </a:r>
            <a:r>
              <a:rPr lang="en-US" sz="2000" dirty="0" err="1" smtClean="0"/>
              <a:t>support.rstudio.com</a:t>
            </a:r>
            <a:r>
              <a:rPr lang="en-US" sz="2000" dirty="0" smtClean="0"/>
              <a:t>, </a:t>
            </a:r>
            <a:r>
              <a:rPr lang="en-US" sz="2000" dirty="0" err="1" smtClean="0"/>
              <a:t>rpubs.com</a:t>
            </a:r>
            <a:r>
              <a:rPr lang="en-US" sz="2000" dirty="0" smtClean="0"/>
              <a:t>,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pic>
        <p:nvPicPr>
          <p:cNvPr id="4" name="Content Placeholder 3" descr="Screenshot 2017-09-11 15.07.5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27" r="-240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1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Variables, Data </a:t>
            </a:r>
            <a:r>
              <a:rPr lang="en-US" dirty="0" smtClean="0"/>
              <a:t>Structure (</a:t>
            </a:r>
            <a:r>
              <a:rPr lang="en-US" dirty="0" smtClean="0"/>
              <a:t>Object) Types </a:t>
            </a:r>
            <a:r>
              <a:rPr lang="en-US" dirty="0" smtClean="0"/>
              <a:t>and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 with any </a:t>
            </a:r>
            <a:r>
              <a:rPr lang="en-US" dirty="0"/>
              <a:t>programming language, you need to use </a:t>
            </a:r>
            <a:r>
              <a:rPr lang="en-US" dirty="0" smtClean="0"/>
              <a:t>variables </a:t>
            </a:r>
            <a:r>
              <a:rPr lang="en-US" dirty="0"/>
              <a:t>to store </a:t>
            </a:r>
            <a:r>
              <a:rPr lang="en-US" dirty="0" smtClean="0"/>
              <a:t>information</a:t>
            </a:r>
            <a:r>
              <a:rPr lang="en-US" dirty="0"/>
              <a:t>. </a:t>
            </a:r>
            <a:r>
              <a:rPr lang="en-US" dirty="0" smtClean="0"/>
              <a:t>When </a:t>
            </a:r>
            <a:r>
              <a:rPr lang="en-US" dirty="0"/>
              <a:t>you create a variable you reserve some space in </a:t>
            </a:r>
            <a:r>
              <a:rPr lang="en-US" dirty="0" smtClean="0"/>
              <a:t>memory and keep a record of its location for later retrieval and use.</a:t>
            </a:r>
            <a:endParaRPr lang="en-US" dirty="0"/>
          </a:p>
          <a:p>
            <a:r>
              <a:rPr lang="en-US" dirty="0" smtClean="0"/>
              <a:t>The information you wish to store might be characters (e.g., text), integers, </a:t>
            </a:r>
            <a:r>
              <a:rPr lang="en-US" dirty="0" err="1" smtClean="0"/>
              <a:t>boolean</a:t>
            </a:r>
            <a:r>
              <a:rPr lang="en-US" dirty="0" smtClean="0"/>
              <a:t> (e.g., True/False) </a:t>
            </a:r>
            <a:r>
              <a:rPr lang="en-US" dirty="0"/>
              <a:t>etc. </a:t>
            </a:r>
          </a:p>
          <a:p>
            <a:r>
              <a:rPr lang="en-US" dirty="0"/>
              <a:t>In contrast to </a:t>
            </a:r>
            <a:r>
              <a:rPr lang="en-US" dirty="0" smtClean="0"/>
              <a:t>many other </a:t>
            </a:r>
            <a:r>
              <a:rPr lang="en-US" dirty="0" smtClean="0"/>
              <a:t>programming languages (e.g., C, java, </a:t>
            </a:r>
            <a:r>
              <a:rPr lang="en-US" dirty="0" err="1" smtClean="0"/>
              <a:t>etc</a:t>
            </a:r>
            <a:r>
              <a:rPr lang="en-US" dirty="0" smtClean="0"/>
              <a:t>), </a:t>
            </a:r>
            <a:r>
              <a:rPr lang="en-US" dirty="0"/>
              <a:t>in </a:t>
            </a:r>
            <a:r>
              <a:rPr lang="en-US" dirty="0" smtClean="0"/>
              <a:t>R </a:t>
            </a:r>
            <a:r>
              <a:rPr lang="en-US" dirty="0"/>
              <a:t>variables are not declared as </a:t>
            </a:r>
            <a:r>
              <a:rPr lang="en-US" dirty="0" smtClean="0"/>
              <a:t>a specific data </a:t>
            </a:r>
            <a:r>
              <a:rPr lang="en-US" dirty="0"/>
              <a:t>type.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variables are assigned with R-Objects and the data type of the R-object becomes the data type of the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simplest </a:t>
            </a:r>
            <a:r>
              <a:rPr lang="en-US" dirty="0" smtClean="0"/>
              <a:t>R-object </a:t>
            </a:r>
            <a:r>
              <a:rPr lang="en-US" dirty="0" smtClean="0"/>
              <a:t>type is </a:t>
            </a:r>
            <a:r>
              <a:rPr lang="en-US" dirty="0"/>
              <a:t>the </a:t>
            </a:r>
            <a:r>
              <a:rPr lang="en-US" dirty="0" smtClean="0"/>
              <a:t>atomic vector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are six data types </a:t>
            </a:r>
            <a:r>
              <a:rPr lang="en-US" dirty="0" smtClean="0"/>
              <a:t>for </a:t>
            </a:r>
            <a:r>
              <a:rPr lang="en-US" dirty="0"/>
              <a:t>atomic vectors, also termed as six classes of </a:t>
            </a:r>
            <a:r>
              <a:rPr lang="en-US" dirty="0" smtClean="0"/>
              <a:t>vectors: logical, numerical, integer, complex, character, and raw</a:t>
            </a:r>
          </a:p>
          <a:p>
            <a:r>
              <a:rPr lang="en-US" dirty="0" smtClean="0"/>
              <a:t>Lists </a:t>
            </a:r>
            <a:r>
              <a:rPr lang="en-US" dirty="0" smtClean="0"/>
              <a:t>are also vectors but are not atomic vectors, meaning that they can include multiple data types and can be recursive (contain lists of lists)</a:t>
            </a:r>
            <a:endParaRPr lang="en-US" dirty="0"/>
          </a:p>
          <a:p>
            <a:r>
              <a:rPr lang="en-US" dirty="0"/>
              <a:t>The other R-Objects are built upon atomic </a:t>
            </a:r>
            <a:r>
              <a:rPr lang="en-US" dirty="0" smtClean="0"/>
              <a:t>vectors and include: factors, matrices, arrays, data frames,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7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data and object types with class(), </a:t>
            </a:r>
            <a:r>
              <a:rPr lang="en-US" dirty="0" err="1" smtClean="0"/>
              <a:t>typeof</a:t>
            </a:r>
            <a:r>
              <a:rPr lang="en-US" dirty="0" smtClean="0"/>
              <a:t>() and is.*()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1003"/>
              </p:ext>
            </p:extLst>
          </p:nvPr>
        </p:nvGraphicFramePr>
        <p:xfrm>
          <a:off x="379415" y="1269960"/>
          <a:ext cx="855286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985"/>
                <a:gridCol w="1757517"/>
                <a:gridCol w="1173480"/>
                <a:gridCol w="2546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is.*(x)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&lt;- 1.0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numeric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is.numeric</a:t>
                      </a:r>
                      <a:r>
                        <a:rPr lang="en-US" dirty="0" smtClean="0"/>
                        <a:t>(x)=TRUE</a:t>
                      </a:r>
                      <a:br>
                        <a:rPr lang="en-US" dirty="0" smtClean="0"/>
                      </a:br>
                      <a:r>
                        <a:rPr lang="en-US" dirty="0" err="1" smtClean="0"/>
                        <a:t>is.double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&lt;- 1L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“a”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is.character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TRUE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is.logical</a:t>
                      </a:r>
                      <a:r>
                        <a:rPr lang="en-US" dirty="0" smtClean="0"/>
                        <a:t>(x)=</a:t>
                      </a:r>
                      <a:r>
                        <a:rPr lang="en-US" baseline="0" dirty="0" smtClean="0"/>
                        <a:t>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&lt;- </a:t>
                      </a:r>
                      <a:r>
                        <a:rPr lang="en-US" dirty="0" err="1" smtClean="0"/>
                        <a:t>charToRaw</a:t>
                      </a:r>
                      <a:r>
                        <a:rPr lang="en-US" dirty="0" smtClean="0"/>
                        <a:t>(“a”)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is.raw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 &lt;- 4 + 4i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is.complex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x &lt;- </a:t>
                      </a:r>
                      <a:r>
                        <a:rPr lang="it-IT" dirty="0" err="1" smtClean="0"/>
                        <a:t>matrix</a:t>
                      </a:r>
                      <a:r>
                        <a:rPr lang="it-IT" dirty="0" smtClean="0"/>
                        <a:t>(1:4, </a:t>
                      </a:r>
                      <a:r>
                        <a:rPr lang="it-IT" dirty="0" err="1" smtClean="0"/>
                        <a:t>nrow</a:t>
                      </a:r>
                      <a:r>
                        <a:rPr lang="it-IT" dirty="0" smtClean="0"/>
                        <a:t>=2)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matrix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is.matrix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Is.integer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 &lt;- </a:t>
                      </a:r>
                      <a:r>
                        <a:rPr lang="es-ES_tradnl" dirty="0" err="1" smtClean="0"/>
                        <a:t>data.frame</a:t>
                      </a:r>
                      <a:r>
                        <a:rPr lang="es-ES_tradnl" dirty="0" smtClean="0"/>
                        <a:t>(x=1:2, y=c(“a”, “b”))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data.frame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is.data.frame</a:t>
                      </a:r>
                      <a:r>
                        <a:rPr lang="en-US" dirty="0" smtClean="0"/>
                        <a:t>(x)=TRUE</a:t>
                      </a:r>
                    </a:p>
                    <a:p>
                      <a:pPr algn="ctr"/>
                      <a:r>
                        <a:rPr lang="en-US" dirty="0" err="1" smtClean="0"/>
                        <a:t>is.list</a:t>
                      </a:r>
                      <a:r>
                        <a:rPr lang="en-US" dirty="0" smtClean="0"/>
                        <a:t>(x)=TRUE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67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Typically defined with c() or extracted from other objects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myVector</a:t>
            </a:r>
            <a:r>
              <a:rPr lang="en-US" dirty="0" smtClean="0"/>
              <a:t> &lt;- c(“foo”, “bar”, “</a:t>
            </a:r>
            <a:r>
              <a:rPr lang="en-US" dirty="0" err="1" smtClean="0"/>
              <a:t>baz</a:t>
            </a:r>
            <a:r>
              <a:rPr lang="en-US" dirty="0" smtClean="0"/>
              <a:t>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myVector2 &lt;- c(</a:t>
            </a:r>
            <a:r>
              <a:rPr lang="it-IT" dirty="0"/>
              <a:t>2,3,5:10,15,20,25,30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Subsets of vectors can be extracted by index values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myVector</a:t>
            </a:r>
            <a:r>
              <a:rPr lang="en-US" dirty="0" smtClean="0"/>
              <a:t>[3]</a:t>
            </a:r>
          </a:p>
          <a:p>
            <a:pPr marL="457200" lvl="1" indent="0">
              <a:buNone/>
            </a:pPr>
            <a:r>
              <a:rPr lang="pt-BR" dirty="0"/>
              <a:t>[1] </a:t>
            </a:r>
            <a:r>
              <a:rPr lang="pt-BR" dirty="0" smtClean="0"/>
              <a:t>“</a:t>
            </a:r>
            <a:r>
              <a:rPr lang="pt-BR" dirty="0" err="1" smtClean="0"/>
              <a:t>baz</a:t>
            </a:r>
            <a:r>
              <a:rPr lang="pt-BR" dirty="0" smtClean="0"/>
              <a:t>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Conditional statements can be applied to vectors</a:t>
            </a:r>
          </a:p>
          <a:p>
            <a:pPr marL="457200" lvl="1" indent="0">
              <a:buNone/>
            </a:pPr>
            <a:r>
              <a:rPr lang="fr-FR" dirty="0" smtClean="0"/>
              <a:t>myVector2 </a:t>
            </a:r>
            <a:r>
              <a:rPr lang="fr-FR" dirty="0"/>
              <a:t>&gt;= </a:t>
            </a:r>
            <a:r>
              <a:rPr lang="fr-FR" dirty="0" smtClean="0"/>
              <a:t>5</a:t>
            </a:r>
          </a:p>
          <a:p>
            <a:pPr marL="457200" lvl="1" indent="0">
              <a:buNone/>
            </a:pPr>
            <a:r>
              <a:rPr lang="fr-FR" dirty="0"/>
              <a:t>[1] FALSE FALSE  TRUE  TRUE  TRUE  TRUE  TRUE  TRUE  TRUE  TRUE  TRUE  TRUE</a:t>
            </a:r>
            <a:endParaRPr lang="fr-FR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Dataframes</a:t>
            </a:r>
            <a:endParaRPr lang="en-US" dirty="0"/>
          </a:p>
        </p:txBody>
      </p:sp>
      <p:pic>
        <p:nvPicPr>
          <p:cNvPr id="4" name="Content Placeholder 3" descr="Screenshot 2017-09-12 10.02.5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4" r="-428"/>
          <a:stretch/>
        </p:blipFill>
        <p:spPr>
          <a:xfrm>
            <a:off x="226785" y="1566332"/>
            <a:ext cx="4699000" cy="5120722"/>
          </a:xfrm>
        </p:spPr>
      </p:pic>
      <p:sp>
        <p:nvSpPr>
          <p:cNvPr id="5" name="TextBox 4"/>
          <p:cNvSpPr txBox="1"/>
          <p:nvPr/>
        </p:nvSpPr>
        <p:spPr>
          <a:xfrm>
            <a:off x="226785" y="1114779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 </a:t>
            </a:r>
            <a:r>
              <a:rPr lang="en-US" dirty="0" err="1" smtClean="0"/>
              <a:t>dataframe</a:t>
            </a:r>
            <a:r>
              <a:rPr lang="en-US" dirty="0" smtClean="0"/>
              <a:t> available in R: “</a:t>
            </a:r>
            <a:r>
              <a:rPr lang="en-US" dirty="0" err="1" smtClean="0"/>
              <a:t>mtcars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5785" y="1566332"/>
            <a:ext cx="3937001" cy="4783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Similar vectors, you can extract subsets of </a:t>
            </a:r>
            <a:r>
              <a:rPr lang="en-US" sz="2000" dirty="0" err="1" smtClean="0"/>
              <a:t>dataframes</a:t>
            </a:r>
            <a:r>
              <a:rPr lang="en-US" sz="2000" dirty="0" smtClean="0"/>
              <a:t> using [] but now with two dimensions: data[ROW,COL]</a:t>
            </a:r>
          </a:p>
          <a:p>
            <a:endParaRPr lang="en-US" sz="2000" dirty="0" smtClean="0"/>
          </a:p>
          <a:p>
            <a:r>
              <a:rPr lang="en-US" sz="2000" dirty="0" smtClean="0"/>
              <a:t>You can also extract by row and </a:t>
            </a:r>
            <a:r>
              <a:rPr lang="en-US" sz="2000" dirty="0"/>
              <a:t>column name: 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mtcars</a:t>
            </a:r>
            <a:r>
              <a:rPr lang="en-US" sz="2000" dirty="0" err="1"/>
              <a:t>$</a:t>
            </a:r>
            <a:r>
              <a:rPr lang="en-US" sz="2000" dirty="0" err="1" smtClean="0"/>
              <a:t>mpg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64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Exporting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functions exist to import most common file formats</a:t>
            </a:r>
          </a:p>
          <a:p>
            <a:pPr lvl="1"/>
            <a:r>
              <a:rPr lang="en-US" dirty="0" err="1" smtClean="0"/>
              <a:t>tsv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r>
              <a:rPr lang="en-US" dirty="0" smtClean="0"/>
              <a:t>, excel, xml,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read.table</a:t>
            </a:r>
            <a:r>
              <a:rPr lang="en-US" dirty="0" smtClean="0"/>
              <a:t>() is particularly </a:t>
            </a:r>
            <a:r>
              <a:rPr lang="en-US" dirty="0" smtClean="0"/>
              <a:t>useful for simple delimited data files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from file or web URL</a:t>
            </a:r>
          </a:p>
          <a:p>
            <a:r>
              <a:rPr lang="en-US" dirty="0" smtClean="0"/>
              <a:t>Tell R how you have encoded missing values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as.is</a:t>
            </a:r>
            <a:r>
              <a:rPr lang="en-US" dirty="0" smtClean="0"/>
              <a:t> to prevent R from converting strings to factors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451" y="3160891"/>
            <a:ext cx="8636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data &lt;- </a:t>
            </a:r>
            <a:r>
              <a:rPr lang="en-US" sz="2000" dirty="0" err="1"/>
              <a:t>read.table</a:t>
            </a:r>
            <a:r>
              <a:rPr lang="en-US" sz="2000" dirty="0"/>
              <a:t>(file</a:t>
            </a:r>
            <a:r>
              <a:rPr lang="en-US" sz="2000" dirty="0" smtClean="0"/>
              <a:t>=“my file or URL”, </a:t>
            </a:r>
            <a:r>
              <a:rPr lang="en-US" sz="2000" dirty="0"/>
              <a:t>header=TRUE, </a:t>
            </a:r>
            <a:r>
              <a:rPr lang="en-US" sz="2000" dirty="0" err="1"/>
              <a:t>sep</a:t>
            </a:r>
            <a:r>
              <a:rPr lang="en-US" sz="2000" dirty="0"/>
              <a:t>="\t", </a:t>
            </a:r>
            <a:r>
              <a:rPr lang="en-US" sz="2000" dirty="0" err="1"/>
              <a:t>na.strings</a:t>
            </a:r>
            <a:r>
              <a:rPr lang="en-US" sz="2000" dirty="0"/>
              <a:t> = c("NA","N/A","</a:t>
            </a:r>
            <a:r>
              <a:rPr lang="en-US" sz="2000" dirty="0" err="1"/>
              <a:t>na</a:t>
            </a:r>
            <a:r>
              <a:rPr lang="en-US" sz="2000" dirty="0"/>
              <a:t>"), </a:t>
            </a:r>
            <a:r>
              <a:rPr lang="en-US" sz="2000" dirty="0" err="1"/>
              <a:t>as.is</a:t>
            </a:r>
            <a:r>
              <a:rPr lang="en-US" sz="2000" dirty="0"/>
              <a:t>=c(1:27,29:30</a:t>
            </a:r>
            <a:r>
              <a:rPr lang="en-US" sz="2000" dirty="0" smtClean="0"/>
              <a:t>), </a:t>
            </a:r>
            <a:r>
              <a:rPr lang="en-US" sz="2000" dirty="0" err="1" smtClean="0"/>
              <a:t>row.names</a:t>
            </a:r>
            <a:r>
              <a:rPr lang="en-US" sz="2000" dirty="0" smtClean="0"/>
              <a:t>=1, </a:t>
            </a:r>
            <a:r>
              <a:rPr lang="is-IS" sz="2000" dirty="0" smtClean="0"/>
              <a:t>…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45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45" b="1290"/>
          <a:stretch/>
        </p:blipFill>
        <p:spPr>
          <a:xfrm>
            <a:off x="0" y="3794771"/>
            <a:ext cx="8636001" cy="3014135"/>
          </a:xfrm>
        </p:spPr>
      </p:pic>
      <p:sp>
        <p:nvSpPr>
          <p:cNvPr id="5" name="TextBox 4"/>
          <p:cNvSpPr txBox="1"/>
          <p:nvPr/>
        </p:nvSpPr>
        <p:spPr>
          <a:xfrm>
            <a:off x="785574" y="901252"/>
            <a:ext cx="54881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# Create a </a:t>
            </a:r>
            <a:r>
              <a:rPr lang="it-IT" dirty="0" err="1" smtClean="0"/>
              <a:t>matrix</a:t>
            </a:r>
            <a:r>
              <a:rPr lang="it-IT" dirty="0" smtClean="0"/>
              <a:t> of 8 </a:t>
            </a:r>
            <a:r>
              <a:rPr lang="it-IT" dirty="0" err="1" smtClean="0"/>
              <a:t>rows</a:t>
            </a:r>
            <a:r>
              <a:rPr lang="it-IT" dirty="0" smtClean="0"/>
              <a:t> by 5 </a:t>
            </a:r>
            <a:r>
              <a:rPr lang="it-IT" dirty="0" err="1" smtClean="0"/>
              <a:t>columns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above</a:t>
            </a:r>
            <a:r>
              <a:rPr lang="it-IT" dirty="0" smtClean="0"/>
              <a:t>:</a:t>
            </a:r>
          </a:p>
          <a:p>
            <a:r>
              <a:rPr lang="it-IT" dirty="0" smtClean="0"/>
              <a:t>x </a:t>
            </a:r>
            <a:r>
              <a:rPr lang="it-IT" dirty="0"/>
              <a:t>&lt;- </a:t>
            </a:r>
            <a:r>
              <a:rPr lang="it-IT" dirty="0" err="1"/>
              <a:t>matrix</a:t>
            </a:r>
            <a:r>
              <a:rPr lang="it-IT" dirty="0"/>
              <a:t>(</a:t>
            </a:r>
            <a:r>
              <a:rPr lang="it-IT" dirty="0" err="1"/>
              <a:t>runif</a:t>
            </a:r>
            <a:r>
              <a:rPr lang="it-IT" dirty="0"/>
              <a:t>(</a:t>
            </a:r>
            <a:r>
              <a:rPr lang="it-IT" dirty="0" err="1"/>
              <a:t>n</a:t>
            </a:r>
            <a:r>
              <a:rPr lang="it-IT" dirty="0"/>
              <a:t>=40, </a:t>
            </a:r>
            <a:r>
              <a:rPr lang="it-IT" dirty="0" err="1"/>
              <a:t>min</a:t>
            </a:r>
            <a:r>
              <a:rPr lang="it-IT" dirty="0"/>
              <a:t>=1, </a:t>
            </a:r>
            <a:r>
              <a:rPr lang="it-IT" dirty="0" err="1"/>
              <a:t>max</a:t>
            </a:r>
            <a:r>
              <a:rPr lang="it-IT" dirty="0"/>
              <a:t>=100), </a:t>
            </a:r>
            <a:r>
              <a:rPr lang="it-IT" dirty="0" err="1"/>
              <a:t>ncol</a:t>
            </a:r>
            <a:r>
              <a:rPr lang="it-IT" dirty="0"/>
              <a:t>=5)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# </a:t>
            </a:r>
            <a:r>
              <a:rPr lang="it-IT" dirty="0" err="1" smtClean="0"/>
              <a:t>Calculate</a:t>
            </a:r>
            <a:r>
              <a:rPr lang="it-IT" dirty="0" smtClean="0"/>
              <a:t> </a:t>
            </a:r>
            <a:r>
              <a:rPr lang="it-IT" dirty="0" err="1" smtClean="0"/>
              <a:t>min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row</a:t>
            </a:r>
            <a:r>
              <a:rPr lang="it-IT" dirty="0" smtClean="0"/>
              <a:t> with a for </a:t>
            </a:r>
            <a:r>
              <a:rPr lang="it-IT" dirty="0" err="1" smtClean="0"/>
              <a:t>loop</a:t>
            </a:r>
            <a:endParaRPr lang="it-IT" dirty="0"/>
          </a:p>
          <a:p>
            <a:r>
              <a:rPr lang="it-IT" dirty="0" smtClean="0"/>
              <a:t>for</a:t>
            </a:r>
            <a:r>
              <a:rPr lang="it-IT" dirty="0"/>
              <a:t>(i in 1:8)</a:t>
            </a:r>
            <a:r>
              <a:rPr lang="it-IT" dirty="0" smtClean="0"/>
              <a:t>{</a:t>
            </a:r>
          </a:p>
          <a:p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err="1" smtClean="0"/>
              <a:t>print</a:t>
            </a:r>
            <a:r>
              <a:rPr lang="it-IT" dirty="0"/>
              <a:t>(</a:t>
            </a:r>
            <a:r>
              <a:rPr lang="it-IT" dirty="0" err="1"/>
              <a:t>min</a:t>
            </a:r>
            <a:r>
              <a:rPr lang="it-IT" dirty="0"/>
              <a:t>(x[i,])</a:t>
            </a:r>
            <a:r>
              <a:rPr lang="it-IT" dirty="0" smtClean="0"/>
              <a:t>)</a:t>
            </a:r>
          </a:p>
          <a:p>
            <a:r>
              <a:rPr lang="it-IT" dirty="0" smtClean="0"/>
              <a:t>}</a:t>
            </a:r>
          </a:p>
          <a:p>
            <a:endParaRPr lang="it-IT" dirty="0" smtClean="0"/>
          </a:p>
          <a:p>
            <a:r>
              <a:rPr lang="it-IT" dirty="0" smtClean="0"/>
              <a:t># use </a:t>
            </a:r>
            <a:r>
              <a:rPr lang="it-IT" dirty="0" err="1" smtClean="0"/>
              <a:t>apply</a:t>
            </a:r>
            <a:r>
              <a:rPr lang="it-IT" dirty="0" smtClean="0"/>
              <a:t> </a:t>
            </a:r>
            <a:r>
              <a:rPr lang="it-IT" dirty="0" err="1" smtClean="0"/>
              <a:t>function</a:t>
            </a:r>
            <a:r>
              <a:rPr lang="it-IT" dirty="0" smtClean="0"/>
              <a:t> to do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thing</a:t>
            </a:r>
            <a:endParaRPr lang="it-IT" dirty="0" smtClean="0"/>
          </a:p>
          <a:p>
            <a:r>
              <a:rPr lang="it-IT" dirty="0" err="1"/>
              <a:t>apply</a:t>
            </a:r>
            <a:r>
              <a:rPr lang="it-IT" dirty="0"/>
              <a:t>(x, 1, </a:t>
            </a:r>
            <a:r>
              <a:rPr lang="it-IT" dirty="0" err="1"/>
              <a:t>min</a:t>
            </a:r>
            <a:r>
              <a:rPr lang="it-IT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6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necessary when an existing R function doesn’t quite do what you need.</a:t>
            </a:r>
          </a:p>
          <a:p>
            <a:r>
              <a:rPr lang="en-US" dirty="0" smtClean="0"/>
              <a:t>Especially powerful in combination with apply() functions</a:t>
            </a:r>
          </a:p>
          <a:p>
            <a:endParaRPr lang="en-US" dirty="0" smtClean="0"/>
          </a:p>
          <a:p>
            <a:r>
              <a:rPr lang="en-US" dirty="0" smtClean="0"/>
              <a:t>Basic structure: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myfun</a:t>
            </a:r>
            <a:r>
              <a:rPr lang="en-US" dirty="0" smtClean="0"/>
              <a:t> </a:t>
            </a:r>
            <a:r>
              <a:rPr lang="en-US" dirty="0"/>
              <a:t>&lt;- function</a:t>
            </a:r>
            <a:r>
              <a:rPr lang="en-US" dirty="0" smtClean="0"/>
              <a:t>(input)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		output </a:t>
            </a:r>
            <a:r>
              <a:rPr lang="en-US" dirty="0"/>
              <a:t>&lt;- </a:t>
            </a:r>
            <a:r>
              <a:rPr lang="en-US" dirty="0" err="1" smtClean="0"/>
              <a:t>do_something</a:t>
            </a:r>
            <a:r>
              <a:rPr lang="en-US" dirty="0" smtClean="0"/>
              <a:t>(input)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return(output)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apply(</a:t>
            </a:r>
            <a:r>
              <a:rPr lang="en-US" dirty="0" err="1" smtClean="0"/>
              <a:t>mydata</a:t>
            </a:r>
            <a:r>
              <a:rPr lang="en-US" dirty="0" smtClean="0"/>
              <a:t>, 1, </a:t>
            </a:r>
            <a:r>
              <a:rPr lang="en-US" dirty="0" err="1" smtClean="0"/>
              <a:t>myfun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9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– the age </a:t>
            </a:r>
            <a:r>
              <a:rPr lang="en-US" dirty="0"/>
              <a:t>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 convention in R, “&lt;-” is used to assig</a:t>
            </a:r>
            <a:r>
              <a:rPr lang="en-US" dirty="0" smtClean="0"/>
              <a:t>n a value to a variable and “=” is used for setting arguments in a function. For R purists, this is the preferred method.</a:t>
            </a:r>
          </a:p>
          <a:p>
            <a:r>
              <a:rPr lang="en-US" dirty="0" smtClean="0"/>
              <a:t>The “=” symbol will also generally work for assignment.</a:t>
            </a:r>
          </a:p>
          <a:p>
            <a:endParaRPr lang="en-US" dirty="0" smtClean="0"/>
          </a:p>
          <a:p>
            <a:r>
              <a:rPr lang="en-US" dirty="0" smtClean="0"/>
              <a:t>Old keyboards had a “&lt;-” key. Now its an extra key stroke.</a:t>
            </a:r>
          </a:p>
          <a:p>
            <a:endParaRPr lang="en-US" dirty="0"/>
          </a:p>
          <a:p>
            <a:r>
              <a:rPr lang="en-US" dirty="0" smtClean="0"/>
              <a:t>There is a difference in “scope”. Generally you may want values assigned within functions to stay inside the function.</a:t>
            </a:r>
          </a:p>
          <a:p>
            <a:r>
              <a:rPr lang="en-US" dirty="0" smtClean="0"/>
              <a:t>Let’s look at the simple ‘median’ function to illustrate</a:t>
            </a:r>
          </a:p>
          <a:p>
            <a:pPr lvl="1"/>
            <a:r>
              <a:rPr lang="en-US" dirty="0"/>
              <a:t>Usage: median(x, </a:t>
            </a:r>
            <a:r>
              <a:rPr lang="en-US" dirty="0" err="1"/>
              <a:t>na.rm</a:t>
            </a:r>
            <a:r>
              <a:rPr lang="en-US" dirty="0"/>
              <a:t> = FALSE, ...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s-ES_tradnl" dirty="0" smtClean="0"/>
              <a:t>	&gt; data</a:t>
            </a:r>
            <a:r>
              <a:rPr lang="es-ES_tradnl" dirty="0"/>
              <a:t>=c(1:10,NA,NA,3:5</a:t>
            </a:r>
            <a:r>
              <a:rPr lang="es-ES_tradnl" dirty="0" smtClean="0"/>
              <a:t>)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&gt; median</a:t>
            </a:r>
            <a:r>
              <a:rPr lang="es-ES_tradnl" dirty="0"/>
              <a:t>(x=data, </a:t>
            </a:r>
            <a:r>
              <a:rPr lang="es-ES_tradnl" dirty="0" err="1"/>
              <a:t>na.rm</a:t>
            </a:r>
            <a:r>
              <a:rPr lang="es-ES_tradnl" dirty="0"/>
              <a:t>=TRUE</a:t>
            </a:r>
            <a:r>
              <a:rPr lang="es-ES_tradnl" dirty="0" smtClean="0"/>
              <a:t>)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[1] 5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es-ES_tradnl" dirty="0" smtClean="0"/>
              <a:t>&gt; x</a:t>
            </a:r>
          </a:p>
          <a:p>
            <a:pPr marL="457200" lvl="1" indent="0">
              <a:buNone/>
            </a:pPr>
            <a:r>
              <a:rPr lang="es-ES_tradnl" dirty="0"/>
              <a:t>	</a:t>
            </a:r>
            <a:r>
              <a:rPr lang="de-DE" dirty="0"/>
              <a:t>Error: </a:t>
            </a:r>
            <a:r>
              <a:rPr lang="de-DE" dirty="0" err="1"/>
              <a:t>object</a:t>
            </a:r>
            <a:r>
              <a:rPr lang="de-DE" dirty="0"/>
              <a:t> 'x' not </a:t>
            </a:r>
            <a:r>
              <a:rPr lang="de-DE" dirty="0" err="1"/>
              <a:t>found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	&gt; </a:t>
            </a:r>
            <a:r>
              <a:rPr lang="de-DE" dirty="0"/>
              <a:t>median(x &lt;-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na.rm</a:t>
            </a:r>
            <a:r>
              <a:rPr lang="de-DE" dirty="0"/>
              <a:t>=TRUE)</a:t>
            </a:r>
          </a:p>
          <a:p>
            <a:pPr marL="457200" lvl="1" indent="0">
              <a:buNone/>
            </a:pPr>
            <a:r>
              <a:rPr lang="de-DE" dirty="0" smtClean="0"/>
              <a:t>	[</a:t>
            </a:r>
            <a:r>
              <a:rPr lang="de-DE" dirty="0"/>
              <a:t>1] 5</a:t>
            </a:r>
          </a:p>
          <a:p>
            <a:pPr marL="457200" lvl="1" indent="0">
              <a:buNone/>
            </a:pPr>
            <a:r>
              <a:rPr lang="de-DE" dirty="0" smtClean="0"/>
              <a:t>	&gt; </a:t>
            </a:r>
            <a:r>
              <a:rPr lang="de-DE" dirty="0"/>
              <a:t>x</a:t>
            </a:r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 smtClean="0"/>
              <a:t>	[</a:t>
            </a:r>
            <a:r>
              <a:rPr lang="de-DE" dirty="0"/>
              <a:t>1]  1  2  3  4  5  6  7  8  9 10 NA NA  3  4  5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9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“&lt;-” spacing matters. This drives some programmers crazy who think spacing should be a style matter and not change the way a program works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&gt; x</a:t>
            </a:r>
            <a:r>
              <a:rPr lang="en-US" dirty="0"/>
              <a:t>&lt;-</a:t>
            </a:r>
            <a:r>
              <a:rPr lang="en-US" dirty="0" smtClean="0"/>
              <a:t>3</a:t>
            </a:r>
          </a:p>
          <a:p>
            <a:pPr marL="457200" lvl="1" indent="0">
              <a:buNone/>
            </a:pPr>
            <a:r>
              <a:rPr lang="en-US" dirty="0" smtClean="0"/>
              <a:t>&gt; x</a:t>
            </a:r>
            <a:br>
              <a:rPr lang="en-US" dirty="0" smtClean="0"/>
            </a:br>
            <a:r>
              <a:rPr lang="pt-BR" dirty="0"/>
              <a:t>[1] </a:t>
            </a:r>
            <a:r>
              <a:rPr lang="pt-BR" dirty="0" smtClean="0"/>
              <a:t>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x &lt;- 3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 x</a:t>
            </a:r>
            <a:br>
              <a:rPr lang="en-US" dirty="0"/>
            </a:br>
            <a:r>
              <a:rPr lang="pt-BR" dirty="0"/>
              <a:t>[1] 3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&gt; </a:t>
            </a:r>
            <a:r>
              <a:rPr lang="en-US" dirty="0" smtClean="0"/>
              <a:t>x &lt; -</a:t>
            </a:r>
            <a:r>
              <a:rPr lang="en-US" dirty="0"/>
              <a:t>3</a:t>
            </a:r>
          </a:p>
          <a:p>
            <a:pPr marL="457200" lvl="1" indent="0">
              <a:buNone/>
            </a:pPr>
            <a:r>
              <a:rPr lang="en-US" dirty="0" smtClean="0"/>
              <a:t>&gt; x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/>
              <a:t>FALSE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782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56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the age old “&lt;</a:t>
            </a:r>
            <a:r>
              <a:rPr lang="en-US" dirty="0" smtClean="0"/>
              <a:t>-”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“=” debate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weirdness having to do with order of interpretation by R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x &lt;- y &lt;- </a:t>
            </a:r>
            <a:r>
              <a:rPr lang="en-US" dirty="0" smtClean="0"/>
              <a:t>5   # x and y equal 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= y = </a:t>
            </a:r>
            <a:r>
              <a:rPr lang="en-US" dirty="0" smtClean="0"/>
              <a:t>5   </a:t>
            </a:r>
            <a:r>
              <a:rPr lang="en-US" dirty="0"/>
              <a:t># x and y equal </a:t>
            </a:r>
            <a:r>
              <a:rPr lang="en-US" dirty="0" smtClean="0"/>
              <a:t>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= y &lt;- </a:t>
            </a:r>
            <a:r>
              <a:rPr lang="en-US" dirty="0" smtClean="0"/>
              <a:t>5   </a:t>
            </a:r>
            <a:r>
              <a:rPr lang="en-US" dirty="0"/>
              <a:t># x and y equal </a:t>
            </a:r>
            <a:r>
              <a:rPr lang="en-US" dirty="0" smtClean="0"/>
              <a:t>5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x &lt;- y = </a:t>
            </a:r>
            <a:r>
              <a:rPr lang="en-US" dirty="0" smtClean="0"/>
              <a:t>5   </a:t>
            </a:r>
            <a:r>
              <a:rPr lang="en-US" dirty="0"/>
              <a:t># </a:t>
            </a:r>
            <a:r>
              <a:rPr lang="en-US" dirty="0" smtClean="0"/>
              <a:t>errors!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# Error in (x &lt;- y) = 5 : could not find function "&lt;-&lt;</a:t>
            </a:r>
            <a:r>
              <a:rPr lang="en-US" dirty="0" smtClean="0"/>
              <a:t>-”</a:t>
            </a:r>
          </a:p>
          <a:p>
            <a:endParaRPr lang="en-US" dirty="0" smtClean="0"/>
          </a:p>
          <a:p>
            <a:r>
              <a:rPr lang="en-US" dirty="0" smtClean="0"/>
              <a:t>We could keep going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Use “&lt;-” if you want to be a l33t R geek.</a:t>
            </a:r>
          </a:p>
          <a:p>
            <a:r>
              <a:rPr lang="en-US" dirty="0" smtClean="0"/>
              <a:t>I’ve been writing code for 15 years and use “=” for assignment. Never had a problem. </a:t>
            </a:r>
          </a:p>
          <a:p>
            <a:r>
              <a:rPr lang="en-US" dirty="0" err="1" smtClean="0"/>
              <a:t>formatR</a:t>
            </a:r>
            <a:r>
              <a:rPr lang="en-US" dirty="0" smtClean="0"/>
              <a:t> package (tidy_* functions) can be used to clean your code for publication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3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options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least 3 primary graphics options in R</a:t>
            </a:r>
          </a:p>
          <a:p>
            <a:pPr lvl="1"/>
            <a:r>
              <a:rPr lang="en-US" dirty="0" smtClean="0"/>
              <a:t>base R graphics</a:t>
            </a:r>
          </a:p>
          <a:p>
            <a:pPr lvl="2"/>
            <a:r>
              <a:rPr lang="en-US" dirty="0" smtClean="0"/>
              <a:t>plot(), par(),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lattice</a:t>
            </a:r>
          </a:p>
          <a:p>
            <a:pPr lvl="1"/>
            <a:r>
              <a:rPr lang="en-US" b="1" dirty="0" smtClean="0"/>
              <a:t>ggplot2</a:t>
            </a:r>
          </a:p>
          <a:p>
            <a:endParaRPr lang="en-US" dirty="0" smtClean="0"/>
          </a:p>
          <a:p>
            <a:r>
              <a:rPr lang="en-US" dirty="0" smtClean="0"/>
              <a:t>ggplot2 consistently one of the top two most popular of all R packages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181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Why use </a:t>
            </a:r>
            <a:r>
              <a:rPr lang="en-US" sz="2400" dirty="0" smtClean="0"/>
              <a:t>ggplot2? – “prettier” graphics in less lines of code</a:t>
            </a:r>
            <a:endParaRPr lang="en-US" sz="2400" dirty="0"/>
          </a:p>
        </p:txBody>
      </p:sp>
      <p:pic>
        <p:nvPicPr>
          <p:cNvPr id="3" name="Picture 2" descr="Screenshot 2017-09-11 16.0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5" y="858980"/>
            <a:ext cx="8635999" cy="596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1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syntax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6785" y="887582"/>
            <a:ext cx="8771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ggplot</a:t>
            </a:r>
            <a:r>
              <a:rPr lang="en-US" sz="2000" dirty="0"/>
              <a:t>(data=</a:t>
            </a:r>
            <a:r>
              <a:rPr lang="en-US" sz="2000" dirty="0" err="1"/>
              <a:t>variantData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(x=</a:t>
            </a:r>
            <a:r>
              <a:rPr lang="en-US" sz="2000" dirty="0" err="1"/>
              <a:t>tumor_VAF</a:t>
            </a:r>
            <a:r>
              <a:rPr lang="en-US" sz="2000" dirty="0"/>
              <a:t>, y=</a:t>
            </a:r>
            <a:r>
              <a:rPr lang="en-US" sz="2000" dirty="0" err="1"/>
              <a:t>tumor_COV</a:t>
            </a:r>
            <a:r>
              <a:rPr lang="en-US" sz="2000" dirty="0"/>
              <a:t>)) + </a:t>
            </a:r>
            <a:r>
              <a:rPr lang="en-US" sz="2000" dirty="0" err="1"/>
              <a:t>geom_point</a:t>
            </a:r>
            <a:r>
              <a:rPr lang="en-US" sz="2000" dirty="0"/>
              <a:t>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1468" y="2476293"/>
            <a:ext cx="404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Aesthetic mappings describe how variables in the data are mapped to visual properties (aesthetics) of </a:t>
            </a:r>
            <a:r>
              <a:rPr lang="en-US" dirty="0" smtClean="0"/>
              <a:t>geometric objects (</a:t>
            </a:r>
            <a:r>
              <a:rPr lang="en-US" dirty="0" err="1" smtClean="0"/>
              <a:t>geoms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366000" y="1355424"/>
            <a:ext cx="1479853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68132" y="1355424"/>
            <a:ext cx="3742268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02266" y="1355424"/>
            <a:ext cx="1828800" cy="0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21" idx="0"/>
          </p:cNvCxnSpPr>
          <p:nvPr/>
        </p:nvCxnSpPr>
        <p:spPr>
          <a:xfrm flipH="1">
            <a:off x="1205594" y="1355424"/>
            <a:ext cx="928007" cy="541124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986" y="1896548"/>
            <a:ext cx="2059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dataframe</a:t>
            </a:r>
            <a:r>
              <a:rPr lang="en-US" dirty="0" smtClean="0"/>
              <a:t> with data to be plotted</a:t>
            </a:r>
            <a:endParaRPr lang="en-US" dirty="0"/>
          </a:p>
        </p:txBody>
      </p:sp>
      <p:cxnSp>
        <p:nvCxnSpPr>
          <p:cNvPr id="22" name="Straight Connector 21"/>
          <p:cNvCxnSpPr>
            <a:endCxn id="8" idx="0"/>
          </p:cNvCxnSpPr>
          <p:nvPr/>
        </p:nvCxnSpPr>
        <p:spPr>
          <a:xfrm flipH="1">
            <a:off x="4445004" y="1355424"/>
            <a:ext cx="550329" cy="1120869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6" idx="0"/>
          </p:cNvCxnSpPr>
          <p:nvPr/>
        </p:nvCxnSpPr>
        <p:spPr>
          <a:xfrm flipH="1">
            <a:off x="7782380" y="1355424"/>
            <a:ext cx="294821" cy="528202"/>
          </a:xfrm>
          <a:prstGeom prst="line">
            <a:avLst/>
          </a:prstGeom>
          <a:ln w="5715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752772" y="1883626"/>
            <a:ext cx="2059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geometric objects specify how data should be plotted</a:t>
            </a:r>
            <a:endParaRPr lang="en-US" dirty="0"/>
          </a:p>
        </p:txBody>
      </p:sp>
      <p:pic>
        <p:nvPicPr>
          <p:cNvPr id="31" name="Picture 30" descr="R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49" y="3778220"/>
            <a:ext cx="3300751" cy="30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Faceting allows multiple plots in a single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79" r="-28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476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allow stylistic improvements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679" r="-28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4810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Wide </a:t>
            </a:r>
            <a:r>
              <a:rPr lang="en-US" dirty="0" err="1" smtClean="0"/>
              <a:t>vs</a:t>
            </a:r>
            <a:r>
              <a:rPr lang="en-US" dirty="0" smtClean="0"/>
              <a:t> long format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0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Rmarkdown</a:t>
            </a:r>
            <a:r>
              <a:rPr lang="en-US" sz="2000" dirty="0" smtClean="0"/>
              <a:t> can be used</a:t>
            </a:r>
            <a:r>
              <a:rPr lang="en-US" sz="2000" dirty="0" smtClean="0"/>
              <a:t> to create publication ready documents presenting all code (analysis), comments, and results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6786" y="1805199"/>
            <a:ext cx="4197112" cy="45689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title: "Introduction To Markdown"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err="1"/>
              <a:t>html_document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```{r setup, include=FALSE}</a:t>
            </a:r>
          </a:p>
          <a:p>
            <a:pPr marL="0" indent="0">
              <a:buNone/>
            </a:pPr>
            <a:r>
              <a:rPr lang="en-US" dirty="0" err="1"/>
              <a:t>knitr</a:t>
            </a:r>
            <a:r>
              <a:rPr lang="en-US" dirty="0"/>
              <a:t>::</a:t>
            </a:r>
            <a:r>
              <a:rPr lang="en-US" dirty="0" err="1"/>
              <a:t>opts_chunk$set</a:t>
            </a:r>
            <a:r>
              <a:rPr lang="en-US" dirty="0"/>
              <a:t>(echo = TRUE)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Data description</a:t>
            </a:r>
          </a:p>
          <a:p>
            <a:pPr marL="0" indent="0">
              <a:buNone/>
            </a:pPr>
            <a:r>
              <a:rPr lang="en-US" dirty="0"/>
              <a:t>The data used in this section is ...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0" indent="0">
              <a:buNone/>
            </a:pPr>
            <a:r>
              <a:rPr lang="en-US" dirty="0" err="1"/>
              <a:t>fl_data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("~/Downloads/ggplot2ExampleData.tsv")</a:t>
            </a:r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 Data visualization</a:t>
            </a:r>
          </a:p>
          <a:p>
            <a:pPr marL="0" indent="0">
              <a:buNone/>
            </a:pPr>
            <a:r>
              <a:rPr lang="en-US" dirty="0"/>
              <a:t>We will plot something...</a:t>
            </a:r>
          </a:p>
          <a:p>
            <a:pPr marL="0" indent="0">
              <a:buNone/>
            </a:pPr>
            <a:r>
              <a:rPr lang="en-US" dirty="0"/>
              <a:t>```{r}</a:t>
            </a:r>
          </a:p>
          <a:p>
            <a:pPr marL="0" indent="0">
              <a:buNone/>
            </a:pPr>
            <a:r>
              <a:rPr lang="en-US" dirty="0"/>
              <a:t>library(ggplot2)</a:t>
            </a:r>
          </a:p>
          <a:p>
            <a:pPr marL="0" indent="0">
              <a:buNone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fl_data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tumor_VAF</a:t>
            </a:r>
            <a:r>
              <a:rPr lang="en-US" dirty="0"/>
              <a:t>, fill=dataset)) + </a:t>
            </a:r>
            <a:r>
              <a:rPr lang="en-US" dirty="0" err="1"/>
              <a:t>geom_density</a:t>
            </a:r>
            <a:r>
              <a:rPr lang="en-US" dirty="0"/>
              <a:t>(alpha=.4)</a:t>
            </a:r>
          </a:p>
          <a:p>
            <a:pPr marL="0" indent="0">
              <a:buNone/>
            </a:pPr>
            <a:r>
              <a:rPr lang="en-US" dirty="0"/>
              <a:t>``</a:t>
            </a:r>
            <a:r>
              <a:rPr lang="en-US" dirty="0" smtClean="0"/>
              <a:t>`</a:t>
            </a:r>
            <a:endParaRPr lang="en-US" dirty="0"/>
          </a:p>
        </p:txBody>
      </p:sp>
      <p:pic>
        <p:nvPicPr>
          <p:cNvPr id="6" name="Content Placeholder 5" descr="Screenshot 2017-09-12 09.19.40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78" b="-11178"/>
          <a:stretch>
            <a:fillRect/>
          </a:stretch>
        </p:blipFill>
        <p:spPr>
          <a:xfrm>
            <a:off x="4648200" y="1418159"/>
            <a:ext cx="4214586" cy="5119235"/>
          </a:xfrm>
        </p:spPr>
      </p:pic>
      <p:sp>
        <p:nvSpPr>
          <p:cNvPr id="7" name="TextBox 6"/>
          <p:cNvSpPr txBox="1"/>
          <p:nvPr/>
        </p:nvSpPr>
        <p:spPr>
          <a:xfrm>
            <a:off x="580571" y="1143862"/>
            <a:ext cx="202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myRprogram.Rmd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806095" y="1221620"/>
            <a:ext cx="641048" cy="2431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73716" y="1146878"/>
            <a:ext cx="67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knitr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760688" y="1221620"/>
            <a:ext cx="641048" cy="2431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76691" y="1146878"/>
            <a:ext cx="1341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result.html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7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graphics with R shiny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Optimizing a graphic often requires multiple iterative alterations</a:t>
            </a:r>
          </a:p>
          <a:p>
            <a:r>
              <a:rPr lang="en-US" sz="2800" dirty="0" smtClean="0"/>
              <a:t>Analysis and interpretation often benefits from active filtering, variable selection, and parameterization</a:t>
            </a:r>
          </a:p>
          <a:p>
            <a:r>
              <a:rPr lang="en-US" sz="2800" dirty="0" smtClean="0"/>
              <a:t>Interactive graphics allow end-users, especially non-experts, to more effectively explore data</a:t>
            </a:r>
          </a:p>
          <a:p>
            <a:r>
              <a:rPr lang="en-US" sz="2800" dirty="0" smtClean="0"/>
              <a:t>The R shiny package allows you to quickly and easily create sophisticated web-accessible interactive graphics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1840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organization of a shiny 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45463" y="2379940"/>
            <a:ext cx="1170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shinyUI</a:t>
            </a:r>
            <a:endParaRPr lang="en-US" sz="2400" dirty="0" smtClean="0"/>
          </a:p>
          <a:p>
            <a:pPr algn="ctr"/>
            <a:r>
              <a:rPr lang="en-US" sz="2400" dirty="0" err="1" smtClean="0"/>
              <a:t>ui.R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3276" y="1032941"/>
            <a:ext cx="1758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shinyServer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server.R</a:t>
            </a:r>
            <a:endParaRPr lang="en-US" sz="2400" dirty="0"/>
          </a:p>
        </p:txBody>
      </p:sp>
      <p:sp>
        <p:nvSpPr>
          <p:cNvPr id="9" name="Curved Left Arrow 8"/>
          <p:cNvSpPr/>
          <p:nvPr/>
        </p:nvSpPr>
        <p:spPr>
          <a:xfrm>
            <a:off x="5529772" y="1337735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3282658"/>
            <a:ext cx="7772400" cy="2737104"/>
          </a:xfrm>
          <a:prstGeom prst="rect">
            <a:avLst/>
          </a:prstGeom>
        </p:spPr>
      </p:pic>
      <p:sp>
        <p:nvSpPr>
          <p:cNvPr id="16" name="Curved Left Arrow 15"/>
          <p:cNvSpPr/>
          <p:nvPr/>
        </p:nvSpPr>
        <p:spPr>
          <a:xfrm rot="10800000">
            <a:off x="2685031" y="1236140"/>
            <a:ext cx="853657" cy="1659469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37728" y="1630070"/>
            <a:ext cx="111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User input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0127" y="1647003"/>
            <a:ext cx="1524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 output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2962" y="6144335"/>
            <a:ext cx="6806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Interactive User Interface (UI) = website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36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Module 1: </a:t>
            </a:r>
            <a:r>
              <a:rPr lang="en-US" dirty="0"/>
              <a:t>Introduction to genomic data visualization and interpretation</a:t>
            </a:r>
            <a:endParaRPr lang="en-US" dirty="0" smtClean="0"/>
          </a:p>
          <a:p>
            <a:r>
              <a:rPr lang="en-US" b="1" dirty="0" smtClean="0"/>
              <a:t>Module 2</a:t>
            </a:r>
            <a:r>
              <a:rPr lang="en-US" b="1" dirty="0"/>
              <a:t>: Using R for genomic data visualization and </a:t>
            </a:r>
            <a:r>
              <a:rPr lang="en-US" b="1" dirty="0" smtClean="0"/>
              <a:t>interpretation</a:t>
            </a:r>
          </a:p>
          <a:p>
            <a:r>
              <a:rPr lang="en-US" dirty="0" smtClean="0"/>
              <a:t>Module 3: </a:t>
            </a:r>
            <a:r>
              <a:rPr lang="en-US" dirty="0"/>
              <a:t>Introduction to </a:t>
            </a:r>
            <a:r>
              <a:rPr lang="en-US" dirty="0" err="1" smtClean="0"/>
              <a:t>GenVisR</a:t>
            </a:r>
            <a:endParaRPr lang="en-US" dirty="0" smtClean="0"/>
          </a:p>
          <a:p>
            <a:r>
              <a:rPr lang="en-US" dirty="0"/>
              <a:t>Module 4: Expression profiling, visualization, and interpretation</a:t>
            </a:r>
            <a:endParaRPr lang="en-US" dirty="0" smtClean="0"/>
          </a:p>
          <a:p>
            <a:r>
              <a:rPr lang="en-US" dirty="0" smtClean="0"/>
              <a:t>Module 5</a:t>
            </a:r>
            <a:r>
              <a:rPr lang="en-US" dirty="0"/>
              <a:t>: Variant annotation and interpretation</a:t>
            </a:r>
            <a:endParaRPr lang="en-US" dirty="0" smtClean="0"/>
          </a:p>
          <a:p>
            <a:r>
              <a:rPr lang="en-US" dirty="0" smtClean="0"/>
              <a:t>Module 6</a:t>
            </a:r>
            <a:r>
              <a:rPr lang="en-US" dirty="0"/>
              <a:t>: Q &amp; A, discussion, integrated assignments, and working with your own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Tutorials</a:t>
            </a:r>
          </a:p>
          <a:p>
            <a:pPr lvl="1"/>
            <a:r>
              <a:rPr lang="en-US" dirty="0" smtClean="0"/>
              <a:t>Provide working examples of data visualization and interpretation</a:t>
            </a:r>
          </a:p>
          <a:p>
            <a:pPr lvl="1"/>
            <a:r>
              <a:rPr lang="en-US" dirty="0" smtClean="0"/>
              <a:t>Self contained, self explanatory, portable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shiny gallery genomics example</a:t>
            </a:r>
            <a:endParaRPr lang="en-US" dirty="0"/>
          </a:p>
        </p:txBody>
      </p:sp>
      <p:pic>
        <p:nvPicPr>
          <p:cNvPr id="5" name="Content Placeholder 4" descr="shiny_gallery_genomics_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9" b="-4749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1959232" y="6292334"/>
            <a:ext cx="5009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3"/>
              </a:rPr>
              <a:t>https://shiny.rstudio.com/gallery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7040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85" y="1778022"/>
            <a:ext cx="8636001" cy="31733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09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 of module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basic R usage</a:t>
            </a:r>
          </a:p>
          <a:p>
            <a:r>
              <a:rPr lang="en-US" dirty="0" smtClean="0"/>
              <a:t>Learn </a:t>
            </a:r>
            <a:r>
              <a:rPr lang="en-US" dirty="0"/>
              <a:t>to use R for basic data manipulation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publication quality graphs to display data</a:t>
            </a:r>
          </a:p>
          <a:p>
            <a:r>
              <a:rPr lang="en-US" dirty="0" smtClean="0"/>
              <a:t>Learn </a:t>
            </a:r>
            <a:r>
              <a:rPr lang="en-US" dirty="0"/>
              <a:t>to create interactive graphics</a:t>
            </a:r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history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implementation of the S programming language combined with lexical scoping semantics inspired by Scheme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 </a:t>
            </a:r>
            <a:r>
              <a:rPr lang="en-US" dirty="0"/>
              <a:t>was created by John Chambers while at Bell </a:t>
            </a:r>
            <a:r>
              <a:rPr lang="en-US" dirty="0" smtClean="0"/>
              <a:t>Labs</a:t>
            </a:r>
          </a:p>
          <a:p>
            <a:r>
              <a:rPr lang="en-US" dirty="0" smtClean="0"/>
              <a:t>There </a:t>
            </a:r>
            <a:r>
              <a:rPr lang="en-US" dirty="0"/>
              <a:t>are some important differences, but much of the code written for S runs unaltered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 was created by Ross </a:t>
            </a:r>
            <a:r>
              <a:rPr lang="en-US" dirty="0" err="1"/>
              <a:t>Ihaka</a:t>
            </a:r>
            <a:r>
              <a:rPr lang="en-US" dirty="0"/>
              <a:t> and Robert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</a:p>
          <a:p>
            <a:r>
              <a:rPr lang="en-US" dirty="0" smtClean="0"/>
              <a:t>Currently </a:t>
            </a:r>
            <a:r>
              <a:rPr lang="en-US" dirty="0"/>
              <a:t>developed by the R Development Core Team, of which Chambers is a member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R project </a:t>
            </a:r>
            <a:r>
              <a:rPr lang="en-US" dirty="0"/>
              <a:t>was conceived in 1992, with an initial version released in 1995 and a stable beta version in </a:t>
            </a:r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1087" y="6268682"/>
            <a:ext cx="65688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https://en.wikipedia.org/wiki/R_(programming_language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 is available via command-line or a number of integrated development environments (IDE)</a:t>
            </a:r>
            <a:endParaRPr lang="en-US" dirty="0"/>
          </a:p>
        </p:txBody>
      </p:sp>
      <p:pic>
        <p:nvPicPr>
          <p:cNvPr id="6" name="Content Placeholder 5" descr="Screenshot 2017-09-08 09.15.26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294" b="-37294"/>
          <a:stretch>
            <a:fillRect/>
          </a:stretch>
        </p:blipFill>
        <p:spPr>
          <a:xfrm>
            <a:off x="226786" y="1565718"/>
            <a:ext cx="4197112" cy="5119235"/>
          </a:xfrm>
        </p:spPr>
      </p:pic>
      <p:pic>
        <p:nvPicPr>
          <p:cNvPr id="9" name="Content Placeholder 8" descr="Screenshot 2017-09-08 09.16.35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02" b="-45202"/>
          <a:stretch>
            <a:fillRect/>
          </a:stretch>
        </p:blipFill>
        <p:spPr>
          <a:xfrm>
            <a:off x="4648200" y="1565718"/>
            <a:ext cx="4214586" cy="511923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5" y="914404"/>
            <a:ext cx="1791975" cy="13885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33" y="914404"/>
            <a:ext cx="1388533" cy="1388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26786" y="5784339"/>
            <a:ext cx="400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hlinkClick r:id="rId6"/>
              </a:rPr>
              <a:t>https://cran.r-project.org/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648200" y="5784339"/>
            <a:ext cx="390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hlinkClick r:id="rId7"/>
              </a:rPr>
              <a:t>https://www.rstudio.com</a:t>
            </a:r>
            <a:r>
              <a:rPr lang="en-US" sz="2400" dirty="0" smtClean="0">
                <a:hlinkClick r:id="rId7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180671" y="1785850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Rstudio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2018760" y="1779717"/>
            <a:ext cx="166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Project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26786" y="6366940"/>
            <a:ext cx="267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non-profit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15933" y="6366940"/>
            <a:ext cx="35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Open-source, free + commercial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3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and versions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installation </a:t>
            </a:r>
            <a:r>
              <a:rPr lang="en-US" dirty="0" smtClean="0"/>
              <a:t>is very simple</a:t>
            </a:r>
          </a:p>
          <a:p>
            <a:r>
              <a:rPr lang="en-US" dirty="0" smtClean="0"/>
              <a:t>R installation generally only a little more complicated	</a:t>
            </a:r>
          </a:p>
          <a:p>
            <a:r>
              <a:rPr lang="en-US" dirty="0" smtClean="0"/>
              <a:t>Pre-compiled binaries exist for most operating systems</a:t>
            </a:r>
          </a:p>
          <a:p>
            <a:endParaRPr lang="en-US" dirty="0"/>
          </a:p>
          <a:p>
            <a:r>
              <a:rPr lang="en-US" dirty="0" smtClean="0"/>
              <a:t>Be aware of R versions</a:t>
            </a:r>
          </a:p>
          <a:p>
            <a:pPr lvl="1"/>
            <a:r>
              <a:rPr lang="en-US" dirty="0" smtClean="0"/>
              <a:t>Occasionally some packages may be version dependent or interdependent</a:t>
            </a:r>
          </a:p>
          <a:p>
            <a:pPr lvl="1"/>
            <a:r>
              <a:rPr lang="en-US" dirty="0" smtClean="0"/>
              <a:t>Less of an issue these </a:t>
            </a:r>
            <a:r>
              <a:rPr lang="en-US" dirty="0" smtClean="0"/>
              <a:t>days</a:t>
            </a:r>
          </a:p>
          <a:p>
            <a:pPr lvl="1"/>
            <a:r>
              <a:rPr lang="en-US" dirty="0" smtClean="0"/>
              <a:t>Simplest to keep R, </a:t>
            </a:r>
            <a:r>
              <a:rPr lang="en-US" dirty="0" err="1" smtClean="0"/>
              <a:t>Rstudio</a:t>
            </a:r>
            <a:r>
              <a:rPr lang="en-US" dirty="0" smtClean="0"/>
              <a:t> and </a:t>
            </a:r>
            <a:r>
              <a:rPr lang="en-US" dirty="0" err="1" smtClean="0"/>
              <a:t>BioConductor</a:t>
            </a:r>
            <a:r>
              <a:rPr lang="en-US" dirty="0" smtClean="0"/>
              <a:t> updated to current/latest version</a:t>
            </a:r>
          </a:p>
          <a:p>
            <a:pPr lvl="1"/>
            <a:r>
              <a:rPr lang="en-US" dirty="0" err="1" smtClean="0"/>
              <a:t>Rswitch</a:t>
            </a:r>
            <a:r>
              <a:rPr lang="en-US" dirty="0" smtClean="0"/>
              <a:t> – allows multiple versions of R/</a:t>
            </a:r>
            <a:r>
              <a:rPr lang="en-US" dirty="0" err="1" smtClean="0"/>
              <a:t>Rstudio</a:t>
            </a:r>
            <a:r>
              <a:rPr lang="en-US" dirty="0" smtClean="0"/>
              <a:t> to be maintained simultaneously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4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 and </a:t>
            </a:r>
            <a:r>
              <a:rPr lang="en-US" dirty="0" err="1" smtClean="0"/>
              <a:t>BioConductor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188" y="1006929"/>
            <a:ext cx="4421414" cy="5119235"/>
          </a:xfrm>
        </p:spPr>
        <p:txBody>
          <a:bodyPr/>
          <a:lstStyle/>
          <a:p>
            <a:r>
              <a:rPr lang="en-US" dirty="0" smtClean="0"/>
              <a:t>11,411 </a:t>
            </a:r>
            <a:r>
              <a:rPr lang="en-US" dirty="0"/>
              <a:t>available packages</a:t>
            </a:r>
            <a:endParaRPr lang="en-US" dirty="0" smtClean="0">
              <a:hlinkClick r:id="rId2"/>
            </a:endParaRPr>
          </a:p>
          <a:p>
            <a:r>
              <a:rPr lang="en-US" dirty="0" smtClean="0"/>
              <a:t>All applications</a:t>
            </a:r>
          </a:p>
          <a:p>
            <a:pPr lvl="1"/>
            <a:r>
              <a:rPr lang="en-US" dirty="0" smtClean="0"/>
              <a:t>ggplot2, cluster, dplyr, reshape2, </a:t>
            </a:r>
            <a:r>
              <a:rPr lang="en-US" dirty="0" err="1" smtClean="0"/>
              <a:t>randomForest</a:t>
            </a:r>
            <a:r>
              <a:rPr lang="en-US" dirty="0" smtClean="0"/>
              <a:t>, </a:t>
            </a:r>
            <a:r>
              <a:rPr lang="en-US" dirty="0" err="1" smtClean="0"/>
              <a:t>RColorBrewer</a:t>
            </a:r>
            <a:r>
              <a:rPr lang="en-US" dirty="0" smtClean="0"/>
              <a:t> 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://cran.r-project.org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nstall.packages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199" y="1006929"/>
            <a:ext cx="4377267" cy="5119235"/>
          </a:xfrm>
        </p:spPr>
        <p:txBody>
          <a:bodyPr/>
          <a:lstStyle/>
          <a:p>
            <a:r>
              <a:rPr lang="en-US" dirty="0" smtClean="0"/>
              <a:t>1,381 available packages</a:t>
            </a:r>
          </a:p>
          <a:p>
            <a:r>
              <a:rPr lang="en-US" dirty="0" smtClean="0"/>
              <a:t>Genomic applications</a:t>
            </a:r>
          </a:p>
          <a:p>
            <a:pPr lvl="1"/>
            <a:r>
              <a:rPr lang="en-US" dirty="0" err="1" smtClean="0"/>
              <a:t>AnnotationDBI</a:t>
            </a:r>
            <a:r>
              <a:rPr lang="en-US" dirty="0" smtClean="0"/>
              <a:t>, </a:t>
            </a:r>
            <a:r>
              <a:rPr lang="en-US" dirty="0" err="1" smtClean="0"/>
              <a:t>GenomicRanges</a:t>
            </a:r>
            <a:r>
              <a:rPr lang="en-US" dirty="0" smtClean="0"/>
              <a:t>, </a:t>
            </a:r>
            <a:r>
              <a:rPr lang="en-US" dirty="0" err="1" smtClean="0"/>
              <a:t>limma</a:t>
            </a:r>
            <a:r>
              <a:rPr lang="en-US" dirty="0" smtClean="0"/>
              <a:t>, </a:t>
            </a:r>
            <a:r>
              <a:rPr lang="en-US" dirty="0" err="1" smtClean="0"/>
              <a:t>biomaRt</a:t>
            </a:r>
            <a:r>
              <a:rPr lang="en-US" dirty="0" smtClean="0"/>
              <a:t>, </a:t>
            </a:r>
            <a:r>
              <a:rPr lang="en-US" dirty="0" err="1" smtClean="0"/>
              <a:t>affy</a:t>
            </a:r>
            <a:r>
              <a:rPr lang="en-US" dirty="0" smtClean="0"/>
              <a:t>, </a:t>
            </a:r>
            <a:r>
              <a:rPr lang="en-US" dirty="0" err="1" smtClean="0"/>
              <a:t>GEOquery</a:t>
            </a:r>
            <a:endParaRPr lang="en-US" dirty="0"/>
          </a:p>
          <a:p>
            <a:r>
              <a:rPr lang="en-US" dirty="0">
                <a:hlinkClick r:id="rId3"/>
              </a:rPr>
              <a:t>https://bioconductor.org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source("https://</a:t>
            </a:r>
            <a:r>
              <a:rPr lang="en-US" sz="2000" dirty="0" err="1"/>
              <a:t>bioconductor.org</a:t>
            </a:r>
            <a:r>
              <a:rPr lang="en-US" sz="2000" dirty="0"/>
              <a:t>/</a:t>
            </a:r>
            <a:r>
              <a:rPr lang="en-US" sz="2000" dirty="0" err="1"/>
              <a:t>biocLite.R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 err="1"/>
              <a:t>biocLite</a:t>
            </a:r>
            <a:r>
              <a:rPr lang="en-US" sz="2000" dirty="0"/>
              <a:t>()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9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help: ?, </a:t>
            </a:r>
            <a:r>
              <a:rPr lang="en-US" dirty="0" smtClean="0"/>
              <a:t>vignette(</a:t>
            </a:r>
            <a:r>
              <a:rPr lang="en-US" dirty="0" smtClean="0"/>
              <a:t>), and data()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‘?’ before any function to get a manual style help page in R or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Similarly use vignette() together with a function/package name to get detailed usage vignettes</a:t>
            </a:r>
          </a:p>
          <a:p>
            <a:r>
              <a:rPr lang="en-US" dirty="0" smtClean="0"/>
              <a:t>Type data() to return a list of available demonstration datasets.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shot 2017-09-12 08.53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4" y="3434724"/>
            <a:ext cx="3153832" cy="32370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4758268"/>
            <a:ext cx="16722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&gt; ?apply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2993047" y="4879515"/>
            <a:ext cx="901614" cy="446594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4663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2905</TotalTime>
  <Words>2032</Words>
  <Application>Microsoft Macintosh PowerPoint</Application>
  <PresentationFormat>On-screen Show (4:3)</PresentationFormat>
  <Paragraphs>276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MGI_PPT_template_4-3_v1b</vt:lpstr>
      <vt:lpstr>GenViz Module 2: Using R for genomic data visualization and interpretation</vt:lpstr>
      <vt:lpstr>PowerPoint Presentation</vt:lpstr>
      <vt:lpstr>Learning objectives of the course</vt:lpstr>
      <vt:lpstr>Learning objectives of module 2</vt:lpstr>
      <vt:lpstr>A brief history of R</vt:lpstr>
      <vt:lpstr>R is available via command-line or a number of integrated development environments (IDE)</vt:lpstr>
      <vt:lpstr>Installation and versions</vt:lpstr>
      <vt:lpstr>CRAN and BioConductor</vt:lpstr>
      <vt:lpstr>Getting help: ?, vignette(), and data()</vt:lpstr>
      <vt:lpstr>Rseek.org to search CRAN, r-bloggers, support.rstudio.com, rpubs.com, etc</vt:lpstr>
      <vt:lpstr>Variables, Data Structure (Object) Types and Data types</vt:lpstr>
      <vt:lpstr>Understanding data and object types with class(), typeof() and is.*()</vt:lpstr>
      <vt:lpstr>Vectors</vt:lpstr>
      <vt:lpstr>Dataframes</vt:lpstr>
      <vt:lpstr>Importing and Exporting Data</vt:lpstr>
      <vt:lpstr>Apply functions</vt:lpstr>
      <vt:lpstr>Custom functions</vt:lpstr>
      <vt:lpstr>Assignment – the age old “&lt;-” vs “=” debate</vt:lpstr>
      <vt:lpstr>Assignment – the age old “&lt;-” vs “=” debate</vt:lpstr>
      <vt:lpstr>Assignment – the age old “&lt;-” vs “=” debate</vt:lpstr>
      <vt:lpstr>Graphics options in R</vt:lpstr>
      <vt:lpstr>Why use ggplot2? – “prettier” graphics in less lines of code</vt:lpstr>
      <vt:lpstr>ggplot2 syntax</vt:lpstr>
      <vt:lpstr>Faceting allows multiple plots in a single page</vt:lpstr>
      <vt:lpstr>Themes allow stylistic improvements</vt:lpstr>
      <vt:lpstr>Wide vs long format</vt:lpstr>
      <vt:lpstr>Rmarkdown can be used to create publication ready documents presenting all code (analysis), comments, and results</vt:lpstr>
      <vt:lpstr>Interactive graphics with R shiny</vt:lpstr>
      <vt:lpstr>Basic organization of a shiny application</vt:lpstr>
      <vt:lpstr>Demo of shiny gallery genomics example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Obi Griffith</cp:lastModifiedBy>
  <cp:revision>73</cp:revision>
  <cp:lastPrinted>2017-09-08T23:22:07Z</cp:lastPrinted>
  <dcterms:created xsi:type="dcterms:W3CDTF">2015-05-07T20:45:54Z</dcterms:created>
  <dcterms:modified xsi:type="dcterms:W3CDTF">2017-09-12T08:35:59Z</dcterms:modified>
</cp:coreProperties>
</file>