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92" r:id="rId11"/>
    <p:sldId id="269" r:id="rId12"/>
    <p:sldId id="273" r:id="rId13"/>
    <p:sldId id="272" r:id="rId14"/>
    <p:sldId id="297" r:id="rId15"/>
    <p:sldId id="276" r:id="rId16"/>
    <p:sldId id="278" r:id="rId17"/>
    <p:sldId id="279" r:id="rId18"/>
    <p:sldId id="293" r:id="rId19"/>
    <p:sldId id="294" r:id="rId20"/>
    <p:sldId id="295" r:id="rId21"/>
    <p:sldId id="284" r:id="rId22"/>
    <p:sldId id="286" r:id="rId23"/>
    <p:sldId id="287" r:id="rId24"/>
    <p:sldId id="288" r:id="rId25"/>
    <p:sldId id="289" r:id="rId26"/>
    <p:sldId id="296" r:id="rId27"/>
    <p:sldId id="285" r:id="rId28"/>
    <p:sldId id="282" r:id="rId29"/>
    <p:sldId id="283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82" autoAdjust="0"/>
    <p:restoredTop sz="93447"/>
  </p:normalViewPr>
  <p:slideViewPr>
    <p:cSldViewPr snapToGrid="0" snapToObjects="1">
      <p:cViewPr varScale="1">
        <p:scale>
          <a:sx n="115" d="100"/>
          <a:sy n="115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Note there</a:t>
            </a:r>
            <a:r>
              <a:rPr lang="en-US" baseline="0" dirty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*content* (lectures, written materials, etc.) are made available under the Creative Commons Attribution-</a:t>
            </a:r>
            <a:r>
              <a:rPr lang="en-US" baseline="0" dirty="0" err="1"/>
              <a:t>ShareAlike</a:t>
            </a:r>
            <a:r>
              <a:rPr lang="en-US" baseline="0" dirty="0"/>
              <a:t> 4.0 International (CC BY-SA 4.0). (https://</a:t>
            </a:r>
            <a:r>
              <a:rPr lang="en-US" baseline="0" dirty="0" err="1"/>
              <a:t>creativecommons.org</a:t>
            </a:r>
            <a:r>
              <a:rPr lang="en-US" baseline="0" dirty="0"/>
              <a:t>/licenses/by-</a:t>
            </a:r>
            <a:r>
              <a:rPr lang="en-US" baseline="0" dirty="0" err="1"/>
              <a:t>sa</a:t>
            </a:r>
            <a:r>
              <a:rPr lang="en-US" baseline="0" dirty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*code* (R scripts the website code itself) are made available under the MIT License (https://</a:t>
            </a:r>
            <a:r>
              <a:rPr lang="en-US" baseline="0" dirty="0" err="1"/>
              <a:t>opensource.org</a:t>
            </a:r>
            <a:r>
              <a:rPr lang="en-US" baseline="0" dirty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/>
              <a:t>Click to edit Master section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Presenter &lt;</a:t>
            </a:r>
            <a:r>
              <a:rPr lang="en-US" dirty="0" err="1"/>
              <a:t>address@genome.wustl.edu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_(programming_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rstudi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an.r-project.org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GenViz</a:t>
            </a:r>
            <a:r>
              <a:rPr lang="en-US" dirty="0"/>
              <a:t> Module 2:</a:t>
            </a:r>
            <a:br>
              <a:rPr lang="en-US" dirty="0"/>
            </a:br>
            <a:r>
              <a:rPr lang="en-US" dirty="0"/>
              <a:t>Using R for genomic data visualization and interpretation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/>
              <a:t>Malachi Griffith, Obi Griffith, Zachary Skidmore</a:t>
            </a:r>
          </a:p>
          <a:p>
            <a:pPr algn="r"/>
            <a:r>
              <a:rPr lang="en-US" sz="1800" dirty="0"/>
              <a:t>Genomic Data Visualization and Interpretation</a:t>
            </a:r>
          </a:p>
          <a:p>
            <a:pPr algn="r"/>
            <a:r>
              <a:rPr lang="en-US" sz="1800" dirty="0"/>
              <a:t>April 8-12, 2019</a:t>
            </a:r>
          </a:p>
          <a:p>
            <a:pPr algn="r"/>
            <a:r>
              <a:rPr lang="en-US" sz="1800" dirty="0" err="1"/>
              <a:t>Freie</a:t>
            </a:r>
            <a:r>
              <a:rPr lang="en-US" sz="1800" dirty="0"/>
              <a:t> Universität Berlin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796263" cy="571056"/>
          </a:xfrm>
        </p:spPr>
        <p:txBody>
          <a:bodyPr>
            <a:noAutofit/>
          </a:bodyPr>
          <a:lstStyle/>
          <a:p>
            <a:r>
              <a:rPr lang="en-US" sz="2000" dirty="0" err="1"/>
              <a:t>Rseek.org</a:t>
            </a:r>
            <a:r>
              <a:rPr lang="en-US" sz="2000" dirty="0"/>
              <a:t> to search CRAN, r-bloggers, </a:t>
            </a:r>
            <a:r>
              <a:rPr lang="en-US" sz="2000" dirty="0" err="1"/>
              <a:t>support.rstudio.com</a:t>
            </a:r>
            <a:r>
              <a:rPr lang="en-US" sz="2000" dirty="0"/>
              <a:t>, </a:t>
            </a:r>
            <a:r>
              <a:rPr lang="en-US" sz="2000" dirty="0" err="1"/>
              <a:t>rpubs.com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endParaRPr lang="en-US" sz="2000" dirty="0"/>
          </a:p>
        </p:txBody>
      </p:sp>
      <p:pic>
        <p:nvPicPr>
          <p:cNvPr id="4" name="Content Placeholder 3" descr="Screenshot 2017-09-11 15.07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27" r="-24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1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Variables, Data Structure (Object) Types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with any programming language, you need to use variables to store information. When you create a variable you reserve some space in memory and keep a record of its location for later retrieval and use.</a:t>
            </a:r>
          </a:p>
          <a:p>
            <a:r>
              <a:rPr lang="en-US" dirty="0"/>
              <a:t>The information you wish to store might be characters (e.g., text), integers, </a:t>
            </a:r>
            <a:r>
              <a:rPr lang="en-US" dirty="0" err="1"/>
              <a:t>boolean</a:t>
            </a:r>
            <a:r>
              <a:rPr lang="en-US" dirty="0"/>
              <a:t> (e.g., True/False) etc. </a:t>
            </a:r>
          </a:p>
          <a:p>
            <a:r>
              <a:rPr lang="en-US" dirty="0"/>
              <a:t>In contrast to many other programming languages (e.g., C, java, </a:t>
            </a:r>
            <a:r>
              <a:rPr lang="en-US" dirty="0" err="1"/>
              <a:t>etc</a:t>
            </a:r>
            <a:r>
              <a:rPr lang="en-US" dirty="0"/>
              <a:t>), in R variables are not declared as a specific data type. </a:t>
            </a:r>
          </a:p>
          <a:p>
            <a:pPr lvl="1"/>
            <a:r>
              <a:rPr lang="en-US" dirty="0"/>
              <a:t>The variables are assigned with R-Objects and the data type of the R-object becomes the data type of the variable.</a:t>
            </a:r>
          </a:p>
          <a:p>
            <a:r>
              <a:rPr lang="en-US" dirty="0"/>
              <a:t>The simplest R-object type is the atomic vector</a:t>
            </a:r>
          </a:p>
          <a:p>
            <a:pPr lvl="1"/>
            <a:r>
              <a:rPr lang="en-US" dirty="0"/>
              <a:t>There are six data types for atomic vectors, also termed as six classes of vectors: logical, numerical, integer, complex, character, and raw</a:t>
            </a:r>
          </a:p>
          <a:p>
            <a:r>
              <a:rPr lang="en-US" dirty="0"/>
              <a:t>Lists are also vectors but are not atomic vectors, meaning that they can include multiple data types and can be recursive (contain lists of lists)</a:t>
            </a:r>
          </a:p>
          <a:p>
            <a:r>
              <a:rPr lang="en-US" dirty="0"/>
              <a:t>The other R-Objects are built upon atomic vectors and include: factors, matrices, arrays, data frames,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object and data types with class(), </a:t>
            </a:r>
            <a:r>
              <a:rPr lang="en-US" dirty="0" err="1"/>
              <a:t>typeof</a:t>
            </a:r>
            <a:r>
              <a:rPr lang="en-US" dirty="0"/>
              <a:t>() and is.*()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06269"/>
              </p:ext>
            </p:extLst>
          </p:nvPr>
        </p:nvGraphicFramePr>
        <p:xfrm>
          <a:off x="379415" y="1269960"/>
          <a:ext cx="85528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typeof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is.*(x)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is.numeric</a:t>
                      </a:r>
                      <a:r>
                        <a:rPr lang="en-US" dirty="0"/>
                        <a:t>(x)=TRUE</a:t>
                      </a:r>
                      <a:br>
                        <a:rPr lang="en-US" dirty="0"/>
                      </a:br>
                      <a:r>
                        <a:rPr lang="en-US" dirty="0" err="1"/>
                        <a:t>is.double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is.integer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“foo”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is.character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is.logical</a:t>
                      </a:r>
                      <a:r>
                        <a:rPr lang="en-US" dirty="0"/>
                        <a:t>(x)=</a:t>
                      </a:r>
                      <a:r>
                        <a:rPr lang="en-US" baseline="0" dirty="0"/>
                        <a:t>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</a:t>
                      </a:r>
                      <a:r>
                        <a:rPr lang="en-US" dirty="0" err="1"/>
                        <a:t>charToRaw</a:t>
                      </a:r>
                      <a:r>
                        <a:rPr lang="en-US" dirty="0"/>
                        <a:t>(“foo”)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is.raw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is.complex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&lt;- factor(c("</a:t>
                      </a:r>
                      <a:r>
                        <a:rPr lang="en-US" dirty="0" err="1"/>
                        <a:t>foo","bar","bar</a:t>
                      </a:r>
                      <a:r>
                        <a:rPr lang="en-US" dirty="0"/>
                        <a:t>"))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is.factor</a:t>
                      </a:r>
                      <a:r>
                        <a:rPr lang="en-US" dirty="0"/>
                        <a:t>(x)=TRUE</a:t>
                      </a:r>
                      <a:br>
                        <a:rPr lang="en-US" dirty="0"/>
                      </a:br>
                      <a:r>
                        <a:rPr lang="en-US" dirty="0" err="1"/>
                        <a:t>is.integer</a:t>
                      </a:r>
                      <a:r>
                        <a:rPr lang="en-US"/>
                        <a:t>(x)=TRUE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 &lt;- </a:t>
                      </a:r>
                      <a:r>
                        <a:rPr lang="it-IT" dirty="0" err="1"/>
                        <a:t>matrix</a:t>
                      </a:r>
                      <a:r>
                        <a:rPr lang="it-IT" dirty="0"/>
                        <a:t>(1:4, </a:t>
                      </a:r>
                      <a:r>
                        <a:rPr lang="it-IT" dirty="0" err="1"/>
                        <a:t>nrow</a:t>
                      </a:r>
                      <a:r>
                        <a:rPr lang="it-IT" dirty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is.matrix</a:t>
                      </a:r>
                      <a:r>
                        <a:rPr lang="en-US" dirty="0"/>
                        <a:t>(x)=TRUE</a:t>
                      </a:r>
                    </a:p>
                    <a:p>
                      <a:pPr algn="ctr"/>
                      <a:r>
                        <a:rPr lang="en-US" dirty="0" err="1"/>
                        <a:t>Is.integer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x &lt;- </a:t>
                      </a:r>
                      <a:r>
                        <a:rPr lang="es-ES_tradnl" dirty="0" err="1"/>
                        <a:t>data.frame</a:t>
                      </a:r>
                      <a:r>
                        <a:rPr lang="es-ES_tradnl" dirty="0"/>
                        <a:t>(x=1:2, y=c(“</a:t>
                      </a:r>
                      <a:r>
                        <a:rPr lang="es-ES_tradnl" dirty="0" err="1"/>
                        <a:t>foo</a:t>
                      </a:r>
                      <a:r>
                        <a:rPr lang="es-ES_tradnl" dirty="0"/>
                        <a:t>”, “bar”))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is.data.frame</a:t>
                      </a:r>
                      <a:r>
                        <a:rPr lang="en-US" dirty="0"/>
                        <a:t>(x)=TRUE</a:t>
                      </a:r>
                    </a:p>
                    <a:p>
                      <a:pPr algn="ctr"/>
                      <a:r>
                        <a:rPr lang="en-US" dirty="0" err="1"/>
                        <a:t>is.list</a:t>
                      </a:r>
                      <a:r>
                        <a:rPr lang="en-US" dirty="0"/>
                        <a:t>(x)=TRUE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 defined with c() or extracted from other objects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myVector</a:t>
            </a:r>
            <a:r>
              <a:rPr lang="en-US" dirty="0"/>
              <a:t> &lt;- c(“foo”, “bar”, “</a:t>
            </a:r>
            <a:r>
              <a:rPr lang="en-US" dirty="0" err="1"/>
              <a:t>baz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myVector2 &lt;- c(</a:t>
            </a:r>
            <a:r>
              <a:rPr lang="it-IT" dirty="0"/>
              <a:t>2,3,5:10,15,20,25,30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Subsets of vectors can be extracted by index values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myVector</a:t>
            </a:r>
            <a:r>
              <a:rPr lang="en-US" dirty="0"/>
              <a:t>[3]</a:t>
            </a:r>
          </a:p>
          <a:p>
            <a:pPr marL="457200" lvl="1" indent="0">
              <a:buNone/>
            </a:pPr>
            <a:r>
              <a:rPr lang="pt-BR" dirty="0"/>
              <a:t>[1] “</a:t>
            </a:r>
            <a:r>
              <a:rPr lang="pt-BR" dirty="0" err="1"/>
              <a:t>baz</a:t>
            </a:r>
            <a:r>
              <a:rPr lang="pt-BR" dirty="0"/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Conditional statements can be applied to vectors</a:t>
            </a:r>
          </a:p>
          <a:p>
            <a:pPr marL="457200" lvl="1" indent="0">
              <a:buNone/>
            </a:pPr>
            <a:r>
              <a:rPr lang="fr-FR" dirty="0"/>
              <a:t>myVector2 &gt;= 5</a:t>
            </a:r>
          </a:p>
          <a:p>
            <a:pPr marL="457200" lvl="1" indent="0">
              <a:buNone/>
            </a:pPr>
            <a:r>
              <a:rPr lang="fr-FR" dirty="0"/>
              <a:t>[1] FALSE FALSE  TRUE  TRUE  TRUE  TRUE  TRUE  TRUE  TRUE  TRUE  TRUE  TRUE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4" name="Content Placeholder 3" descr="Screenshot 2017-09-12 10.02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r="-428"/>
          <a:stretch/>
        </p:blipFill>
        <p:spPr>
          <a:xfrm>
            <a:off x="226785" y="1566332"/>
            <a:ext cx="4699000" cy="5120722"/>
          </a:xfrm>
        </p:spPr>
      </p:pic>
      <p:sp>
        <p:nvSpPr>
          <p:cNvPr id="5" name="TextBox 4"/>
          <p:cNvSpPr txBox="1"/>
          <p:nvPr/>
        </p:nvSpPr>
        <p:spPr>
          <a:xfrm>
            <a:off x="226785" y="111477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</a:t>
            </a:r>
            <a:r>
              <a:rPr lang="en-US" dirty="0" err="1"/>
              <a:t>dataframe</a:t>
            </a:r>
            <a:r>
              <a:rPr lang="en-US" dirty="0"/>
              <a:t> available in R: “</a:t>
            </a:r>
            <a:r>
              <a:rPr lang="en-US" dirty="0" err="1"/>
              <a:t>mtcars</a:t>
            </a:r>
            <a:r>
              <a:rPr lang="en-US" dirty="0"/>
              <a:t>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5785" y="1566332"/>
            <a:ext cx="3937001" cy="478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Similar to vectors, you can extract subsets of </a:t>
            </a:r>
            <a:r>
              <a:rPr lang="en-US" sz="2000" dirty="0" err="1"/>
              <a:t>dataframes</a:t>
            </a:r>
            <a:r>
              <a:rPr lang="en-US" sz="2000" dirty="0"/>
              <a:t> using [] but now with two dimensions: </a:t>
            </a:r>
          </a:p>
          <a:p>
            <a:pPr lvl="1"/>
            <a:r>
              <a:rPr lang="en-US" sz="1600" dirty="0"/>
              <a:t>e.g., data[ROW,COL]</a:t>
            </a:r>
          </a:p>
          <a:p>
            <a:endParaRPr lang="en-US" sz="2000" dirty="0"/>
          </a:p>
          <a:p>
            <a:r>
              <a:rPr lang="en-US" sz="2000" dirty="0"/>
              <a:t>You can also extract by row and column name: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err="1"/>
              <a:t>mtcars$mpg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4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and 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functions exist to import most common file formats</a:t>
            </a:r>
          </a:p>
          <a:p>
            <a:pPr lvl="1"/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csv</a:t>
            </a:r>
            <a:r>
              <a:rPr lang="en-US" dirty="0"/>
              <a:t>, excel, xml,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read.table</a:t>
            </a:r>
            <a:r>
              <a:rPr lang="en-US" dirty="0"/>
              <a:t>() is particularly useful for simple delimited data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from file or web URL</a:t>
            </a:r>
          </a:p>
          <a:p>
            <a:r>
              <a:rPr lang="en-US" dirty="0"/>
              <a:t>Tell R how you have encoded missing values</a:t>
            </a:r>
          </a:p>
          <a:p>
            <a:r>
              <a:rPr lang="en-US" dirty="0"/>
              <a:t>Use </a:t>
            </a:r>
            <a:r>
              <a:rPr lang="en-US" dirty="0" err="1"/>
              <a:t>as.is</a:t>
            </a:r>
            <a:r>
              <a:rPr lang="en-US" dirty="0"/>
              <a:t> to prevent R from converting strings to factors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451" y="3160891"/>
            <a:ext cx="8636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&lt;- </a:t>
            </a:r>
            <a:r>
              <a:rPr lang="en-US" sz="2000" dirty="0" err="1"/>
              <a:t>read.table</a:t>
            </a:r>
            <a:r>
              <a:rPr lang="en-US" sz="2000" dirty="0"/>
              <a:t>(file=“my file or URL”, header=TRUE, </a:t>
            </a:r>
            <a:r>
              <a:rPr lang="en-US" sz="2000" dirty="0" err="1"/>
              <a:t>sep</a:t>
            </a:r>
            <a:r>
              <a:rPr lang="en-US" sz="2000" dirty="0"/>
              <a:t>="\t", </a:t>
            </a:r>
            <a:r>
              <a:rPr lang="en-US" sz="2000" dirty="0" err="1"/>
              <a:t>na.strings</a:t>
            </a:r>
            <a:r>
              <a:rPr lang="en-US" sz="2000" dirty="0"/>
              <a:t> = c("NA","N/A","</a:t>
            </a:r>
            <a:r>
              <a:rPr lang="en-US" sz="2000" dirty="0" err="1"/>
              <a:t>na</a:t>
            </a:r>
            <a:r>
              <a:rPr lang="en-US" sz="2000" dirty="0"/>
              <a:t>"), </a:t>
            </a:r>
            <a:r>
              <a:rPr lang="en-US" sz="2000" dirty="0" err="1"/>
              <a:t>as.is</a:t>
            </a:r>
            <a:r>
              <a:rPr lang="en-US" sz="2000" dirty="0"/>
              <a:t>=c(1:27,29:30), </a:t>
            </a:r>
            <a:r>
              <a:rPr lang="en-US" sz="2000" dirty="0" err="1"/>
              <a:t>row.names</a:t>
            </a:r>
            <a:r>
              <a:rPr lang="en-US" sz="2000" dirty="0"/>
              <a:t>=1, </a:t>
            </a:r>
            <a:r>
              <a:rPr lang="is-IS" sz="2000" dirty="0"/>
              <a:t>…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5" b="1290"/>
          <a:stretch/>
        </p:blipFill>
        <p:spPr>
          <a:xfrm>
            <a:off x="0" y="3794771"/>
            <a:ext cx="8636001" cy="3014135"/>
          </a:xfrm>
        </p:spPr>
      </p:pic>
      <p:sp>
        <p:nvSpPr>
          <p:cNvPr id="5" name="TextBox 4"/>
          <p:cNvSpPr txBox="1"/>
          <p:nvPr/>
        </p:nvSpPr>
        <p:spPr>
          <a:xfrm>
            <a:off x="785574" y="901252"/>
            <a:ext cx="5488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 Create a </a:t>
            </a:r>
            <a:r>
              <a:rPr lang="it-IT" dirty="0" err="1"/>
              <a:t>matrix</a:t>
            </a:r>
            <a:r>
              <a:rPr lang="it-IT" dirty="0"/>
              <a:t> of 8 </a:t>
            </a:r>
            <a:r>
              <a:rPr lang="it-IT" dirty="0" err="1"/>
              <a:t>rows</a:t>
            </a:r>
            <a:r>
              <a:rPr lang="it-IT" dirty="0"/>
              <a:t> by 5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:</a:t>
            </a:r>
          </a:p>
          <a:p>
            <a:r>
              <a:rPr lang="it-IT" dirty="0"/>
              <a:t>x &lt;- </a:t>
            </a:r>
            <a:r>
              <a:rPr lang="it-IT" dirty="0" err="1"/>
              <a:t>matrix</a:t>
            </a:r>
            <a:r>
              <a:rPr lang="it-IT" dirty="0"/>
              <a:t>(</a:t>
            </a:r>
            <a:r>
              <a:rPr lang="it-IT" dirty="0" err="1"/>
              <a:t>runif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=40, </a:t>
            </a:r>
            <a:r>
              <a:rPr lang="it-IT" dirty="0" err="1"/>
              <a:t>min</a:t>
            </a:r>
            <a:r>
              <a:rPr lang="it-IT" dirty="0"/>
              <a:t>=1, </a:t>
            </a:r>
            <a:r>
              <a:rPr lang="it-IT" dirty="0" err="1"/>
              <a:t>max</a:t>
            </a:r>
            <a:r>
              <a:rPr lang="it-IT" dirty="0"/>
              <a:t>=100), </a:t>
            </a:r>
            <a:r>
              <a:rPr lang="it-IT" dirty="0" err="1"/>
              <a:t>ncol</a:t>
            </a:r>
            <a:r>
              <a:rPr lang="it-IT" dirty="0"/>
              <a:t>=5)</a:t>
            </a:r>
          </a:p>
          <a:p>
            <a:endParaRPr lang="it-IT" dirty="0"/>
          </a:p>
          <a:p>
            <a:r>
              <a:rPr lang="it-IT" dirty="0"/>
              <a:t>#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min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with a for </a:t>
            </a:r>
            <a:r>
              <a:rPr lang="it-IT" dirty="0" err="1"/>
              <a:t>loop</a:t>
            </a:r>
            <a:endParaRPr lang="it-IT" dirty="0"/>
          </a:p>
          <a:p>
            <a:r>
              <a:rPr lang="it-IT" dirty="0"/>
              <a:t>for(i in 1:8){</a:t>
            </a:r>
          </a:p>
          <a:p>
            <a:r>
              <a:rPr lang="it-IT" dirty="0"/>
              <a:t>   </a:t>
            </a: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min</a:t>
            </a:r>
            <a:r>
              <a:rPr lang="it-IT" dirty="0"/>
              <a:t>(x[i,]))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/>
              <a:t># use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do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endParaRPr lang="it-IT" dirty="0"/>
          </a:p>
          <a:p>
            <a:r>
              <a:rPr lang="it-IT" dirty="0" err="1"/>
              <a:t>apply</a:t>
            </a:r>
            <a:r>
              <a:rPr lang="it-IT" dirty="0"/>
              <a:t>(x, 1, </a:t>
            </a:r>
            <a:r>
              <a:rPr lang="it-IT" dirty="0" err="1"/>
              <a:t>min</a:t>
            </a:r>
            <a:r>
              <a:rPr lang="it-IT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necessary when an existing R function doesn’t quite do what you need.</a:t>
            </a:r>
          </a:p>
          <a:p>
            <a:r>
              <a:rPr lang="en-US" dirty="0"/>
              <a:t>Especially powerful in combination with apply() functions</a:t>
            </a:r>
          </a:p>
          <a:p>
            <a:endParaRPr lang="en-US" dirty="0"/>
          </a:p>
          <a:p>
            <a:r>
              <a:rPr lang="en-US" dirty="0"/>
              <a:t>Basic structure: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myfun</a:t>
            </a:r>
            <a:r>
              <a:rPr lang="en-US" dirty="0"/>
              <a:t> &lt;- function(input){</a:t>
            </a:r>
          </a:p>
          <a:p>
            <a:pPr marL="0" indent="0">
              <a:buNone/>
            </a:pPr>
            <a:r>
              <a:rPr lang="en-US" dirty="0"/>
              <a:t>			output &lt;- </a:t>
            </a:r>
            <a:r>
              <a:rPr lang="en-US" dirty="0" err="1"/>
              <a:t>do_something</a:t>
            </a:r>
            <a:r>
              <a:rPr lang="en-US" dirty="0"/>
              <a:t>(input)</a:t>
            </a:r>
          </a:p>
          <a:p>
            <a:pPr marL="0" indent="0">
              <a:buNone/>
            </a:pPr>
            <a:r>
              <a:rPr lang="en-US" dirty="0"/>
              <a:t> 			return(output)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apply(</a:t>
            </a:r>
            <a:r>
              <a:rPr lang="en-US" dirty="0" err="1"/>
              <a:t>mydata</a:t>
            </a:r>
            <a:r>
              <a:rPr lang="en-US" dirty="0"/>
              <a:t>, 1, </a:t>
            </a:r>
            <a:r>
              <a:rPr lang="en-US" dirty="0" err="1"/>
              <a:t>myfun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“&lt;-” </a:t>
            </a:r>
            <a:r>
              <a:rPr lang="en-US" dirty="0" err="1"/>
              <a:t>vs</a:t>
            </a:r>
            <a:r>
              <a:rPr lang="en-US" dirty="0"/>
              <a:t> “=”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convention in R, “&lt;-” is used to assign a value to a variable and “=” is used for setting arguments in a function. For R purists, this is the preferred method.</a:t>
            </a:r>
          </a:p>
          <a:p>
            <a:r>
              <a:rPr lang="en-US" dirty="0"/>
              <a:t>The “=” symbol will also generally work for assignment.</a:t>
            </a:r>
          </a:p>
          <a:p>
            <a:endParaRPr lang="en-US" dirty="0"/>
          </a:p>
          <a:p>
            <a:r>
              <a:rPr lang="en-US" dirty="0"/>
              <a:t>Old keyboards had a “&lt;-” key. Now it is an extra key stroke.</a:t>
            </a:r>
          </a:p>
          <a:p>
            <a:endParaRPr lang="en-US" dirty="0"/>
          </a:p>
          <a:p>
            <a:r>
              <a:rPr lang="en-US" dirty="0"/>
              <a:t>There is a difference in “scope”. Generally you may want values assigned within functions to stay inside the function.</a:t>
            </a:r>
          </a:p>
          <a:p>
            <a:r>
              <a:rPr lang="en-US" dirty="0"/>
              <a:t>Let’s look at the simple ‘median’ function to illustrate</a:t>
            </a:r>
          </a:p>
          <a:p>
            <a:pPr lvl="1"/>
            <a:r>
              <a:rPr lang="en-US" dirty="0"/>
              <a:t>Usage: median(x, </a:t>
            </a:r>
            <a:r>
              <a:rPr lang="en-US" dirty="0" err="1"/>
              <a:t>na.rm</a:t>
            </a:r>
            <a:r>
              <a:rPr lang="en-US" dirty="0"/>
              <a:t> = FALSE, ...)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s-ES_tradnl" dirty="0"/>
              <a:t>	&gt; data=c(1:10,NA,NA,3:5)</a:t>
            </a:r>
          </a:p>
          <a:p>
            <a:pPr marL="457200" lvl="1" indent="0">
              <a:buNone/>
            </a:pPr>
            <a:r>
              <a:rPr lang="es-ES_tradnl" dirty="0"/>
              <a:t>	&gt; median(x=data, </a:t>
            </a:r>
            <a:r>
              <a:rPr lang="es-ES_tradnl" dirty="0" err="1"/>
              <a:t>na.rm</a:t>
            </a:r>
            <a:r>
              <a:rPr lang="es-ES_tradnl" dirty="0"/>
              <a:t>=TRUE)</a:t>
            </a:r>
          </a:p>
          <a:p>
            <a:pPr marL="457200" lvl="1" indent="0">
              <a:buNone/>
            </a:pPr>
            <a:r>
              <a:rPr lang="es-ES_tradnl" dirty="0"/>
              <a:t>	[1] 5</a:t>
            </a:r>
          </a:p>
          <a:p>
            <a:pPr marL="457200" lvl="1" indent="0">
              <a:buNone/>
            </a:pPr>
            <a:r>
              <a:rPr lang="es-ES_tradnl" dirty="0"/>
              <a:t>	&gt; x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de-DE" dirty="0"/>
              <a:t>Error: </a:t>
            </a:r>
            <a:r>
              <a:rPr lang="de-DE" dirty="0" err="1"/>
              <a:t>object</a:t>
            </a:r>
            <a:r>
              <a:rPr lang="de-DE" dirty="0"/>
              <a:t> 'x' not </a:t>
            </a:r>
            <a:r>
              <a:rPr lang="de-DE" dirty="0" err="1"/>
              <a:t>found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&gt; median(x &lt;-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na.rm</a:t>
            </a:r>
            <a:r>
              <a:rPr lang="de-DE" dirty="0"/>
              <a:t>=TRUE)</a:t>
            </a:r>
          </a:p>
          <a:p>
            <a:pPr marL="457200" lvl="1" indent="0">
              <a:buNone/>
            </a:pPr>
            <a:r>
              <a:rPr lang="de-DE" dirty="0"/>
              <a:t>	[1] 5</a:t>
            </a:r>
          </a:p>
          <a:p>
            <a:pPr marL="457200" lvl="1" indent="0">
              <a:buNone/>
            </a:pPr>
            <a:r>
              <a:rPr lang="de-DE" dirty="0"/>
              <a:t>	&gt; x</a:t>
            </a:r>
          </a:p>
          <a:p>
            <a:pPr marL="457200" lvl="1" indent="0">
              <a:buNone/>
            </a:pPr>
            <a:r>
              <a:rPr lang="de-DE" dirty="0"/>
              <a:t> 	[1]  1  2  3  4  5  6  7  8  9 10 NA NA  3  4  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“&lt;-” </a:t>
            </a:r>
            <a:r>
              <a:rPr lang="en-US" dirty="0" err="1"/>
              <a:t>vs</a:t>
            </a:r>
            <a:r>
              <a:rPr lang="en-US" dirty="0"/>
              <a:t> “=”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“&lt;-” spacing matters. This drives some programmers crazy who think spacing should be a style matter and not change the way a program works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x&lt;-3</a:t>
            </a:r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[1] 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x &lt;- 3</a:t>
            </a:r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[1] 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 x &lt; -3</a:t>
            </a:r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578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“&lt;-” </a:t>
            </a:r>
            <a:r>
              <a:rPr lang="en-US" dirty="0" err="1"/>
              <a:t>vs</a:t>
            </a:r>
            <a:r>
              <a:rPr lang="en-US" dirty="0"/>
              <a:t> “=”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weirdness having to do with order of interpretation by 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x &lt;- y &lt;- 5   # x and y equal 5</a:t>
            </a:r>
          </a:p>
          <a:p>
            <a:pPr marL="457200" lvl="1" indent="0">
              <a:buNone/>
            </a:pPr>
            <a:r>
              <a:rPr lang="en-US" dirty="0"/>
              <a:t>x = y = 5   # x and y equal 5</a:t>
            </a:r>
          </a:p>
          <a:p>
            <a:pPr marL="457200" lvl="1" indent="0">
              <a:buNone/>
            </a:pPr>
            <a:r>
              <a:rPr lang="en-US" dirty="0"/>
              <a:t>x = y &lt;- 5   # x and y equal 5</a:t>
            </a:r>
          </a:p>
          <a:p>
            <a:pPr marL="457200" lvl="1" indent="0">
              <a:buNone/>
            </a:pPr>
            <a:r>
              <a:rPr lang="en-US" dirty="0"/>
              <a:t>x &lt;- y = 5   # errors!</a:t>
            </a:r>
          </a:p>
          <a:p>
            <a:pPr marL="457200" lvl="1" indent="0">
              <a:buNone/>
            </a:pPr>
            <a:r>
              <a:rPr lang="en-US" dirty="0"/>
              <a:t># Error in (x &lt;- y) = 5 : could not find function "&lt;-&lt;-”</a:t>
            </a:r>
          </a:p>
          <a:p>
            <a:endParaRPr lang="en-US" dirty="0"/>
          </a:p>
          <a:p>
            <a:r>
              <a:rPr lang="en-US" dirty="0"/>
              <a:t>We could keep going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Use “&lt;-” if you want to be a l33t R geek.</a:t>
            </a:r>
          </a:p>
          <a:p>
            <a:r>
              <a:rPr lang="en-US" dirty="0"/>
              <a:t>I’ve been writing code for 15 years and use “=” for assignment. Never had a problem. </a:t>
            </a:r>
          </a:p>
          <a:p>
            <a:r>
              <a:rPr lang="en-US" dirty="0" err="1"/>
              <a:t>formatR</a:t>
            </a:r>
            <a:r>
              <a:rPr lang="en-US" dirty="0"/>
              <a:t> package (tidy_* functions) can be used to clean your code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15188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options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3 primary graphics options in R</a:t>
            </a:r>
          </a:p>
          <a:p>
            <a:pPr lvl="1"/>
            <a:r>
              <a:rPr lang="en-US" dirty="0"/>
              <a:t>base R graphics</a:t>
            </a:r>
          </a:p>
          <a:p>
            <a:pPr lvl="2"/>
            <a:r>
              <a:rPr lang="en-US" dirty="0"/>
              <a:t>plot(), par(),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lattice</a:t>
            </a:r>
          </a:p>
          <a:p>
            <a:pPr lvl="1"/>
            <a:r>
              <a:rPr lang="en-US" b="1" dirty="0"/>
              <a:t>ggplot2</a:t>
            </a:r>
          </a:p>
          <a:p>
            <a:endParaRPr lang="en-US" dirty="0"/>
          </a:p>
          <a:p>
            <a:r>
              <a:rPr lang="en-US" dirty="0"/>
              <a:t>ggplot2 consistently one of the top two most popular of all R packages</a:t>
            </a:r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use ggplot2? – “prettier” graphics in less lines of code</a:t>
            </a:r>
          </a:p>
        </p:txBody>
      </p:sp>
      <p:pic>
        <p:nvPicPr>
          <p:cNvPr id="3" name="Picture 2" descr="Screenshot 2017-09-11 16.0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858980"/>
            <a:ext cx="8635999" cy="59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geometric objects (</a:t>
            </a:r>
            <a:r>
              <a:rPr lang="en-US" dirty="0" err="1"/>
              <a:t>geoms</a:t>
            </a:r>
            <a:r>
              <a:rPr lang="en-US" dirty="0"/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with data to be plotted</a:t>
            </a:r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geometric objects specify how data should be plotted</a:t>
            </a:r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 allows multiple plots in a single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allow stylistic improvements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</a:t>
            </a:r>
            <a:r>
              <a:rPr lang="en-US" dirty="0" err="1"/>
              <a:t>vs</a:t>
            </a:r>
            <a:r>
              <a:rPr lang="en-US" dirty="0"/>
              <a:t> long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Rmarkdown</a:t>
            </a:r>
            <a:r>
              <a:rPr lang="en-US" sz="2000" dirty="0"/>
              <a:t> can be used to create publication ready documents presenting all code (analysis), comments, and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6786" y="1805199"/>
            <a:ext cx="4197112" cy="45689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title: "Introduction To Markdown"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html_document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```{r setup, include=FALSE}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opts_chunk$set</a:t>
            </a:r>
            <a:r>
              <a:rPr lang="en-US" dirty="0"/>
              <a:t>(echo = TRUE)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description</a:t>
            </a:r>
          </a:p>
          <a:p>
            <a:pPr marL="0" indent="0">
              <a:buNone/>
            </a:pPr>
            <a:r>
              <a:rPr lang="en-US" dirty="0"/>
              <a:t>The data used in this section is 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 err="1"/>
              <a:t>fl_data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("~/Downloads/ggplot2ExampleData.tsv")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visualization</a:t>
            </a:r>
          </a:p>
          <a:p>
            <a:pPr marL="0" indent="0">
              <a:buNone/>
            </a:pPr>
            <a:r>
              <a:rPr lang="en-US" dirty="0"/>
              <a:t>We will plot something...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fl_data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tumor_VAF</a:t>
            </a:r>
            <a:r>
              <a:rPr lang="en-US" dirty="0"/>
              <a:t>, fill=dataset)) + </a:t>
            </a:r>
            <a:r>
              <a:rPr lang="en-US" dirty="0" err="1"/>
              <a:t>geom_density</a:t>
            </a:r>
            <a:r>
              <a:rPr lang="en-US" dirty="0"/>
              <a:t>(alpha=.4)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</p:txBody>
      </p:sp>
      <p:pic>
        <p:nvPicPr>
          <p:cNvPr id="6" name="Content Placeholder 5" descr="Screenshot 2017-09-12 09.19.4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78" b="-11178"/>
          <a:stretch>
            <a:fillRect/>
          </a:stretch>
        </p:blipFill>
        <p:spPr>
          <a:xfrm>
            <a:off x="4648200" y="1418159"/>
            <a:ext cx="4214586" cy="5119235"/>
          </a:xfrm>
        </p:spPr>
      </p:pic>
      <p:sp>
        <p:nvSpPr>
          <p:cNvPr id="7" name="TextBox 6"/>
          <p:cNvSpPr txBox="1"/>
          <p:nvPr/>
        </p:nvSpPr>
        <p:spPr>
          <a:xfrm>
            <a:off x="580571" y="1143862"/>
            <a:ext cx="202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myRprogram.Rmd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06095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6" y="1146878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knitr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760688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6691" y="1146878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graphics with 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a graphic often requires multiple iterative alterations</a:t>
            </a:r>
          </a:p>
          <a:p>
            <a:r>
              <a:rPr lang="en-US" sz="2800" dirty="0"/>
              <a:t>Analysis and interpretation often benefits from active filtering, variable selection, and parameterization</a:t>
            </a:r>
          </a:p>
          <a:p>
            <a:r>
              <a:rPr lang="en-US" sz="2800" dirty="0"/>
              <a:t>Interactive graphics allow end-users, especially non-experts, to more effectively explore data</a:t>
            </a:r>
          </a:p>
          <a:p>
            <a:r>
              <a:rPr lang="en-US" sz="2800" dirty="0"/>
              <a:t>The R shiny package allows you to quickly and easily create sophisticated web-accessible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organization of a shiny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shinyUI</a:t>
            </a:r>
            <a:endParaRPr lang="en-US" sz="2400" dirty="0"/>
          </a:p>
          <a:p>
            <a:pPr algn="ctr"/>
            <a:r>
              <a:rPr lang="en-US" sz="2400" dirty="0" err="1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shinyServer</a:t>
            </a:r>
            <a:endParaRPr lang="en-US" sz="2400" dirty="0"/>
          </a:p>
          <a:p>
            <a:pPr algn="ctr"/>
            <a:r>
              <a:rPr lang="en-US" sz="2400" dirty="0" err="1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 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 output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Interactive User Interface (UI) = website</a:t>
            </a:r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Module 1: Introduction to genomic data visualization and interpretation</a:t>
            </a:r>
          </a:p>
          <a:p>
            <a:r>
              <a:rPr lang="en-US" b="1" dirty="0"/>
              <a:t>Module 2: Using R for genomic data visualization and interpretation</a:t>
            </a:r>
          </a:p>
          <a:p>
            <a:r>
              <a:rPr lang="en-US" dirty="0"/>
              <a:t>Module 3: Introduction to </a:t>
            </a:r>
            <a:r>
              <a:rPr lang="en-US" dirty="0" err="1"/>
              <a:t>GenVisR</a:t>
            </a:r>
            <a:endParaRPr lang="en-US" dirty="0"/>
          </a:p>
          <a:p>
            <a:r>
              <a:rPr lang="en-US" dirty="0"/>
              <a:t>Module 4: Expression profiling, visualization, and interpretation</a:t>
            </a:r>
          </a:p>
          <a:p>
            <a:r>
              <a:rPr lang="en-US" dirty="0"/>
              <a:t>Module 5: Variant annotation and interpretation</a:t>
            </a:r>
          </a:p>
          <a:p>
            <a:r>
              <a:rPr lang="en-US" dirty="0"/>
              <a:t>Module 6: Q &amp; A, discussion, integrated assignments, and working with your own data</a:t>
            </a:r>
          </a:p>
          <a:p>
            <a:endParaRPr lang="en-US" dirty="0"/>
          </a:p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Provide working examples of data visualization and interpretation</a:t>
            </a:r>
          </a:p>
          <a:p>
            <a:pPr lvl="1"/>
            <a:r>
              <a:rPr lang="en-US" dirty="0"/>
              <a:t>Self contained, self explanatory, portable </a:t>
            </a:r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shiny gallery genomics example</a:t>
            </a:r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85" y="1778022"/>
            <a:ext cx="8636001" cy="3173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09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module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basic R usage</a:t>
            </a:r>
          </a:p>
          <a:p>
            <a:r>
              <a:rPr lang="en-US" dirty="0"/>
              <a:t>Learn to use R for basic data manipulation</a:t>
            </a:r>
          </a:p>
          <a:p>
            <a:r>
              <a:rPr lang="en-US" dirty="0"/>
              <a:t>Learn to create publication quality graphs to display data</a:t>
            </a:r>
          </a:p>
          <a:p>
            <a:r>
              <a:rPr lang="en-US" dirty="0"/>
              <a:t>Learn 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Scheme.</a:t>
            </a:r>
          </a:p>
          <a:p>
            <a:r>
              <a:rPr lang="en-US" dirty="0"/>
              <a:t>S was created by John Chambers while at Bell Labs</a:t>
            </a:r>
          </a:p>
          <a:p>
            <a:r>
              <a:rPr lang="en-US" dirty="0"/>
              <a:t>There are some important differences, but much of the code written for S runs unaltered.</a:t>
            </a:r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Gentleman at the University of Auckland, New Zealand</a:t>
            </a:r>
          </a:p>
          <a:p>
            <a:r>
              <a:rPr lang="en-US" dirty="0"/>
              <a:t>Currently developed by the R Development Core Team, of which Chambers is a member.</a:t>
            </a:r>
          </a:p>
          <a:p>
            <a:r>
              <a:rPr lang="en-US" dirty="0"/>
              <a:t>The R project was conceived in 1992, with an initial version released in 1995 and a stable beta version in 2000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is available via command-line or a number of integrated development environments (IDE)</a:t>
            </a:r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https://cran.r-project.org/</a:t>
            </a:r>
            <a:r>
              <a:rPr lang="en-US" sz="2400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https://www.rstudio.com/</a:t>
            </a:r>
            <a:r>
              <a:rPr lang="en-US" sz="24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Open-source, non-profit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Open-source, free + commercial</a:t>
            </a:r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versions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is very simple</a:t>
            </a:r>
          </a:p>
          <a:p>
            <a:r>
              <a:rPr lang="en-US" dirty="0"/>
              <a:t>R installation generally only a little more complicated	</a:t>
            </a:r>
          </a:p>
          <a:p>
            <a:r>
              <a:rPr lang="en-US" dirty="0"/>
              <a:t>Pre-compiled binaries exist for most operating systems</a:t>
            </a:r>
          </a:p>
          <a:p>
            <a:endParaRPr lang="en-US" dirty="0"/>
          </a:p>
          <a:p>
            <a:r>
              <a:rPr lang="en-US" dirty="0"/>
              <a:t>Be aware of R versions</a:t>
            </a:r>
          </a:p>
          <a:p>
            <a:pPr lvl="1"/>
            <a:r>
              <a:rPr lang="en-US" dirty="0"/>
              <a:t>Occasionally some packages may be version dependent or interdependent</a:t>
            </a:r>
          </a:p>
          <a:p>
            <a:pPr lvl="1"/>
            <a:r>
              <a:rPr lang="en-US" dirty="0"/>
              <a:t>Less of an issue these days</a:t>
            </a:r>
          </a:p>
          <a:p>
            <a:pPr lvl="1"/>
            <a:r>
              <a:rPr lang="en-US" dirty="0"/>
              <a:t>Simplest to keep R,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BioConductor</a:t>
            </a:r>
            <a:r>
              <a:rPr lang="en-US" dirty="0"/>
              <a:t> updated to current/latest version</a:t>
            </a:r>
          </a:p>
          <a:p>
            <a:pPr lvl="1"/>
            <a:r>
              <a:rPr lang="en-US" dirty="0" err="1"/>
              <a:t>Rswitch</a:t>
            </a:r>
            <a:r>
              <a:rPr lang="en-US" dirty="0"/>
              <a:t> – allows multiple versions of R/</a:t>
            </a:r>
            <a:r>
              <a:rPr lang="en-US" dirty="0" err="1"/>
              <a:t>Rstudio</a:t>
            </a:r>
            <a:r>
              <a:rPr lang="en-US" dirty="0"/>
              <a:t> to be maintained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 and </a:t>
            </a:r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88" y="1006929"/>
            <a:ext cx="4421414" cy="5119235"/>
          </a:xfrm>
        </p:spPr>
        <p:txBody>
          <a:bodyPr/>
          <a:lstStyle/>
          <a:p>
            <a:r>
              <a:rPr lang="en-US" dirty="0"/>
              <a:t>11,411 available packages</a:t>
            </a:r>
            <a:endParaRPr lang="en-US" dirty="0">
              <a:hlinkClick r:id="rId2"/>
            </a:endParaRPr>
          </a:p>
          <a:p>
            <a:r>
              <a:rPr lang="en-US" dirty="0"/>
              <a:t>All applications</a:t>
            </a:r>
          </a:p>
          <a:p>
            <a:pPr lvl="1"/>
            <a:r>
              <a:rPr lang="en-US" dirty="0"/>
              <a:t>ggplot2, cluster, dplyr, reshape2,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RColorBrewer</a:t>
            </a:r>
            <a:r>
              <a:rPr lang="en-US" dirty="0"/>
              <a:t>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install.packages</a:t>
            </a:r>
            <a:r>
              <a:rPr lang="en-US" sz="2000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006929"/>
            <a:ext cx="4377267" cy="5119235"/>
          </a:xfrm>
        </p:spPr>
        <p:txBody>
          <a:bodyPr/>
          <a:lstStyle/>
          <a:p>
            <a:r>
              <a:rPr lang="en-US" dirty="0"/>
              <a:t>1,381 available packages</a:t>
            </a:r>
          </a:p>
          <a:p>
            <a:r>
              <a:rPr lang="en-US" dirty="0"/>
              <a:t>Genomic applications</a:t>
            </a:r>
          </a:p>
          <a:p>
            <a:pPr lvl="1"/>
            <a:r>
              <a:rPr lang="en-US" dirty="0" err="1"/>
              <a:t>AnnotationDBI</a:t>
            </a:r>
            <a:r>
              <a:rPr lang="en-US" dirty="0"/>
              <a:t>, </a:t>
            </a:r>
            <a:r>
              <a:rPr lang="en-US" dirty="0" err="1"/>
              <a:t>GenomicRanges</a:t>
            </a:r>
            <a:r>
              <a:rPr lang="en-US" dirty="0"/>
              <a:t>, </a:t>
            </a:r>
            <a:r>
              <a:rPr lang="en-US" dirty="0" err="1"/>
              <a:t>limma</a:t>
            </a:r>
            <a:r>
              <a:rPr lang="en-US" dirty="0"/>
              <a:t>, </a:t>
            </a:r>
            <a:r>
              <a:rPr lang="en-US" dirty="0" err="1"/>
              <a:t>biomaRt</a:t>
            </a:r>
            <a:r>
              <a:rPr lang="en-US" dirty="0"/>
              <a:t>, </a:t>
            </a:r>
            <a:r>
              <a:rPr lang="en-US" dirty="0" err="1"/>
              <a:t>affy</a:t>
            </a:r>
            <a:r>
              <a:rPr lang="en-US" dirty="0"/>
              <a:t>, </a:t>
            </a:r>
            <a:r>
              <a:rPr lang="en-US" dirty="0" err="1"/>
              <a:t>GEOquery</a:t>
            </a:r>
            <a:endParaRPr lang="en-US" dirty="0"/>
          </a:p>
          <a:p>
            <a:r>
              <a:rPr lang="en-US" dirty="0">
                <a:hlinkClick r:id="rId3"/>
              </a:rPr>
              <a:t>https://bioconductor.org/</a:t>
            </a:r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source("https://</a:t>
            </a:r>
            <a:r>
              <a:rPr lang="en-US" sz="2000" dirty="0" err="1"/>
              <a:t>bioconductor.org</a:t>
            </a:r>
            <a:r>
              <a:rPr lang="en-US" sz="2000" dirty="0"/>
              <a:t>/</a:t>
            </a:r>
            <a:r>
              <a:rPr lang="en-US" sz="2000" dirty="0" err="1"/>
              <a:t>biocLite.R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biocLite</a:t>
            </a:r>
            <a:r>
              <a:rPr lang="en-US" sz="20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help: ?, vignette(), and data()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‘?’ before any function to get a manual style help page in R or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Similarly use vignette() together with a function/package name to get detailed usage vignettes</a:t>
            </a:r>
          </a:p>
          <a:p>
            <a:r>
              <a:rPr lang="en-US" dirty="0"/>
              <a:t>Type data() to return a list of available demonstration datasets.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shot 2017-09-12 08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4" y="3434724"/>
            <a:ext cx="3153832" cy="323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4758268"/>
            <a:ext cx="1672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&gt; ?apply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93047" y="4879515"/>
            <a:ext cx="901614" cy="4465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4112</TotalTime>
  <Words>1947</Words>
  <Application>Microsoft Macintosh PowerPoint</Application>
  <PresentationFormat>On-screen Show (4:3)</PresentationFormat>
  <Paragraphs>281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Trebuchet MS</vt:lpstr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 and versions</vt:lpstr>
      <vt:lpstr>CRAN and BioConductor</vt:lpstr>
      <vt:lpstr>Getting help: ?, vignette(), and data()</vt:lpstr>
      <vt:lpstr>Rseek.org to search CRAN, r-bloggers, support.rstudio.com, rpubs.com, etc</vt:lpstr>
      <vt:lpstr>Variables, Data Structure (Object) Types and Data types</vt:lpstr>
      <vt:lpstr>Understanding object and data types with class(), typeof() and is.*()</vt:lpstr>
      <vt:lpstr>Vectors</vt:lpstr>
      <vt:lpstr>Dataframes</vt:lpstr>
      <vt:lpstr>Importing and Exporting Data</vt:lpstr>
      <vt:lpstr>Apply functions</vt:lpstr>
      <vt:lpstr>Custom functions</vt:lpstr>
      <vt:lpstr>Assignment – the age old “&lt;-” vs “=” debate</vt:lpstr>
      <vt:lpstr>Assignment – the age old “&lt;-” vs “=” debate</vt:lpstr>
      <vt:lpstr>Assignment – the age old “&lt;-” vs “=” debate</vt:lpstr>
      <vt:lpstr>Graphics options in R</vt:lpstr>
      <vt:lpstr>Why use ggplot2? – “prettier” graphics in less lines of code</vt:lpstr>
      <vt:lpstr>ggplot2 syntax</vt:lpstr>
      <vt:lpstr>Faceting allows multiple plots in a single page</vt:lpstr>
      <vt:lpstr>Themes allow stylistic improvements</vt:lpstr>
      <vt:lpstr>Wide vs long format</vt:lpstr>
      <vt:lpstr>Rmarkdown can be used to create publication ready documents presenting all code (analysis), comments, and results</vt:lpstr>
      <vt:lpstr>Interactive graphics with R shiny</vt:lpstr>
      <vt:lpstr>Basic organization of a shiny application</vt:lpstr>
      <vt:lpstr>Demo of shiny gallery genomics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Griffith, Obi</cp:lastModifiedBy>
  <cp:revision>78</cp:revision>
  <cp:lastPrinted>2017-09-08T23:22:07Z</cp:lastPrinted>
  <dcterms:created xsi:type="dcterms:W3CDTF">2015-05-07T20:45:54Z</dcterms:created>
  <dcterms:modified xsi:type="dcterms:W3CDTF">2019-04-09T09:16:33Z</dcterms:modified>
</cp:coreProperties>
</file>