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585" r:id="rId4"/>
    <p:sldId id="582" r:id="rId5"/>
    <p:sldId id="583" r:id="rId6"/>
    <p:sldId id="579" r:id="rId7"/>
    <p:sldId id="260" r:id="rId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/>
    <p:restoredTop sz="94966"/>
  </p:normalViewPr>
  <p:slideViewPr>
    <p:cSldViewPr>
      <p:cViewPr varScale="1">
        <p:scale>
          <a:sx n="121" d="100"/>
          <a:sy n="121" d="100"/>
        </p:scale>
        <p:origin x="64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7/6/25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83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402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8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51469"/>
            <a:ext cx="54864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1469"/>
            <a:ext cx="55880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935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3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AD11-E150-784D-BBB9-5AA24CA37BAE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8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2D9A2-C384-504F-A21F-4E461C292C4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AF26-EEB7-234F-864A-46D92D67A7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541" y="6461447"/>
            <a:ext cx="8940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D3AE-7B31-FB40-93E9-9E19F3055CE6}"/>
              </a:ext>
            </a:extLst>
          </p:cNvPr>
          <p:cNvSpPr txBox="1"/>
          <p:nvPr userDrawn="1"/>
        </p:nvSpPr>
        <p:spPr>
          <a:xfrm>
            <a:off x="8803051" y="6451602"/>
            <a:ext cx="314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E6FB-A43A-1440-8CFC-E45A2373FA7C}"/>
              </a:ext>
            </a:extLst>
          </p:cNvPr>
          <p:cNvSpPr txBox="1"/>
          <p:nvPr userDrawn="1"/>
        </p:nvSpPr>
        <p:spPr>
          <a:xfrm>
            <a:off x="5885847" y="6471291"/>
            <a:ext cx="42030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500" smtClean="0">
                <a:solidFill>
                  <a:schemeClr val="bg1"/>
                </a:solidFill>
              </a:rPr>
              <a:pPr algn="ctr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mbio.org/" TargetMode="External"/><Relationship Id="rId13" Type="http://schemas.openxmlformats.org/officeDocument/2006/relationships/hyperlink" Target="http://vatools.org/" TargetMode="External"/><Relationship Id="rId18" Type="http://schemas.openxmlformats.org/officeDocument/2006/relationships/image" Target="../media/image10.jpeg"/><Relationship Id="rId3" Type="http://schemas.openxmlformats.org/officeDocument/2006/relationships/image" Target="../media/image4.jpg"/><Relationship Id="rId21" Type="http://schemas.openxmlformats.org/officeDocument/2006/relationships/image" Target="../media/image13.jpeg"/><Relationship Id="rId7" Type="http://schemas.openxmlformats.org/officeDocument/2006/relationships/hyperlink" Target="http://www.genviz.org/" TargetMode="External"/><Relationship Id="rId12" Type="http://schemas.openxmlformats.org/officeDocument/2006/relationships/hyperlink" Target="http://regtools.org/" TargetMode="External"/><Relationship Id="rId17" Type="http://schemas.openxmlformats.org/officeDocument/2006/relationships/image" Target="../media/image9.tiff"/><Relationship Id="rId2" Type="http://schemas.openxmlformats.org/officeDocument/2006/relationships/image" Target="../media/image3.jpg"/><Relationship Id="rId16" Type="http://schemas.openxmlformats.org/officeDocument/2006/relationships/image" Target="../media/image8.png"/><Relationship Id="rId20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nabio.org/" TargetMode="External"/><Relationship Id="rId11" Type="http://schemas.openxmlformats.org/officeDocument/2006/relationships/hyperlink" Target="http://dgidb.org/" TargetMode="External"/><Relationship Id="rId5" Type="http://schemas.openxmlformats.org/officeDocument/2006/relationships/hyperlink" Target="http://www.griffithlab.org/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pvactools.org/" TargetMode="External"/><Relationship Id="rId19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hyperlink" Target="https://civicdb.org/" TargetMode="External"/><Relationship Id="rId14" Type="http://schemas.openxmlformats.org/officeDocument/2006/relationships/image" Target="../media/image6.gif"/><Relationship Id="rId22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294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C525469F-D12C-306E-6398-1EB223E480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8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648072"/>
          </a:xfrm>
        </p:spPr>
        <p:txBody>
          <a:bodyPr/>
          <a:lstStyle/>
          <a:p>
            <a:r>
              <a:rPr lang="en-US" sz="3200" dirty="0"/>
              <a:t>Introductions to Bioinformatics instructors</a:t>
            </a:r>
          </a:p>
        </p:txBody>
      </p:sp>
      <p:pic>
        <p:nvPicPr>
          <p:cNvPr id="8" name="Picture 7" descr="MalachiGriff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6" y="852590"/>
            <a:ext cx="1504063" cy="1671180"/>
          </a:xfrm>
          <a:prstGeom prst="ellipse">
            <a:avLst/>
          </a:prstGeom>
        </p:spPr>
      </p:pic>
      <p:pic>
        <p:nvPicPr>
          <p:cNvPr id="9" name="Picture 8" descr="ObiGriff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3"/>
          <a:stretch>
            <a:fillRect/>
          </a:stretch>
        </p:blipFill>
        <p:spPr>
          <a:xfrm>
            <a:off x="2647722" y="836712"/>
            <a:ext cx="1504062" cy="1595323"/>
          </a:xfrm>
          <a:prstGeom prst="ellipse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939" y="2502912"/>
            <a:ext cx="24133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Malachi Griffith</a:t>
            </a:r>
            <a:br>
              <a:rPr lang="en-US" sz="1800" dirty="0"/>
            </a:br>
            <a:r>
              <a:rPr lang="en-US" sz="1000" dirty="0"/>
              <a:t>Professor of Medicine</a:t>
            </a:r>
            <a:br>
              <a:rPr lang="en-US" sz="1000" dirty="0"/>
            </a:br>
            <a:r>
              <a:rPr lang="en-US" sz="1000" dirty="0"/>
              <a:t>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1873" y="2502912"/>
            <a:ext cx="2147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Obi Griffith</a:t>
            </a:r>
          </a:p>
          <a:p>
            <a:pPr algn="ctr"/>
            <a:r>
              <a:rPr lang="en-US" sz="1000" dirty="0"/>
              <a:t>Professor of Medicine</a:t>
            </a:r>
            <a:br>
              <a:rPr lang="en-US" sz="1000" dirty="0"/>
            </a:br>
            <a:r>
              <a:rPr lang="en-US" sz="1000" dirty="0"/>
              <a:t>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2A286-F53C-9F44-96AA-03E0C86F5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7" y="3501008"/>
            <a:ext cx="3240360" cy="6785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E6C50-C9F1-204F-9954-3A2E9FD467C3}"/>
              </a:ext>
            </a:extLst>
          </p:cNvPr>
          <p:cNvSpPr txBox="1"/>
          <p:nvPr/>
        </p:nvSpPr>
        <p:spPr>
          <a:xfrm>
            <a:off x="-24680" y="4221088"/>
            <a:ext cx="477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hlinkClick r:id="rId5"/>
              </a:rPr>
              <a:t>griffithlab.org</a:t>
            </a:r>
            <a:endParaRPr lang="en-US" sz="1800" dirty="0"/>
          </a:p>
          <a:p>
            <a:pPr algn="ctr"/>
            <a:r>
              <a:rPr lang="en-US" sz="1800" b="1" dirty="0">
                <a:hlinkClick r:id="rId6"/>
              </a:rPr>
              <a:t>rnabio.org</a:t>
            </a:r>
            <a:r>
              <a:rPr lang="en-US" sz="1800" b="1" dirty="0"/>
              <a:t> </a:t>
            </a:r>
            <a:r>
              <a:rPr lang="en-US" sz="1800" dirty="0"/>
              <a:t>  </a:t>
            </a:r>
            <a:r>
              <a:rPr lang="en-US" sz="1800" dirty="0">
                <a:hlinkClick r:id="rId7"/>
              </a:rPr>
              <a:t>genviz.org</a:t>
            </a:r>
            <a:r>
              <a:rPr lang="en-US" sz="1800" dirty="0"/>
              <a:t>   </a:t>
            </a:r>
            <a:r>
              <a:rPr lang="en-US" sz="1800" dirty="0">
                <a:hlinkClick r:id="rId8"/>
              </a:rPr>
              <a:t>pmbio.org</a:t>
            </a:r>
            <a:endParaRPr lang="en-US" sz="1800" dirty="0"/>
          </a:p>
          <a:p>
            <a:pPr algn="ctr"/>
            <a:r>
              <a:rPr lang="en-US" sz="1800" dirty="0" err="1">
                <a:hlinkClick r:id="rId9"/>
              </a:rPr>
              <a:t>civicdb.org</a:t>
            </a:r>
            <a:r>
              <a:rPr lang="en-US" sz="1800" dirty="0"/>
              <a:t>  </a:t>
            </a:r>
            <a:r>
              <a:rPr lang="en-US" sz="1800" dirty="0" err="1">
                <a:hlinkClick r:id="rId10"/>
              </a:rPr>
              <a:t>pvactools.org</a:t>
            </a:r>
            <a:r>
              <a:rPr lang="en-US" sz="1800" dirty="0"/>
              <a:t>  </a:t>
            </a:r>
            <a:r>
              <a:rPr lang="en-US" sz="1800" dirty="0" err="1">
                <a:hlinkClick r:id="rId11"/>
              </a:rPr>
              <a:t>dgidb.org</a:t>
            </a:r>
            <a:endParaRPr lang="en-US" sz="1800" dirty="0"/>
          </a:p>
          <a:p>
            <a:pPr algn="ctr"/>
            <a:r>
              <a:rPr lang="en-US" sz="1800" dirty="0" err="1">
                <a:hlinkClick r:id="rId12"/>
              </a:rPr>
              <a:t>regtools.org</a:t>
            </a:r>
            <a:r>
              <a:rPr lang="en-US" sz="1800" dirty="0"/>
              <a:t>  </a:t>
            </a:r>
            <a:r>
              <a:rPr lang="en-US" sz="1800" dirty="0" err="1">
                <a:hlinkClick r:id="rId13"/>
              </a:rPr>
              <a:t>vatools.org</a:t>
            </a:r>
            <a:endParaRPr lang="en-US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47F2E-2160-114E-B90D-D382568A25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38" y="5046648"/>
            <a:ext cx="3534528" cy="1095978"/>
          </a:xfrm>
          <a:prstGeom prst="rect">
            <a:avLst/>
          </a:prstGeom>
        </p:spPr>
      </p:pic>
      <p:pic>
        <p:nvPicPr>
          <p:cNvPr id="16" name="Google Shape;97;p5">
            <a:extLst>
              <a:ext uri="{FF2B5EF4-FFF2-40B4-BE49-F238E27FC236}">
                <a16:creationId xmlns:a16="http://schemas.microsoft.com/office/drawing/2014/main" id="{C22B3B4A-CE50-5044-8C06-929A87208C24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522500" y="5065452"/>
            <a:ext cx="1496701" cy="107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FF3B7-638B-4946-ABCF-7FC6DEBB6E1D}"/>
              </a:ext>
            </a:extLst>
          </p:cNvPr>
          <p:cNvSpPr txBox="1"/>
          <p:nvPr/>
        </p:nvSpPr>
        <p:spPr>
          <a:xfrm>
            <a:off x="8916915" y="2492896"/>
            <a:ext cx="21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Isabel </a:t>
            </a:r>
            <a:r>
              <a:rPr lang="en-US" sz="1800" dirty="0" err="1"/>
              <a:t>Risch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A4968-8DA1-E245-A982-23E0A25AC8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125" y="1052736"/>
            <a:ext cx="1252271" cy="1440112"/>
          </a:xfrm>
          <a:prstGeom prst="ellipse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E41054-C85B-E847-9B65-53321D2EA15B}"/>
              </a:ext>
            </a:extLst>
          </p:cNvPr>
          <p:cNvSpPr txBox="1"/>
          <p:nvPr/>
        </p:nvSpPr>
        <p:spPr>
          <a:xfrm>
            <a:off x="7464152" y="2492896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Zhibin</a:t>
            </a:r>
            <a:r>
              <a:rPr lang="en-US" sz="1800" dirty="0"/>
              <a:t> Lu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D2373-FACA-D143-9CAF-A42E7C36283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22817" b="19752"/>
          <a:stretch/>
        </p:blipFill>
        <p:spPr>
          <a:xfrm>
            <a:off x="5612511" y="1071028"/>
            <a:ext cx="1313407" cy="1365565"/>
          </a:xfrm>
          <a:prstGeom prst="ellipse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F87B78-585C-1C40-896E-3B0DD2F18ACC}"/>
              </a:ext>
            </a:extLst>
          </p:cNvPr>
          <p:cNvSpPr txBox="1"/>
          <p:nvPr/>
        </p:nvSpPr>
        <p:spPr>
          <a:xfrm>
            <a:off x="5519936" y="2483604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Nia Hughes</a:t>
            </a:r>
          </a:p>
        </p:txBody>
      </p:sp>
      <p:pic>
        <p:nvPicPr>
          <p:cNvPr id="6" name="Picture 5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809D737-A41C-DB52-FF55-CB51C92419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59" y="1042275"/>
            <a:ext cx="1440112" cy="1440112"/>
          </a:xfrm>
          <a:prstGeom prst="ellipse">
            <a:avLst/>
          </a:prstGeom>
        </p:spPr>
      </p:pic>
      <p:pic>
        <p:nvPicPr>
          <p:cNvPr id="4" name="Picture 3" descr="A person wearing glasses and a suit&#10;&#10;AI-generated content may be incorrect.">
            <a:extLst>
              <a:ext uri="{FF2B5EF4-FFF2-40B4-BE49-F238E27FC236}">
                <a16:creationId xmlns:a16="http://schemas.microsoft.com/office/drawing/2014/main" id="{39B4E565-3E23-2104-B8F7-7022ADBC7B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4" r="20976" b="31517"/>
          <a:stretch>
            <a:fillRect/>
          </a:stretch>
        </p:blipFill>
        <p:spPr>
          <a:xfrm>
            <a:off x="4820234" y="3027755"/>
            <a:ext cx="1203758" cy="1370247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AAC268-E31B-178C-4DE2-EA0879EE99FE}"/>
              </a:ext>
            </a:extLst>
          </p:cNvPr>
          <p:cNvSpPr txBox="1"/>
          <p:nvPr/>
        </p:nvSpPr>
        <p:spPr>
          <a:xfrm>
            <a:off x="4548808" y="4427820"/>
            <a:ext cx="169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Nicolas Ho</a:t>
            </a:r>
          </a:p>
        </p:txBody>
      </p:sp>
      <p:pic>
        <p:nvPicPr>
          <p:cNvPr id="23" name="Picture 22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B1E46AF0-2E1D-82C5-148E-5E7F8273CF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91" y="3111107"/>
            <a:ext cx="1286895" cy="1286895"/>
          </a:xfrm>
          <a:prstGeom prst="ellipse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E9D434-18BD-ECC9-A39D-8C0976709E0B}"/>
              </a:ext>
            </a:extLst>
          </p:cNvPr>
          <p:cNvSpPr txBox="1"/>
          <p:nvPr/>
        </p:nvSpPr>
        <p:spPr>
          <a:xfrm>
            <a:off x="6421016" y="4427820"/>
            <a:ext cx="169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Melisa Acun</a:t>
            </a:r>
          </a:p>
        </p:txBody>
      </p:sp>
      <p:pic>
        <p:nvPicPr>
          <p:cNvPr id="26" name="Picture 25" descr="A person standing in front of a christmas tree&#10;&#10;AI-generated content may be incorrect.">
            <a:extLst>
              <a:ext uri="{FF2B5EF4-FFF2-40B4-BE49-F238E27FC236}">
                <a16:creationId xmlns:a16="http://schemas.microsoft.com/office/drawing/2014/main" id="{CC90855D-A512-B66E-68A3-8D32258567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2" t="24485" r="25092" b="40445"/>
          <a:stretch>
            <a:fillRect/>
          </a:stretch>
        </p:blipFill>
        <p:spPr>
          <a:xfrm>
            <a:off x="8551685" y="3068960"/>
            <a:ext cx="1172388" cy="1329042"/>
          </a:xfrm>
          <a:prstGeom prst="ellipse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795F183-E2C7-DB29-B68B-3FE79AE71FD0}"/>
              </a:ext>
            </a:extLst>
          </p:cNvPr>
          <p:cNvSpPr txBox="1"/>
          <p:nvPr/>
        </p:nvSpPr>
        <p:spPr>
          <a:xfrm>
            <a:off x="8184232" y="4427820"/>
            <a:ext cx="179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Varinder Verma</a:t>
            </a:r>
          </a:p>
        </p:txBody>
      </p:sp>
      <p:pic>
        <p:nvPicPr>
          <p:cNvPr id="29" name="Picture 28" descr="A person wearing glasses and a grey shirt&#10;&#10;AI-generated content may be incorrect.">
            <a:extLst>
              <a:ext uri="{FF2B5EF4-FFF2-40B4-BE49-F238E27FC236}">
                <a16:creationId xmlns:a16="http://schemas.microsoft.com/office/drawing/2014/main" id="{E284311E-436A-8B29-E739-29DAF9ECEC3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8" t="5509" r="13285" b="15981"/>
          <a:stretch>
            <a:fillRect/>
          </a:stretch>
        </p:blipFill>
        <p:spPr>
          <a:xfrm>
            <a:off x="10344472" y="3068960"/>
            <a:ext cx="1213031" cy="1329042"/>
          </a:xfrm>
          <a:prstGeom prst="ellipse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84E3306-9217-94E7-D73C-E8932B4D1EF3}"/>
              </a:ext>
            </a:extLst>
          </p:cNvPr>
          <p:cNvSpPr txBox="1"/>
          <p:nvPr/>
        </p:nvSpPr>
        <p:spPr>
          <a:xfrm>
            <a:off x="9984432" y="44278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Mobin </a:t>
            </a:r>
            <a:r>
              <a:rPr lang="en-US" sz="1800" dirty="0" err="1"/>
              <a:t>Khoramjoo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0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F7C8-464C-1340-A041-0A03F3F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course – philosophy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1B26-1E7E-7B40-81E7-5F8F8FBC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Do “the bioinformatics” for someone, and you help them for a day. Teach someone to do bioinformatics, and you help them for a lifetime.</a:t>
            </a:r>
          </a:p>
          <a:p>
            <a:pPr marL="0" indent="0" algn="r">
              <a:buNone/>
            </a:pPr>
            <a:r>
              <a:rPr lang="en-US" i="1" dirty="0"/>
              <a:t>- Ancient Chinese proverb</a:t>
            </a:r>
          </a:p>
          <a:p>
            <a:endParaRPr lang="en-US" dirty="0"/>
          </a:p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Learn concepts and develop skills for sequence analysis</a:t>
            </a:r>
          </a:p>
          <a:p>
            <a:pPr lvl="1"/>
            <a:r>
              <a:rPr lang="en-US" dirty="0"/>
              <a:t>Build the foundation for tackling your own analysis challenges</a:t>
            </a:r>
          </a:p>
          <a:p>
            <a:pPr lvl="1"/>
            <a:r>
              <a:rPr lang="en-US" dirty="0"/>
              <a:t>Learn to think like a bioinformatician</a:t>
            </a:r>
          </a:p>
          <a:p>
            <a:pPr lvl="1"/>
            <a:r>
              <a:rPr lang="en-US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46028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D3AF-EEB6-2448-BCD4-FCA3CA1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 for a typical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C395-B60A-F44C-876E-337B8CAF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423926"/>
            <a:ext cx="11785600" cy="4724400"/>
          </a:xfrm>
        </p:spPr>
        <p:txBody>
          <a:bodyPr/>
          <a:lstStyle/>
          <a:p>
            <a:r>
              <a:rPr lang="en-US" sz="2400" dirty="0"/>
              <a:t>Lecture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Lunch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Wrap-up and Q&amp;A</a:t>
            </a:r>
          </a:p>
        </p:txBody>
      </p:sp>
    </p:spTree>
    <p:extLst>
      <p:ext uri="{BB962C8B-B14F-4D97-AF65-F5344CB8AC3E}">
        <p14:creationId xmlns:p14="http://schemas.microsoft.com/office/powerpoint/2010/main" val="35411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792088"/>
          </a:xfrm>
        </p:spPr>
        <p:txBody>
          <a:bodyPr/>
          <a:lstStyle/>
          <a:p>
            <a:r>
              <a:rPr lang="en-US" dirty="0"/>
              <a:t>Student poll (respond in slack)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836712"/>
            <a:ext cx="9964216" cy="53004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 counting the pre-requisites and materials for this course:</a:t>
            </a:r>
          </a:p>
          <a:p>
            <a:r>
              <a:rPr lang="en-US" sz="2000" dirty="0"/>
              <a:t>Do you consider yourself a bioinformatician? Computational biologist?</a:t>
            </a:r>
          </a:p>
          <a:p>
            <a:r>
              <a:rPr lang="en-US" sz="2000" dirty="0"/>
              <a:t>Are you familiar with </a:t>
            </a:r>
            <a:r>
              <a:rPr lang="en-US" sz="2000" dirty="0" err="1"/>
              <a:t>linux</a:t>
            </a:r>
            <a:r>
              <a:rPr lang="en-US" sz="2000" dirty="0"/>
              <a:t>/command line?</a:t>
            </a:r>
          </a:p>
          <a:p>
            <a:pPr lvl="1"/>
            <a:r>
              <a:rPr lang="en-US" sz="2000" dirty="0"/>
              <a:t>Intermediate? 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sometimes write code?</a:t>
            </a:r>
          </a:p>
          <a:p>
            <a:r>
              <a:rPr lang="en-US" sz="2000" dirty="0"/>
              <a:t>Are you familiar with R?</a:t>
            </a:r>
          </a:p>
          <a:p>
            <a:pPr lvl="1"/>
            <a:r>
              <a:rPr lang="en-US" sz="2000" dirty="0"/>
              <a:t>Intermediate?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use git/</a:t>
            </a:r>
            <a:r>
              <a:rPr lang="en-US" sz="2000" dirty="0" err="1"/>
              <a:t>github</a:t>
            </a:r>
            <a:r>
              <a:rPr lang="en-US" sz="2000" dirty="0"/>
              <a:t>?</a:t>
            </a:r>
          </a:p>
          <a:p>
            <a:r>
              <a:rPr lang="en-US" sz="2000" dirty="0"/>
              <a:t>What organism do you work with? (Put an animal emoji in slack)</a:t>
            </a:r>
          </a:p>
          <a:p>
            <a:r>
              <a:rPr lang="en-US" sz="2000" dirty="0"/>
              <a:t>Are you interested in bulk </a:t>
            </a:r>
            <a:r>
              <a:rPr lang="en-US" sz="2000" dirty="0" err="1"/>
              <a:t>RNAseq</a:t>
            </a:r>
            <a:r>
              <a:rPr lang="en-US" sz="2000" dirty="0"/>
              <a:t>, </a:t>
            </a:r>
            <a:r>
              <a:rPr lang="en-US" sz="2000" dirty="0" err="1"/>
              <a:t>scRNAseq</a:t>
            </a:r>
            <a:r>
              <a:rPr lang="en-US" sz="2000" dirty="0"/>
              <a:t>, or both?</a:t>
            </a:r>
          </a:p>
        </p:txBody>
      </p:sp>
    </p:spTree>
    <p:extLst>
      <p:ext uri="{BB962C8B-B14F-4D97-AF65-F5344CB8AC3E}">
        <p14:creationId xmlns:p14="http://schemas.microsoft.com/office/powerpoint/2010/main" val="24449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627D07C6-EEF4-80F8-EC18-18951656C9DA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60;g24c7d206a1c_1_72">
            <a:extLst>
              <a:ext uri="{FF2B5EF4-FFF2-40B4-BE49-F238E27FC236}">
                <a16:creationId xmlns:a16="http://schemas.microsoft.com/office/drawing/2014/main" id="{A6903722-A178-A776-2E26-C240FBB418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1;g24c7d206a1c_1_72">
            <a:extLst>
              <a:ext uri="{FF2B5EF4-FFF2-40B4-BE49-F238E27FC236}">
                <a16:creationId xmlns:a16="http://schemas.microsoft.com/office/drawing/2014/main" id="{F556B781-F28E-46D3-51D2-109760019B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2;g24c7d206a1c_1_72">
            <a:extLst>
              <a:ext uri="{FF2B5EF4-FFF2-40B4-BE49-F238E27FC236}">
                <a16:creationId xmlns:a16="http://schemas.microsoft.com/office/drawing/2014/main" id="{C0D34EAD-1DC4-E56C-BFEE-AB1C965E55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2ADC7C-9F1D-E226-4E5F-F718BB83A14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4;g24c7d206a1c_1_72">
            <a:extLst>
              <a:ext uri="{FF2B5EF4-FFF2-40B4-BE49-F238E27FC236}">
                <a16:creationId xmlns:a16="http://schemas.microsoft.com/office/drawing/2014/main" id="{F0E9305F-6B2B-2101-8DE5-C4A63799B51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1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11908</TotalTime>
  <Words>277</Words>
  <Application>Microsoft Macintosh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Introductions to Bioinformatics instructors</vt:lpstr>
      <vt:lpstr>Introduction to course – philosophy and goals</vt:lpstr>
      <vt:lpstr>Course format for a typical day</vt:lpstr>
      <vt:lpstr>Student poll (respond in slack)</vt:lpstr>
      <vt:lpstr>We are on a Coffee Break &amp; Networking Session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Griffith, Malachi</cp:lastModifiedBy>
  <cp:revision>731</cp:revision>
  <dcterms:created xsi:type="dcterms:W3CDTF">2011-11-14T19:50:16Z</dcterms:created>
  <dcterms:modified xsi:type="dcterms:W3CDTF">2025-07-06T20:16:13Z</dcterms:modified>
</cp:coreProperties>
</file>