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5"/>
  </p:notesMasterIdLst>
  <p:sldIdLst>
    <p:sldId id="256" r:id="rId2"/>
    <p:sldId id="257" r:id="rId3"/>
    <p:sldId id="515" r:id="rId4"/>
    <p:sldId id="529" r:id="rId5"/>
    <p:sldId id="528" r:id="rId6"/>
    <p:sldId id="530" r:id="rId7"/>
    <p:sldId id="307" r:id="rId8"/>
    <p:sldId id="261" r:id="rId9"/>
    <p:sldId id="531" r:id="rId10"/>
    <p:sldId id="274" r:id="rId11"/>
    <p:sldId id="532" r:id="rId12"/>
    <p:sldId id="541" r:id="rId13"/>
    <p:sldId id="542" r:id="rId14"/>
    <p:sldId id="538" r:id="rId15"/>
    <p:sldId id="536" r:id="rId16"/>
    <p:sldId id="534" r:id="rId17"/>
    <p:sldId id="540" r:id="rId18"/>
    <p:sldId id="535" r:id="rId19"/>
    <p:sldId id="269" r:id="rId20"/>
    <p:sldId id="310" r:id="rId21"/>
    <p:sldId id="539" r:id="rId22"/>
    <p:sldId id="309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3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6262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3139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35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78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FFE7ECBE-2734-6F41-AAD5-DE10DA0A36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6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12598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cshl_logo_alternate rgb.png">
            <a:extLst>
              <a:ext uri="{FF2B5EF4-FFF2-40B4-BE49-F238E27FC236}">
                <a16:creationId xmlns:a16="http://schemas.microsoft.com/office/drawing/2014/main" id="{F7830460-2BBD-D44D-8E0E-398CF832B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B3995-BCAD-474A-A886-058747571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22F2C-02F5-254D-9E23-5D0B71EDB21A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60B14-C760-2E4A-A32D-A1DBD7FC18D7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72" r:id="rId15"/>
    <p:sldLayoutId id="2147483673" r:id="rId16"/>
    <p:sldLayoutId id="21474836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mbio.org/module-02-inputs/0002/02/01/Reference_Genome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6268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AM format"/>
          <p:cNvSpPr txBox="1">
            <a:spLocks noGrp="1"/>
          </p:cNvSpPr>
          <p:nvPr>
            <p:ph type="title"/>
          </p:nvPr>
        </p:nvSpPr>
        <p:spPr>
          <a:xfrm>
            <a:off x="457199" y="27005"/>
            <a:ext cx="11277600" cy="6096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sz="4800" dirty="0"/>
              <a:t>SAM </a:t>
            </a:r>
            <a:r>
              <a:rPr lang="en-US" sz="4800" dirty="0"/>
              <a:t>F</a:t>
            </a:r>
            <a:r>
              <a:rPr sz="4800" dirty="0"/>
              <a:t>ormat</a:t>
            </a:r>
            <a:r>
              <a:rPr lang="en-US" sz="4800" dirty="0"/>
              <a:t> – Information Fields</a:t>
            </a:r>
            <a:endParaRPr sz="4800" dirty="0"/>
          </a:p>
        </p:txBody>
      </p:sp>
      <p:pic>
        <p:nvPicPr>
          <p:cNvPr id="409" name="Screen Shot 2014-11-14 at 8.32.21 AM.png" descr="Screen Shot 2014-11-14 at 8.32.2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01" y="1003765"/>
            <a:ext cx="9194139" cy="30829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94ED37F-E3F3-3B4C-9947-32EFC1395793}"/>
              </a:ext>
            </a:extLst>
          </p:cNvPr>
          <p:cNvGrpSpPr/>
          <p:nvPr/>
        </p:nvGrpSpPr>
        <p:grpSpPr>
          <a:xfrm>
            <a:off x="165401" y="4453923"/>
            <a:ext cx="12026599" cy="1091087"/>
            <a:chOff x="82700" y="4932393"/>
            <a:chExt cx="12026599" cy="1091087"/>
          </a:xfrm>
        </p:grpSpPr>
        <p:pic>
          <p:nvPicPr>
            <p:cNvPr id="410" name="Screen Shot 2014-11-14 at 8.34.08 AM.png" descr="Screen Shot 2014-11-14 at 8.34.08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00" y="5286821"/>
              <a:ext cx="12026599" cy="191116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3EE22F-0334-A347-BE4D-A9740AB0D68D}"/>
                </a:ext>
              </a:extLst>
            </p:cNvPr>
            <p:cNvGrpSpPr/>
            <p:nvPr/>
          </p:nvGrpSpPr>
          <p:grpSpPr>
            <a:xfrm>
              <a:off x="705685" y="4932393"/>
              <a:ext cx="8285962" cy="1091087"/>
              <a:chOff x="747693" y="4953397"/>
              <a:chExt cx="8285962" cy="1091087"/>
            </a:xfrm>
          </p:grpSpPr>
          <p:sp>
            <p:nvSpPr>
              <p:cNvPr id="408" name="3"/>
              <p:cNvSpPr txBox="1"/>
              <p:nvPr/>
            </p:nvSpPr>
            <p:spPr>
              <a:xfrm>
                <a:off x="3249767" y="4988273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3</a:t>
                </a:r>
              </a:p>
            </p:txBody>
          </p:sp>
          <p:sp>
            <p:nvSpPr>
              <p:cNvPr id="411" name="2"/>
              <p:cNvSpPr txBox="1"/>
              <p:nvPr/>
            </p:nvSpPr>
            <p:spPr>
              <a:xfrm>
                <a:off x="2516017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2</a:t>
                </a:r>
              </a:p>
            </p:txBody>
          </p:sp>
          <p:sp>
            <p:nvSpPr>
              <p:cNvPr id="412" name="1"/>
              <p:cNvSpPr txBox="1"/>
              <p:nvPr/>
            </p:nvSpPr>
            <p:spPr>
              <a:xfrm>
                <a:off x="747693" y="495339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</a:t>
                </a:r>
              </a:p>
            </p:txBody>
          </p:sp>
          <p:sp>
            <p:nvSpPr>
              <p:cNvPr id="413" name="5"/>
              <p:cNvSpPr txBox="1"/>
              <p:nvPr/>
            </p:nvSpPr>
            <p:spPr>
              <a:xfrm>
                <a:off x="4778973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5</a:t>
                </a:r>
              </a:p>
            </p:txBody>
          </p:sp>
          <p:sp>
            <p:nvSpPr>
              <p:cNvPr id="414" name="4"/>
              <p:cNvSpPr txBox="1"/>
              <p:nvPr/>
            </p:nvSpPr>
            <p:spPr>
              <a:xfrm>
                <a:off x="4167369" y="4979922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4</a:t>
                </a:r>
              </a:p>
            </p:txBody>
          </p:sp>
          <p:sp>
            <p:nvSpPr>
              <p:cNvPr id="415" name="8"/>
              <p:cNvSpPr txBox="1"/>
              <p:nvPr/>
            </p:nvSpPr>
            <p:spPr>
              <a:xfrm>
                <a:off x="7158279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8</a:t>
                </a:r>
              </a:p>
            </p:txBody>
          </p:sp>
          <p:sp>
            <p:nvSpPr>
              <p:cNvPr id="416" name="6"/>
              <p:cNvSpPr txBox="1"/>
              <p:nvPr/>
            </p:nvSpPr>
            <p:spPr>
              <a:xfrm>
                <a:off x="5613979" y="496268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6</a:t>
                </a:r>
              </a:p>
            </p:txBody>
          </p:sp>
          <p:sp>
            <p:nvSpPr>
              <p:cNvPr id="417" name="7"/>
              <p:cNvSpPr txBox="1"/>
              <p:nvPr/>
            </p:nvSpPr>
            <p:spPr>
              <a:xfrm>
                <a:off x="6228170" y="4971414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7</a:t>
                </a:r>
              </a:p>
            </p:txBody>
          </p:sp>
          <p:sp>
            <p:nvSpPr>
              <p:cNvPr id="418" name="10"/>
              <p:cNvSpPr txBox="1"/>
              <p:nvPr/>
            </p:nvSpPr>
            <p:spPr>
              <a:xfrm>
                <a:off x="8642732" y="4971166"/>
                <a:ext cx="390923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10</a:t>
                </a:r>
              </a:p>
            </p:txBody>
          </p:sp>
          <p:sp>
            <p:nvSpPr>
              <p:cNvPr id="419" name="9"/>
              <p:cNvSpPr txBox="1"/>
              <p:nvPr/>
            </p:nvSpPr>
            <p:spPr>
              <a:xfrm>
                <a:off x="7858631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9</a:t>
                </a:r>
              </a:p>
            </p:txBody>
          </p:sp>
          <p:pic>
            <p:nvPicPr>
              <p:cNvPr id="420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6288" y="5472140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21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949" y="5485204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B37314-351D-8543-A3A5-53F9090FE0CA}"/>
              </a:ext>
            </a:extLst>
          </p:cNvPr>
          <p:cNvSpPr txBox="1"/>
          <p:nvPr/>
        </p:nvSpPr>
        <p:spPr>
          <a:xfrm>
            <a:off x="1268775" y="6497956"/>
            <a:ext cx="5994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Andrew Farrell </a:t>
            </a:r>
          </a:p>
        </p:txBody>
      </p:sp>
    </p:spTree>
    <p:extLst>
      <p:ext uri="{BB962C8B-B14F-4D97-AF65-F5344CB8AC3E}">
        <p14:creationId xmlns:p14="http://schemas.microsoft.com/office/powerpoint/2010/main" val="22379787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12 instead of 12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0 to 4095 (i.e. 2</a:t>
            </a:r>
            <a:r>
              <a:rPr lang="en-US" sz="1800" baseline="30000" dirty="0"/>
              <a:t>12</a:t>
            </a:r>
            <a:r>
              <a:rPr lang="en-US" sz="1800" dirty="0"/>
              <a:t>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09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AM format"/>
          <p:cNvSpPr txBox="1">
            <a:spLocks noGrp="1"/>
          </p:cNvSpPr>
          <p:nvPr>
            <p:ph type="title"/>
          </p:nvPr>
        </p:nvSpPr>
        <p:spPr>
          <a:xfrm>
            <a:off x="457199" y="207118"/>
            <a:ext cx="11277600" cy="6096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sz="4800" b="1" dirty="0">
                <a:latin typeface="Calibri" panose="020F0502020204030204" pitchFamily="34" charset="0"/>
                <a:cs typeface="Calibri" panose="020F0502020204030204" pitchFamily="34" charset="0"/>
              </a:rPr>
              <a:t>SAM 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4800" b="1" dirty="0">
                <a:latin typeface="Calibri" panose="020F0502020204030204" pitchFamily="34" charset="0"/>
                <a:cs typeface="Calibri" panose="020F0502020204030204" pitchFamily="34" charset="0"/>
              </a:rPr>
              <a:t>ormat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– Information Fields</a:t>
            </a:r>
            <a:endParaRPr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" name="Screen Shot 2014-11-14 at 8.32.21 AM.png" descr="Screen Shot 2014-11-14 at 8.32.2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01" y="1003765"/>
            <a:ext cx="9194139" cy="30829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94ED37F-E3F3-3B4C-9947-32EFC1395793}"/>
              </a:ext>
            </a:extLst>
          </p:cNvPr>
          <p:cNvGrpSpPr/>
          <p:nvPr/>
        </p:nvGrpSpPr>
        <p:grpSpPr>
          <a:xfrm>
            <a:off x="165401" y="4453923"/>
            <a:ext cx="12026599" cy="1091087"/>
            <a:chOff x="82700" y="4932393"/>
            <a:chExt cx="12026599" cy="1091087"/>
          </a:xfrm>
        </p:grpSpPr>
        <p:pic>
          <p:nvPicPr>
            <p:cNvPr id="410" name="Screen Shot 2014-11-14 at 8.34.08 AM.png" descr="Screen Shot 2014-11-14 at 8.34.08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00" y="5286821"/>
              <a:ext cx="12026599" cy="191116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3EE22F-0334-A347-BE4D-A9740AB0D68D}"/>
                </a:ext>
              </a:extLst>
            </p:cNvPr>
            <p:cNvGrpSpPr/>
            <p:nvPr/>
          </p:nvGrpSpPr>
          <p:grpSpPr>
            <a:xfrm>
              <a:off x="705685" y="4932393"/>
              <a:ext cx="8285962" cy="1091087"/>
              <a:chOff x="747693" y="4953397"/>
              <a:chExt cx="8285962" cy="1091087"/>
            </a:xfrm>
          </p:grpSpPr>
          <p:sp>
            <p:nvSpPr>
              <p:cNvPr id="408" name="3"/>
              <p:cNvSpPr txBox="1"/>
              <p:nvPr/>
            </p:nvSpPr>
            <p:spPr>
              <a:xfrm>
                <a:off x="3249767" y="4988273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3</a:t>
                </a:r>
              </a:p>
            </p:txBody>
          </p:sp>
          <p:sp>
            <p:nvSpPr>
              <p:cNvPr id="411" name="2"/>
              <p:cNvSpPr txBox="1"/>
              <p:nvPr/>
            </p:nvSpPr>
            <p:spPr>
              <a:xfrm>
                <a:off x="2516017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2</a:t>
                </a:r>
              </a:p>
            </p:txBody>
          </p:sp>
          <p:sp>
            <p:nvSpPr>
              <p:cNvPr id="412" name="1"/>
              <p:cNvSpPr txBox="1"/>
              <p:nvPr/>
            </p:nvSpPr>
            <p:spPr>
              <a:xfrm>
                <a:off x="747693" y="495339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</a:t>
                </a:r>
              </a:p>
            </p:txBody>
          </p:sp>
          <p:sp>
            <p:nvSpPr>
              <p:cNvPr id="413" name="5"/>
              <p:cNvSpPr txBox="1"/>
              <p:nvPr/>
            </p:nvSpPr>
            <p:spPr>
              <a:xfrm>
                <a:off x="4778973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5</a:t>
                </a:r>
              </a:p>
            </p:txBody>
          </p:sp>
          <p:sp>
            <p:nvSpPr>
              <p:cNvPr id="414" name="4"/>
              <p:cNvSpPr txBox="1"/>
              <p:nvPr/>
            </p:nvSpPr>
            <p:spPr>
              <a:xfrm>
                <a:off x="4167369" y="4979922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4</a:t>
                </a:r>
              </a:p>
            </p:txBody>
          </p:sp>
          <p:sp>
            <p:nvSpPr>
              <p:cNvPr id="415" name="8"/>
              <p:cNvSpPr txBox="1"/>
              <p:nvPr/>
            </p:nvSpPr>
            <p:spPr>
              <a:xfrm>
                <a:off x="7158279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8</a:t>
                </a:r>
              </a:p>
            </p:txBody>
          </p:sp>
          <p:sp>
            <p:nvSpPr>
              <p:cNvPr id="416" name="6"/>
              <p:cNvSpPr txBox="1"/>
              <p:nvPr/>
            </p:nvSpPr>
            <p:spPr>
              <a:xfrm>
                <a:off x="5613979" y="496268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6</a:t>
                </a:r>
              </a:p>
            </p:txBody>
          </p:sp>
          <p:sp>
            <p:nvSpPr>
              <p:cNvPr id="417" name="7"/>
              <p:cNvSpPr txBox="1"/>
              <p:nvPr/>
            </p:nvSpPr>
            <p:spPr>
              <a:xfrm>
                <a:off x="6228170" y="4971414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7</a:t>
                </a:r>
              </a:p>
            </p:txBody>
          </p:sp>
          <p:sp>
            <p:nvSpPr>
              <p:cNvPr id="418" name="10"/>
              <p:cNvSpPr txBox="1"/>
              <p:nvPr/>
            </p:nvSpPr>
            <p:spPr>
              <a:xfrm>
                <a:off x="8642732" y="4971166"/>
                <a:ext cx="390923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10</a:t>
                </a:r>
              </a:p>
            </p:txBody>
          </p:sp>
          <p:sp>
            <p:nvSpPr>
              <p:cNvPr id="419" name="9"/>
              <p:cNvSpPr txBox="1"/>
              <p:nvPr/>
            </p:nvSpPr>
            <p:spPr>
              <a:xfrm>
                <a:off x="7858631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9</a:t>
                </a:r>
              </a:p>
            </p:txBody>
          </p:sp>
          <p:pic>
            <p:nvPicPr>
              <p:cNvPr id="420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6288" y="5472140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21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949" y="5485204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B37314-351D-8543-A3A5-53F9090FE0CA}"/>
              </a:ext>
            </a:extLst>
          </p:cNvPr>
          <p:cNvSpPr txBox="1"/>
          <p:nvPr/>
        </p:nvSpPr>
        <p:spPr>
          <a:xfrm>
            <a:off x="1268775" y="6497956"/>
            <a:ext cx="5994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Andrew Farrell </a:t>
            </a:r>
          </a:p>
        </p:txBody>
      </p:sp>
    </p:spTree>
    <p:extLst>
      <p:ext uri="{BB962C8B-B14F-4D97-AF65-F5344CB8AC3E}">
        <p14:creationId xmlns:p14="http://schemas.microsoft.com/office/powerpoint/2010/main" val="236732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267731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54" y="4964377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32" y="1992392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0" y="677083"/>
            <a:ext cx="11899142" cy="123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1800" dirty="0">
                <a:cs typeface="Calibri" panose="020F0502020204030204" pitchFamily="34" charset="0"/>
              </a:rPr>
              <a:t>The ‘CIGAR’ (</a:t>
            </a:r>
            <a:r>
              <a:rPr lang="en-US" sz="1800" b="1" u="sng" dirty="0">
                <a:cs typeface="Calibri" panose="020F0502020204030204" pitchFamily="34" charset="0"/>
              </a:rPr>
              <a:t>C</a:t>
            </a:r>
            <a:r>
              <a:rPr lang="en-US" sz="1800" dirty="0">
                <a:cs typeface="Calibri" panose="020F0502020204030204" pitchFamily="34" charset="0"/>
              </a:rPr>
              <a:t>ompact </a:t>
            </a:r>
            <a:r>
              <a:rPr lang="en-US" sz="1800" b="1" u="sng" dirty="0">
                <a:cs typeface="Calibri" panose="020F0502020204030204" pitchFamily="34" charset="0"/>
              </a:rPr>
              <a:t>I</a:t>
            </a:r>
            <a:r>
              <a:rPr lang="en-US" sz="1800" dirty="0">
                <a:cs typeface="Calibri" panose="020F0502020204030204" pitchFamily="34" charset="0"/>
              </a:rPr>
              <a:t>diosyncratic </a:t>
            </a:r>
            <a:r>
              <a:rPr lang="en-US" sz="1800" b="1" u="sng" dirty="0">
                <a:cs typeface="Calibri" panose="020F0502020204030204" pitchFamily="34" charset="0"/>
              </a:rPr>
              <a:t>G</a:t>
            </a:r>
            <a:r>
              <a:rPr lang="en-US" sz="1800" dirty="0">
                <a:cs typeface="Calibri" panose="020F0502020204030204" pitchFamily="34" charset="0"/>
              </a:rPr>
              <a:t>apped </a:t>
            </a:r>
            <a:r>
              <a:rPr lang="en-US" sz="1800" b="1" u="sng" dirty="0">
                <a:cs typeface="Calibri" panose="020F0502020204030204" pitchFamily="34" charset="0"/>
              </a:rPr>
              <a:t>A</a:t>
            </a:r>
            <a:r>
              <a:rPr lang="en-US" sz="1800" dirty="0">
                <a:cs typeface="Calibri" panose="020F0502020204030204" pitchFamily="34" charset="0"/>
              </a:rPr>
              <a:t>lignment </a:t>
            </a:r>
            <a:r>
              <a:rPr lang="en-US" sz="1800" b="1" u="sng" dirty="0">
                <a:cs typeface="Calibri" panose="020F0502020204030204" pitchFamily="34" charset="0"/>
              </a:rPr>
              <a:t>R</a:t>
            </a:r>
            <a:r>
              <a:rPr lang="en-US" sz="1800" dirty="0">
                <a:cs typeface="Calibri" panose="020F0502020204030204" pitchFamily="34" charset="0"/>
              </a:rPr>
              <a:t>eport)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1800" dirty="0">
                <a:cs typeface="Calibri" panose="020F0502020204030204" pitchFamily="34" charset="0"/>
              </a:rPr>
              <a:t>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48106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1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2140373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 (BED3)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1626480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883578" y="1106112"/>
            <a:ext cx="10726220" cy="1973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There are several flavors of BED format: BED3, BED4, BED6, BED8,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First 3 fields always required: </a:t>
            </a:r>
            <a:r>
              <a:rPr lang="en-US" dirty="0" err="1">
                <a:latin typeface="Calibri" charset="0"/>
                <a:ea typeface="ＭＳ Ｐゴシック" charset="0"/>
              </a:rPr>
              <a:t>chr</a:t>
            </a:r>
            <a:r>
              <a:rPr lang="en-US" dirty="0">
                <a:latin typeface="Calibri" charset="0"/>
                <a:ea typeface="ＭＳ Ｐゴシック" charset="0"/>
              </a:rPr>
              <a:t>, start, stop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Followed by up to 9 additional optional fields: name, score, strand, </a:t>
            </a:r>
            <a:r>
              <a:rPr lang="en-US" dirty="0" err="1">
                <a:latin typeface="Calibri" charset="0"/>
                <a:ea typeface="ＭＳ Ｐゴシック" charset="0"/>
              </a:rPr>
              <a:t>thickStart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thickEnd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itemRGB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blockCount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blockSizes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blockStarts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5D838-5297-0945-80F5-3407A9FED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50" r="71649"/>
          <a:stretch/>
        </p:blipFill>
        <p:spPr>
          <a:xfrm>
            <a:off x="2291145" y="3316705"/>
            <a:ext cx="6836816" cy="2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5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95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78635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1;p2">
            <a:extLst>
              <a:ext uri="{FF2B5EF4-FFF2-40B4-BE49-F238E27FC236}">
                <a16:creationId xmlns:a16="http://schemas.microsoft.com/office/drawing/2014/main" id="{C83889DB-B6C1-2B24-D45E-E543AA713EE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918" y="260648"/>
            <a:ext cx="4000165" cy="6003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6145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97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alternates:  GRCh38v2_ccdg, GRCh38_full_analysis_set_plus_decoy_hla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C60DD-C38F-0B41-A1F0-023D0E26699D}"/>
              </a:ext>
            </a:extLst>
          </p:cNvPr>
          <p:cNvSpPr txBox="1"/>
          <p:nvPr/>
        </p:nvSpPr>
        <p:spPr>
          <a:xfrm>
            <a:off x="500065" y="5203604"/>
            <a:ext cx="952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detailed discussion of various human reference genome flavors refer here:</a:t>
            </a:r>
          </a:p>
          <a:p>
            <a:r>
              <a:rPr lang="en-US" dirty="0">
                <a:hlinkClick r:id="rId3"/>
              </a:rPr>
              <a:t>https://pmbio.org/module-02-inputs/0002/02/01/Reference_Genome/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56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1" r="2507" b="6437"/>
          <a:stretch/>
        </p:blipFill>
        <p:spPr>
          <a:xfrm>
            <a:off x="352425" y="885826"/>
            <a:ext cx="7823200" cy="5182466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979874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2" name="Google Shape;159;g24c7d206a1c_1_72">
            <a:extLst>
              <a:ext uri="{FF2B5EF4-FFF2-40B4-BE49-F238E27FC236}">
                <a16:creationId xmlns:a16="http://schemas.microsoft.com/office/drawing/2014/main" id="{EAAFD93E-4184-713E-4EA5-CF0B0A35960B}"/>
              </a:ext>
            </a:extLst>
          </p:cNvPr>
          <p:cNvSpPr txBox="1"/>
          <p:nvPr/>
        </p:nvSpPr>
        <p:spPr>
          <a:xfrm>
            <a:off x="2117124" y="3832139"/>
            <a:ext cx="795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60;g24c7d206a1c_1_72">
            <a:extLst>
              <a:ext uri="{FF2B5EF4-FFF2-40B4-BE49-F238E27FC236}">
                <a16:creationId xmlns:a16="http://schemas.microsoft.com/office/drawing/2014/main" id="{7FA6CCDB-5E55-E815-369A-FC58133DF0D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5272" y="4403978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g24c7d206a1c_1_72">
            <a:extLst>
              <a:ext uri="{FF2B5EF4-FFF2-40B4-BE49-F238E27FC236}">
                <a16:creationId xmlns:a16="http://schemas.microsoft.com/office/drawing/2014/main" id="{28F8C608-F380-3686-924C-931A09F0D3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0951" y="4570130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2;g24c7d206a1c_1_72">
            <a:extLst>
              <a:ext uri="{FF2B5EF4-FFF2-40B4-BE49-F238E27FC236}">
                <a16:creationId xmlns:a16="http://schemas.microsoft.com/office/drawing/2014/main" id="{55F5E134-ED29-D8CD-6A8F-447FFE2124E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8169" y="4243440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3;g24c7d206a1c_1_7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DD6352D-86CA-EE95-B43D-BDA2EA617B7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2657" y="5353037"/>
            <a:ext cx="1143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4;g24c7d206a1c_1_72">
            <a:extLst>
              <a:ext uri="{FF2B5EF4-FFF2-40B4-BE49-F238E27FC236}">
                <a16:creationId xmlns:a16="http://schemas.microsoft.com/office/drawing/2014/main" id="{CD6DF5B3-789F-6DF4-DD46-D64665E5949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46337" y="5426596"/>
            <a:ext cx="1311749" cy="5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01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46519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2: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SAM/BAM/BED file formats 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0B7FB2-F6B0-1543-A027-E983F0BBC409}"/>
              </a:ext>
            </a:extLst>
          </p:cNvPr>
          <p:cNvSpPr/>
          <p:nvPr/>
        </p:nvSpPr>
        <p:spPr>
          <a:xfrm>
            <a:off x="0" y="2532563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04D726-BD32-4440-96D7-F3994374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6" name="Picture 1" descr="RNA-Seq-alignment.png">
            <a:extLst>
              <a:ext uri="{FF2B5EF4-FFF2-40B4-BE49-F238E27FC236}">
                <a16:creationId xmlns:a16="http://schemas.microsoft.com/office/drawing/2014/main" id="{DB0026F2-4D3B-FD43-BF24-54BBCB086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6A329E-4A84-7D49-B485-4D1EDDDB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FDFFE85-137D-8C46-A061-09B007F0B2E2}"/>
              </a:ext>
            </a:extLst>
          </p:cNvPr>
          <p:cNvSpPr txBox="1">
            <a:spLocks/>
          </p:cNvSpPr>
          <p:nvPr/>
        </p:nvSpPr>
        <p:spPr>
          <a:xfrm>
            <a:off x="3207765" y="1230558"/>
            <a:ext cx="8782754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Risch,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Nicolas Ho, Melisa Acun, Varinder Verma, Mobin </a:t>
            </a:r>
            <a:r>
              <a:rPr lang="en-US" sz="1800" dirty="0" err="1">
                <a:latin typeface="Calibri"/>
                <a:cs typeface="Calibri"/>
              </a:rPr>
              <a:t>Khoramjoo</a:t>
            </a:r>
            <a:endParaRPr lang="en-US" sz="1800" dirty="0">
              <a:latin typeface="Calibri"/>
              <a:cs typeface="Calibri"/>
            </a:endParaRP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Analysis 2025. </a:t>
            </a:r>
            <a:r>
              <a:rPr lang="en-US" sz="18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July 7-9, 2025</a:t>
            </a:r>
            <a:endParaRPr lang="en-US" sz="18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838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82190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296815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254826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M File Example Header Section.png">
            <a:extLst>
              <a:ext uri="{FF2B5EF4-FFF2-40B4-BE49-F238E27FC236}">
                <a16:creationId xmlns:a16="http://schemas.microsoft.com/office/drawing/2014/main" id="{1E18477F-246E-B140-AD68-75D89EF98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1" y="1415302"/>
            <a:ext cx="11277600" cy="225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F0B8FA-F35E-CB47-A451-66A311B3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77801"/>
            <a:ext cx="11277600" cy="60960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charset="0"/>
                <a:ea typeface="ＭＳ Ｐゴシック" charset="0"/>
              </a:rPr>
              <a:t>A BAM file is divided into header and alignment sections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3A4E477C-F7F5-4740-B274-9A10E993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30" y="902855"/>
            <a:ext cx="10423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/>
              <a:t>Example SAM/BAM header section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0180E5-BFA4-7847-B0BC-BC1A929080C0}"/>
              </a:ext>
            </a:extLst>
          </p:cNvPr>
          <p:cNvGrpSpPr/>
          <p:nvPr/>
        </p:nvGrpSpPr>
        <p:grpSpPr>
          <a:xfrm>
            <a:off x="1723580" y="3429000"/>
            <a:ext cx="9072623" cy="2998319"/>
            <a:chOff x="152400" y="1284501"/>
            <a:chExt cx="7565657" cy="2211072"/>
          </a:xfrm>
        </p:grpSpPr>
        <p:sp>
          <p:nvSpPr>
            <p:cNvPr id="11" name="Version (VN) and sort order (SO) - Important!">
              <a:extLst>
                <a:ext uri="{FF2B5EF4-FFF2-40B4-BE49-F238E27FC236}">
                  <a16:creationId xmlns:a16="http://schemas.microsoft.com/office/drawing/2014/main" id="{73B184CA-CB4F-D342-AEF7-59DA5DB16614}"/>
                </a:ext>
              </a:extLst>
            </p:cNvPr>
            <p:cNvSpPr txBox="1"/>
            <p:nvPr/>
          </p:nvSpPr>
          <p:spPr>
            <a:xfrm>
              <a:off x="1131049" y="1284501"/>
              <a:ext cx="2069351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Version (VN) and sort order (SO) - Important!</a:t>
              </a:r>
            </a:p>
          </p:txBody>
        </p:sp>
        <p:pic>
          <p:nvPicPr>
            <p:cNvPr id="12" name="Screen Shot 2014-11-15 at 7.40.05 AM.png" descr="Screen Shot 2014-11-15 at 7.40.05 AM.png">
              <a:extLst>
                <a:ext uri="{FF2B5EF4-FFF2-40B4-BE49-F238E27FC236}">
                  <a16:creationId xmlns:a16="http://schemas.microsoft.com/office/drawing/2014/main" id="{6D780573-219E-6345-BB0A-B862E7C9A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1943521"/>
              <a:ext cx="7565657" cy="60653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" name="Line">
              <a:extLst>
                <a:ext uri="{FF2B5EF4-FFF2-40B4-BE49-F238E27FC236}">
                  <a16:creationId xmlns:a16="http://schemas.microsoft.com/office/drawing/2014/main" id="{C414E3DC-B103-1F4F-A762-98D884448C24}"/>
                </a:ext>
              </a:extLst>
            </p:cNvPr>
            <p:cNvSpPr/>
            <p:nvPr/>
          </p:nvSpPr>
          <p:spPr>
            <a:xfrm flipH="1">
              <a:off x="838200" y="1462463"/>
              <a:ext cx="241493" cy="466321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4" name="Reference sequence (SQ)…">
              <a:extLst>
                <a:ext uri="{FF2B5EF4-FFF2-40B4-BE49-F238E27FC236}">
                  <a16:creationId xmlns:a16="http://schemas.microsoft.com/office/drawing/2014/main" id="{8B73CB10-31DA-474E-B010-149ECFCDC2E1}"/>
                </a:ext>
              </a:extLst>
            </p:cNvPr>
            <p:cNvSpPr txBox="1"/>
            <p:nvPr/>
          </p:nvSpPr>
          <p:spPr>
            <a:xfrm>
              <a:off x="5633477" y="1439387"/>
              <a:ext cx="1842746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6789" tIns="26789" rIns="26789" bIns="26789" anchor="ctr">
              <a:spAutoFit/>
            </a:bodyPr>
            <a:lstStyle/>
            <a:p>
              <a:pPr algn="l">
                <a:defRPr sz="2200"/>
              </a:pPr>
              <a:r>
                <a:rPr sz="1160" dirty="0"/>
                <a:t>Reference sequence (SQ)</a:t>
              </a:r>
            </a:p>
            <a:p>
              <a:pPr algn="l">
                <a:defRPr sz="2200"/>
              </a:pPr>
              <a:r>
                <a:rPr sz="1160" dirty="0"/>
                <a:t>and sequence length (LN)</a:t>
              </a:r>
            </a:p>
          </p:txBody>
        </p:sp>
        <p:sp>
          <p:nvSpPr>
            <p:cNvPr id="15" name="Line">
              <a:extLst>
                <a:ext uri="{FF2B5EF4-FFF2-40B4-BE49-F238E27FC236}">
                  <a16:creationId xmlns:a16="http://schemas.microsoft.com/office/drawing/2014/main" id="{1BEB538D-60ED-8243-ACFC-A86F2AB5EB0C}"/>
                </a:ext>
              </a:extLst>
            </p:cNvPr>
            <p:cNvSpPr/>
            <p:nvPr/>
          </p:nvSpPr>
          <p:spPr>
            <a:xfrm flipH="1">
              <a:off x="2201111" y="1692875"/>
              <a:ext cx="3432366" cy="447726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6" name="Read group (RG) and sample (SM)">
              <a:extLst>
                <a:ext uri="{FF2B5EF4-FFF2-40B4-BE49-F238E27FC236}">
                  <a16:creationId xmlns:a16="http://schemas.microsoft.com/office/drawing/2014/main" id="{AA75B9C7-6354-7E49-9234-BA2E8A0761DB}"/>
                </a:ext>
              </a:extLst>
            </p:cNvPr>
            <p:cNvSpPr txBox="1"/>
            <p:nvPr/>
          </p:nvSpPr>
          <p:spPr>
            <a:xfrm>
              <a:off x="378072" y="3021308"/>
              <a:ext cx="1898917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Read group (RG) and sample (SM)</a:t>
              </a:r>
            </a:p>
          </p:txBody>
        </p:sp>
        <p:sp>
          <p:nvSpPr>
            <p:cNvPr id="17" name="Line">
              <a:extLst>
                <a:ext uri="{FF2B5EF4-FFF2-40B4-BE49-F238E27FC236}">
                  <a16:creationId xmlns:a16="http://schemas.microsoft.com/office/drawing/2014/main" id="{2BCEDE19-D179-0044-A0F6-775571DD4E8C}"/>
                </a:ext>
              </a:extLst>
            </p:cNvPr>
            <p:cNvSpPr/>
            <p:nvPr/>
          </p:nvSpPr>
          <p:spPr>
            <a:xfrm flipH="1" flipV="1">
              <a:off x="453834" y="2338438"/>
              <a:ext cx="588478" cy="699075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8" name="Programs (PG) that have been run on the data">
              <a:extLst>
                <a:ext uri="{FF2B5EF4-FFF2-40B4-BE49-F238E27FC236}">
                  <a16:creationId xmlns:a16="http://schemas.microsoft.com/office/drawing/2014/main" id="{B98B5F03-B792-8640-99DA-57E3C66765C8}"/>
                </a:ext>
              </a:extLst>
            </p:cNvPr>
            <p:cNvSpPr txBox="1"/>
            <p:nvPr/>
          </p:nvSpPr>
          <p:spPr>
            <a:xfrm>
              <a:off x="2553434" y="3084451"/>
              <a:ext cx="1898918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Programs (PG) that have been run on the data</a:t>
              </a:r>
            </a:p>
          </p:txBody>
        </p:sp>
        <p:sp>
          <p:nvSpPr>
            <p:cNvPr id="19" name="Line">
              <a:extLst>
                <a:ext uri="{FF2B5EF4-FFF2-40B4-BE49-F238E27FC236}">
                  <a16:creationId xmlns:a16="http://schemas.microsoft.com/office/drawing/2014/main" id="{E61CFEFC-3905-8048-9066-7FC7A40CE998}"/>
                </a:ext>
              </a:extLst>
            </p:cNvPr>
            <p:cNvSpPr/>
            <p:nvPr/>
          </p:nvSpPr>
          <p:spPr>
            <a:xfrm flipH="1" flipV="1">
              <a:off x="2053297" y="2576330"/>
              <a:ext cx="1000274" cy="461183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</p:grpSp>
    </p:spTree>
    <p:extLst>
      <p:ext uri="{BB962C8B-B14F-4D97-AF65-F5344CB8AC3E}">
        <p14:creationId xmlns:p14="http://schemas.microsoft.com/office/powerpoint/2010/main" val="310207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8604"/>
          <a:stretch/>
        </p:blipFill>
        <p:spPr>
          <a:xfrm>
            <a:off x="203200" y="1606309"/>
            <a:ext cx="11379200" cy="468365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A3BCF3F-2A3F-B49B-F6CB-AF4C4F0F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77801"/>
            <a:ext cx="11277600" cy="60960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charset="0"/>
                <a:ea typeface="ＭＳ Ｐゴシック" charset="0"/>
              </a:rPr>
              <a:t>A BAM file is divided into header and alignment sections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04F2E86-3A8C-0A19-9330-638D98850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30" y="902855"/>
            <a:ext cx="10423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/>
              <a:t>Example SAM/BAM alignment section</a:t>
            </a:r>
          </a:p>
        </p:txBody>
      </p:sp>
    </p:spTree>
    <p:extLst>
      <p:ext uri="{BB962C8B-B14F-4D97-AF65-F5344CB8AC3E}">
        <p14:creationId xmlns:p14="http://schemas.microsoft.com/office/powerpoint/2010/main" val="111404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52109486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3316</TotalTime>
  <Words>1483</Words>
  <Application>Microsoft Macintosh PowerPoint</Application>
  <PresentationFormat>Widescreen</PresentationFormat>
  <Paragraphs>212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Segoe UI</vt:lpstr>
      <vt:lpstr>Verdana</vt:lpstr>
      <vt:lpstr>Wingdings</vt:lpstr>
      <vt:lpstr>2_Office Theme</vt:lpstr>
      <vt:lpstr>PowerPoint Presentation</vt:lpstr>
      <vt:lpstr>PowerPoint Presentation</vt:lpstr>
      <vt:lpstr>PowerPoint Presentation</vt:lpstr>
      <vt:lpstr>Introduction to the SAM/BAM format</vt:lpstr>
      <vt:lpstr>Example of SAM/BAM file format</vt:lpstr>
      <vt:lpstr>SAM/BAM header section</vt:lpstr>
      <vt:lpstr>A BAM file is divided into header and alignment sections</vt:lpstr>
      <vt:lpstr>A BAM file is divided into header and alignment sections</vt:lpstr>
      <vt:lpstr>SAM/BAM alignment section</vt:lpstr>
      <vt:lpstr>SAM Format – Information Fields</vt:lpstr>
      <vt:lpstr>SAM/BAM flags explained</vt:lpstr>
      <vt:lpstr>SAM Format – Information Fields</vt:lpstr>
      <vt:lpstr>CIGAR strings explained</vt:lpstr>
      <vt:lpstr>CRAM files</vt:lpstr>
      <vt:lpstr>How should I sort my SAM/BAM file?</vt:lpstr>
      <vt:lpstr>Introduction to the BED format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56</cp:revision>
  <dcterms:created xsi:type="dcterms:W3CDTF">2019-02-25T20:11:31Z</dcterms:created>
  <dcterms:modified xsi:type="dcterms:W3CDTF">2025-07-06T20:29:54Z</dcterms:modified>
</cp:coreProperties>
</file>