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515" r:id="rId4"/>
    <p:sldId id="528" r:id="rId5"/>
    <p:sldId id="529" r:id="rId6"/>
    <p:sldId id="533" r:id="rId7"/>
    <p:sldId id="530" r:id="rId8"/>
    <p:sldId id="531" r:id="rId9"/>
    <p:sldId id="532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73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7/6/25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03017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2560804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As</a:t>
            </a:r>
            <a:r>
              <a:rPr lang="en-US" baseline="0" dirty="0"/>
              <a:t> k-</a:t>
            </a:r>
            <a:r>
              <a:rPr lang="en-US" baseline="0" dirty="0" err="1"/>
              <a:t>mers</a:t>
            </a:r>
            <a:r>
              <a:rPr lang="en-US" baseline="0" dirty="0"/>
              <a:t> get longer, there are more possible unique combinations.  For k-</a:t>
            </a:r>
            <a:r>
              <a:rPr lang="en-US" baseline="0" dirty="0" err="1"/>
              <a:t>mers</a:t>
            </a:r>
            <a:r>
              <a:rPr lang="en-US" baseline="0" dirty="0"/>
              <a:t> representing strings of DNA sequence there are 4^k possible unique k-</a:t>
            </a:r>
            <a:r>
              <a:rPr lang="en-US" baseline="0" dirty="0" err="1"/>
              <a:t>mers</a:t>
            </a:r>
            <a:r>
              <a:rPr lang="en-US" baseline="0" dirty="0"/>
              <a:t> where k is the length of the k-mer.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Alignment free transcript abundance estimation methods obtain fast performance in part by keeping an index of k-</a:t>
            </a:r>
            <a:r>
              <a:rPr lang="en-US" baseline="0" dirty="0" err="1"/>
              <a:t>mers</a:t>
            </a:r>
            <a:r>
              <a:rPr lang="en-US" baseline="0" dirty="0"/>
              <a:t> in memory.  Longer k-</a:t>
            </a:r>
            <a:r>
              <a:rPr lang="en-US" baseline="0" dirty="0" err="1"/>
              <a:t>mers</a:t>
            </a:r>
            <a:r>
              <a:rPr lang="en-US" baseline="0" dirty="0"/>
              <a:t> require more memory.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K-</a:t>
            </a:r>
            <a:r>
              <a:rPr lang="en-US" baseline="0" dirty="0" err="1"/>
              <a:t>mer</a:t>
            </a:r>
            <a:r>
              <a:rPr lang="en-US" baseline="0" dirty="0"/>
              <a:t> length must be shorter than read and transcript lengths to be useful</a:t>
            </a:r>
          </a:p>
          <a:p>
            <a:pPr marL="171450" indent="-171450">
              <a:buFontTx/>
              <a:buChar char="-"/>
            </a:pPr>
            <a:r>
              <a:rPr lang="en-US" baseline="0" dirty="0"/>
              <a:t>Default k-</a:t>
            </a:r>
            <a:r>
              <a:rPr lang="en-US" baseline="0" dirty="0" err="1"/>
              <a:t>mer</a:t>
            </a:r>
            <a:r>
              <a:rPr lang="en-US" baseline="0" dirty="0"/>
              <a:t> length for </a:t>
            </a:r>
            <a:r>
              <a:rPr lang="en-US" baseline="0" dirty="0" err="1"/>
              <a:t>Kallisto</a:t>
            </a:r>
            <a:r>
              <a:rPr lang="en-US" baseline="0" dirty="0"/>
              <a:t> is 31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231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957061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1_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5962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1524000" y="453929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" name="Google Shape;20;p7" descr="bioinformatics.ca-logo-white-tex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" y="1649673"/>
            <a:ext cx="1620520" cy="727826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64D20CC-434E-FE41-A341-FCCFCF15F5ED}"/>
              </a:ext>
            </a:extLst>
          </p:cNvPr>
          <p:cNvSpPr txBox="1"/>
          <p:nvPr userDrawn="1"/>
        </p:nvSpPr>
        <p:spPr>
          <a:xfrm>
            <a:off x="5761630" y="6451911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B4470-66D3-704F-8586-E8D8B4F9846D}" type="slidenum">
              <a:rPr lang="en-US" sz="1800" b="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242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593719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1C031BE2-EFE9-E04A-8FC5-6DF188E5EF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7451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178F945E-94EE-B84E-982C-DC0EA29674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37FDEE-DCF3-CA47-B203-3C8EA336882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4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CF7ACC7-6704-F945-B604-C4B4FCBC87C1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59F26EE-DA74-3242-8AA0-C8804B3F4AC9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gi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slideshare.net/duruofei/cmsc702-project-final-presentatio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cbi.nlm.nih.gov/pubmed/24931995" TargetMode="External"/><Relationship Id="rId2" Type="http://schemas.openxmlformats.org/officeDocument/2006/relationships/hyperlink" Target="https://www.ncbi.nlm.nih.gov/pubmed/24752080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www.ncbi.nlm.nih.gov/pubmed/28263959" TargetMode="External"/><Relationship Id="rId4" Type="http://schemas.openxmlformats.org/officeDocument/2006/relationships/hyperlink" Target="https://www.ncbi.nlm.nih.gov/pubmed/27043002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liorpachter.wordpress.com/2017/08/02/how-not-to-perform-a-differential-expression-analysis-or-science/" TargetMode="Externa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2222416" y="2724338"/>
            <a:ext cx="772119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9A3334"/>
              </a:buClr>
              <a:buSzPts val="3300"/>
            </a:pPr>
            <a:r>
              <a:rPr lang="en-US" sz="330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3068167" y="3646841"/>
            <a:ext cx="6029688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8642052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2" name="Google Shape;159;g24c7d206a1c_1_72">
            <a:extLst>
              <a:ext uri="{FF2B5EF4-FFF2-40B4-BE49-F238E27FC236}">
                <a16:creationId xmlns:a16="http://schemas.microsoft.com/office/drawing/2014/main" id="{45CAF17A-DD26-2A13-E565-34CB8B11B79F}"/>
              </a:ext>
            </a:extLst>
          </p:cNvPr>
          <p:cNvSpPr txBox="1"/>
          <p:nvPr/>
        </p:nvSpPr>
        <p:spPr>
          <a:xfrm>
            <a:off x="2117124" y="3832139"/>
            <a:ext cx="7951500" cy="3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r>
              <a:rPr lang="en-US"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" name="Google Shape;160;g24c7d206a1c_1_72">
            <a:extLst>
              <a:ext uri="{FF2B5EF4-FFF2-40B4-BE49-F238E27FC236}">
                <a16:creationId xmlns:a16="http://schemas.microsoft.com/office/drawing/2014/main" id="{4FCCBE76-37C5-9F5B-1894-ACE655B2B1B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25272" y="4403978"/>
            <a:ext cx="1105775" cy="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161;g24c7d206a1c_1_72">
            <a:extLst>
              <a:ext uri="{FF2B5EF4-FFF2-40B4-BE49-F238E27FC236}">
                <a16:creationId xmlns:a16="http://schemas.microsoft.com/office/drawing/2014/main" id="{FAABA9B3-B748-F4D4-161A-3E5799313CC3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60951" y="4570130"/>
            <a:ext cx="20859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62;g24c7d206a1c_1_72">
            <a:extLst>
              <a:ext uri="{FF2B5EF4-FFF2-40B4-BE49-F238E27FC236}">
                <a16:creationId xmlns:a16="http://schemas.microsoft.com/office/drawing/2014/main" id="{F02B93F7-3A53-419F-DD14-6D8B5856E39D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708169" y="4243440"/>
            <a:ext cx="1869300" cy="1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163;g24c7d206a1c_1_7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167B15F4-7FF4-0125-6B20-52CEE29D958B}"/>
              </a:ext>
            </a:extLst>
          </p:cNvPr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502657" y="5353037"/>
            <a:ext cx="11430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Google Shape;164;g24c7d206a1c_1_72">
            <a:extLst>
              <a:ext uri="{FF2B5EF4-FFF2-40B4-BE49-F238E27FC236}">
                <a16:creationId xmlns:a16="http://schemas.microsoft.com/office/drawing/2014/main" id="{95290145-D94A-CD61-D439-5F7D2834DE9A}"/>
              </a:ext>
            </a:extLst>
          </p:cNvPr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4546337" y="5426596"/>
            <a:ext cx="1311749" cy="5386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95517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131;p2">
            <a:extLst>
              <a:ext uri="{FF2B5EF4-FFF2-40B4-BE49-F238E27FC236}">
                <a16:creationId xmlns:a16="http://schemas.microsoft.com/office/drawing/2014/main" id="{74052F7E-A43C-A0F1-A9D2-DE1DD317147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095918" y="260648"/>
            <a:ext cx="4000165" cy="600304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3608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2826326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>
                <a:solidFill>
                  <a:schemeClr val="bg1"/>
                </a:solidFill>
                <a:latin typeface="Calibri" charset="0"/>
                <a:cs typeface="Segoe UI" charset="0"/>
              </a:rPr>
              <a:t>RNA-Seq Module 4</a:t>
            </a:r>
            <a:b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Alignment Free Expression Estimation (</a:t>
            </a:r>
            <a:r>
              <a:rPr lang="en-US" sz="2800" dirty="0" err="1">
                <a:solidFill>
                  <a:schemeClr val="bg1"/>
                </a:solidFill>
                <a:latin typeface="Calibri" charset="0"/>
                <a:cs typeface="Segoe UI" charset="0"/>
              </a:rPr>
              <a:t>Kallisto</a:t>
            </a:r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)</a:t>
            </a:r>
            <a:endParaRPr lang="en-US" sz="24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AF4655C-14BC-7240-ADF4-2C06D3FBA17D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0CB8F2B1-1FB8-6F4F-8276-2735151AFF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7" name="Picture 1" descr="RNA-Seq-alignment.png">
            <a:extLst>
              <a:ext uri="{FF2B5EF4-FFF2-40B4-BE49-F238E27FC236}">
                <a16:creationId xmlns:a16="http://schemas.microsoft.com/office/drawing/2014/main" id="{4053B6EA-7A2C-D44D-9F9B-311CB101F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C523BB7-A69C-4744-8EC2-69F886F285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8063BD1-06BF-D240-A81E-A7C97FD9EBFD}"/>
              </a:ext>
            </a:extLst>
          </p:cNvPr>
          <p:cNvSpPr txBox="1">
            <a:spLocks/>
          </p:cNvSpPr>
          <p:nvPr/>
        </p:nvSpPr>
        <p:spPr>
          <a:xfrm>
            <a:off x="3502254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Malachi Griffith, Obi Griffith, Isabel Risch, 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Nicolas Ho, Melisa Acun, Varinder Verma, Mobin </a:t>
            </a:r>
            <a:r>
              <a:rPr lang="en-US" sz="1800" dirty="0" err="1">
                <a:latin typeface="Calibri"/>
                <a:cs typeface="Calibri"/>
              </a:rPr>
              <a:t>Khoramjoo</a:t>
            </a:r>
            <a:endParaRPr lang="en-US" sz="1800" dirty="0">
              <a:latin typeface="Calibri"/>
              <a:cs typeface="Calibri"/>
            </a:endParaRP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RNA-seq Analysis 2025. </a:t>
            </a:r>
            <a:r>
              <a:rPr lang="en-US" sz="180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July 7-9, 2025</a:t>
            </a:r>
            <a:endParaRPr lang="en-US" sz="1800" dirty="0">
              <a:ln w="1270">
                <a:solidFill>
                  <a:schemeClr val="tx1">
                    <a:alpha val="38000"/>
                  </a:schemeClr>
                </a:solidFill>
              </a:ln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3286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007888"/>
          </a:xfrm>
        </p:spPr>
        <p:txBody>
          <a:bodyPr/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What is a k-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pic>
        <p:nvPicPr>
          <p:cNvPr id="5" name="Content Placeholder 4" descr="k-mers.pn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713" r="-1713"/>
          <a:stretch>
            <a:fillRect/>
          </a:stretch>
        </p:blipFill>
        <p:spPr>
          <a:xfrm>
            <a:off x="1676400" y="1154240"/>
            <a:ext cx="8839200" cy="4724400"/>
          </a:xfrm>
        </p:spPr>
      </p:pic>
      <p:sp>
        <p:nvSpPr>
          <p:cNvPr id="4" name="TextBox 3"/>
          <p:cNvSpPr txBox="1"/>
          <p:nvPr/>
        </p:nvSpPr>
        <p:spPr>
          <a:xfrm>
            <a:off x="1750674" y="5962616"/>
            <a:ext cx="862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hlinkClick r:id="rId4"/>
              </a:rPr>
              <a:t>https://www.slideshare.net/duruofei/cmsc702-project-final-presentation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542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76" y="1377696"/>
            <a:ext cx="10707624" cy="479926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Obtain reference transcript sequences </a:t>
            </a:r>
          </a:p>
          <a:p>
            <a:pPr marL="45720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- e.g. Ensembl,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Refseq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or GENCODE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Build a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k-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 index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of all of the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 each transcript sequence</a:t>
            </a:r>
          </a:p>
          <a:p>
            <a:pPr marL="400050" lvl="1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- Store each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its position within the transcript. “hashing”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5BDC00A-603C-E642-94AA-9453F4C98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747" y="109537"/>
            <a:ext cx="11422505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Alignment free approaches for transcript abundance</a:t>
            </a:r>
          </a:p>
        </p:txBody>
      </p:sp>
    </p:spTree>
    <p:extLst>
      <p:ext uri="{BB962C8B-B14F-4D97-AF65-F5344CB8AC3E}">
        <p14:creationId xmlns:p14="http://schemas.microsoft.com/office/powerpoint/2010/main" val="1649835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747" y="109537"/>
            <a:ext cx="11422505" cy="5715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Alignment free approaches for transcript abundance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6176" y="890016"/>
            <a:ext cx="10707624" cy="562051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3. Count number of times each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occurs within each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RNAseq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read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Model relationship between RNA-seq read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and the transcript k-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index. 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What transcript is the most likely source for each read?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Called “pseudoalignment” , “quasi-mapping”, etc.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51435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514350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00050" lvl="1" indent="0">
              <a:buNone/>
            </a:pP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4. Handle sequencing errors, isoforms, ambiguity, and determine abundance estimates</a:t>
            </a:r>
          </a:p>
          <a:p>
            <a:pPr marL="914400" lvl="1" indent="-514350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Transcriptome de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Bruijn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graphs, likelihood function, expectation maximization,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E325D9-AFF8-1347-BECD-D6B76BE5C2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618" y="2488946"/>
            <a:ext cx="5975322" cy="274751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DBE1899-CF52-FF4B-A9C8-F1AB1AF299EA}"/>
              </a:ext>
            </a:extLst>
          </p:cNvPr>
          <p:cNvSpPr/>
          <p:nvPr/>
        </p:nvSpPr>
        <p:spPr>
          <a:xfrm>
            <a:off x="7658382" y="3223218"/>
            <a:ext cx="43748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Bray, 2016  doi:10.1038/nbt.3519</a:t>
            </a:r>
            <a:br>
              <a:rPr lang="en-US" sz="1400" dirty="0"/>
            </a:br>
            <a:br>
              <a:rPr lang="en-US" sz="1400" dirty="0"/>
            </a:br>
            <a:r>
              <a:rPr lang="en-US" sz="1400" dirty="0"/>
              <a:t>https://</a:t>
            </a:r>
            <a:r>
              <a:rPr lang="en-US" sz="1400" dirty="0" err="1"/>
              <a:t>tinyheero.github.io</a:t>
            </a:r>
            <a:r>
              <a:rPr lang="en-US" sz="1400" dirty="0"/>
              <a:t>/2015/09/02/pseudoalignments-</a:t>
            </a:r>
            <a:r>
              <a:rPr lang="en-US" sz="1400" dirty="0" err="1"/>
              <a:t>kallisto.html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48264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Advantages/disadvantages of alignment free approaches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92352"/>
            <a:ext cx="10515600" cy="4884611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Advantages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Very fast and efficient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Similar accuracy to alignment based approach but with much, much shorter run time.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Do not need a reference genome, only a reference transcriptome</a:t>
            </a:r>
          </a:p>
          <a:p>
            <a:pPr lvl="1"/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Disadvantages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don’t get a proper BAM file (though a pseudo-bam can be created)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Information in reads with sequence errors may be ignored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Limited potential for transcript discovery, variant calling, fusion detection, etc.</a:t>
            </a:r>
          </a:p>
        </p:txBody>
      </p:sp>
    </p:spTree>
    <p:extLst>
      <p:ext uri="{BB962C8B-B14F-4D97-AF65-F5344CB8AC3E}">
        <p14:creationId xmlns:p14="http://schemas.microsoft.com/office/powerpoint/2010/main" val="1335335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Common alignment free tools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890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Sailfish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“Sailfish enables alignment-free isoform quantification from RNA-seq reads using lightweight algorithms.” 2014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https://www.ncbi.nlm.nih.gov/pubmed/24752080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RNA-Skim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“RNA-Skim: a rapid method for RNA-Seq quantification at transcript level.” 2014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https://www.ncbi.nlm.nih.gov/pubmed/24931995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Kallisto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“Near-optimal probabilistic RNA-seq quantification.” 2016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https://www.ncbi.nlm.nih.gov/pubmed/27043002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Salmon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“Salmon provides fast and bias-aware quantification of transcript expression.” 2017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https://www.ncbi.nlm.nih.gov/pubmed/28263959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926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1143000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Which is best?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86713"/>
            <a:ext cx="10515600" cy="4351338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Somewhat controversial </a:t>
            </a:r>
            <a:r>
              <a:rPr lang="mr-IN" dirty="0">
                <a:latin typeface="Calibri" panose="020F0502020204030204" pitchFamily="34" charset="0"/>
              </a:rPr>
              <a:t>…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https://liorpachter.wordpress.com/2017/08/02/how-not-to-perform-a-differential-expression-analysis-or-science/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Various sources suggest that Salmon,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Kallisto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Sailfish  results are quite comparable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Usability, documentation, and supporting downstream tools could be used to decide</a:t>
            </a:r>
          </a:p>
        </p:txBody>
      </p:sp>
    </p:spTree>
    <p:extLst>
      <p:ext uri="{BB962C8B-B14F-4D97-AF65-F5344CB8AC3E}">
        <p14:creationId xmlns:p14="http://schemas.microsoft.com/office/powerpoint/2010/main" val="411699682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564</Words>
  <Application>Microsoft Macintosh PowerPoint</Application>
  <PresentationFormat>Widescreen</PresentationFormat>
  <Paragraphs>62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Consolas</vt:lpstr>
      <vt:lpstr>Segoe UI</vt:lpstr>
      <vt:lpstr>Verdana</vt:lpstr>
      <vt:lpstr>1_Office Theme</vt:lpstr>
      <vt:lpstr>PowerPoint Presentation</vt:lpstr>
      <vt:lpstr>PowerPoint Presentation</vt:lpstr>
      <vt:lpstr>PowerPoint Presentation</vt:lpstr>
      <vt:lpstr>What is a k-mer?</vt:lpstr>
      <vt:lpstr>Alignment free approaches for transcript abundance</vt:lpstr>
      <vt:lpstr>Alignment free approaches for transcript abundance</vt:lpstr>
      <vt:lpstr>Advantages/disadvantages of alignment free approaches</vt:lpstr>
      <vt:lpstr>Common alignment free tools</vt:lpstr>
      <vt:lpstr>Which is best?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Griffith, Malachi</cp:lastModifiedBy>
  <cp:revision>31</cp:revision>
  <dcterms:created xsi:type="dcterms:W3CDTF">2019-02-25T20:09:25Z</dcterms:created>
  <dcterms:modified xsi:type="dcterms:W3CDTF">2025-07-06T20:30:31Z</dcterms:modified>
</cp:coreProperties>
</file>