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27"/>
  </p:notesMasterIdLst>
  <p:sldIdLst>
    <p:sldId id="517" r:id="rId2"/>
    <p:sldId id="542" r:id="rId3"/>
    <p:sldId id="518" r:id="rId4"/>
    <p:sldId id="519" r:id="rId5"/>
    <p:sldId id="525" r:id="rId6"/>
    <p:sldId id="526" r:id="rId7"/>
    <p:sldId id="527" r:id="rId8"/>
    <p:sldId id="520" r:id="rId9"/>
    <p:sldId id="521" r:id="rId10"/>
    <p:sldId id="544" r:id="rId11"/>
    <p:sldId id="522" r:id="rId12"/>
    <p:sldId id="528" r:id="rId13"/>
    <p:sldId id="529" r:id="rId14"/>
    <p:sldId id="530" r:id="rId15"/>
    <p:sldId id="524" r:id="rId16"/>
    <p:sldId id="536" r:id="rId17"/>
    <p:sldId id="537" r:id="rId18"/>
    <p:sldId id="538" r:id="rId19"/>
    <p:sldId id="539" r:id="rId20"/>
    <p:sldId id="540" r:id="rId21"/>
    <p:sldId id="531" r:id="rId22"/>
    <p:sldId id="532" r:id="rId23"/>
    <p:sldId id="533" r:id="rId24"/>
    <p:sldId id="535" r:id="rId25"/>
    <p:sldId id="54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53"/>
    <p:restoredTop sz="71309"/>
  </p:normalViewPr>
  <p:slideViewPr>
    <p:cSldViewPr snapToGrid="0" snapToObjects="1">
      <p:cViewPr varScale="1">
        <p:scale>
          <a:sx n="95" d="100"/>
          <a:sy n="95" d="100"/>
        </p:scale>
        <p:origin x="9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2</a:t>
            </a:fld>
            <a:endParaRPr lang="en-US"/>
          </a:p>
        </p:txBody>
      </p:sp>
    </p:spTree>
    <p:extLst>
      <p:ext uri="{BB962C8B-B14F-4D97-AF65-F5344CB8AC3E}">
        <p14:creationId xmlns:p14="http://schemas.microsoft.com/office/powerpoint/2010/main" val="698171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12</a:t>
            </a:fld>
            <a:endParaRPr lang="en-US"/>
          </a:p>
        </p:txBody>
      </p:sp>
    </p:spTree>
    <p:extLst>
      <p:ext uri="{BB962C8B-B14F-4D97-AF65-F5344CB8AC3E}">
        <p14:creationId xmlns:p14="http://schemas.microsoft.com/office/powerpoint/2010/main" val="2314245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C65747-E6F5-D94A-981D-658B04DED679}" type="slidenum">
              <a:rPr lang="en-US" smtClean="0"/>
              <a:t>13</a:t>
            </a:fld>
            <a:endParaRPr lang="en-US"/>
          </a:p>
        </p:txBody>
      </p:sp>
    </p:spTree>
    <p:extLst>
      <p:ext uri="{BB962C8B-B14F-4D97-AF65-F5344CB8AC3E}">
        <p14:creationId xmlns:p14="http://schemas.microsoft.com/office/powerpoint/2010/main" val="300058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recommend </a:t>
            </a:r>
            <a:r>
              <a:rPr lang="en-US" dirty="0" err="1"/>
              <a:t>intersection_strict</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14</a:t>
            </a:fld>
            <a:endParaRPr lang="en-US"/>
          </a:p>
        </p:txBody>
      </p:sp>
    </p:spTree>
    <p:extLst>
      <p:ext uri="{BB962C8B-B14F-4D97-AF65-F5344CB8AC3E}">
        <p14:creationId xmlns:p14="http://schemas.microsoft.com/office/powerpoint/2010/main" val="3914753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22</a:t>
            </a:fld>
            <a:endParaRPr lang="en-US"/>
          </a:p>
        </p:txBody>
      </p:sp>
    </p:spTree>
    <p:extLst>
      <p:ext uri="{BB962C8B-B14F-4D97-AF65-F5344CB8AC3E}">
        <p14:creationId xmlns:p14="http://schemas.microsoft.com/office/powerpoint/2010/main" val="3971580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24</a:t>
            </a:fld>
            <a:endParaRPr lang="en-US"/>
          </a:p>
        </p:txBody>
      </p:sp>
    </p:spTree>
    <p:extLst>
      <p:ext uri="{BB962C8B-B14F-4D97-AF65-F5344CB8AC3E}">
        <p14:creationId xmlns:p14="http://schemas.microsoft.com/office/powerpoint/2010/main" val="3637336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326465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a:t>
            </a:r>
            <a:r>
              <a:rPr lang="en-US" sz="1200" b="0" i="0" u="none" strike="noStrike" kern="1200" baseline="0" dirty="0" err="1">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a:solidFill>
                  <a:schemeClr val="tx1"/>
                </a:solidFill>
                <a:latin typeface="+mn-lt"/>
                <a:ea typeface="ＭＳ Ｐゴシック" pitchFamily="-28" charset="-128"/>
                <a:cs typeface="ＭＳ Ｐゴシック" pitchFamily="-28" charset="-128"/>
              </a:rPr>
              <a:t> algorithm optionally accepts RNA-seq reads that are assembled into super-reads (Step 1).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Super-reads plus un-assembled reads or just un-assembled reads (if skipping super-read assembly step) are mapped to the genome (Step 2).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Step 3, mapped reads (and super-reads) are grouped into clusters. Basically, any reads aligned within some minimum distance (configurable) are grouped together. Each cluster is used to build an alternative splice graph (ASG). The ASG captures all possible transcripts that are consistent with the mapped reads, where nodes in the graph correspond to contiguous regions of the genome that are uninterrupted by any spliced read alignment, and directed edges correspond to reads that align across two such nodes in the correct 5′ to 3′ order.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The path from source (s) to sink (t) with the heaviest coverage is used to build a flow network corresponding to the transcript represented by that path (Step 4).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9</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10</a:t>
            </a:fld>
            <a:endParaRPr lang="en-US"/>
          </a:p>
        </p:txBody>
      </p:sp>
    </p:spTree>
    <p:extLst>
      <p:ext uri="{BB962C8B-B14F-4D97-AF65-F5344CB8AC3E}">
        <p14:creationId xmlns:p14="http://schemas.microsoft.com/office/powerpoint/2010/main" val="1359088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11</a:t>
            </a:fld>
            <a:endParaRPr lang="en-US"/>
          </a:p>
        </p:txBody>
      </p:sp>
    </p:spTree>
    <p:extLst>
      <p:ext uri="{BB962C8B-B14F-4D97-AF65-F5344CB8AC3E}">
        <p14:creationId xmlns:p14="http://schemas.microsoft.com/office/powerpoint/2010/main" val="576724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24615875-1AE6-CC48-9CDA-83B4DB9E01BD}"/>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9" name="Picture 7" descr="cshl_logo_alternate rgb.png">
            <a:extLst>
              <a:ext uri="{FF2B5EF4-FFF2-40B4-BE49-F238E27FC236}">
                <a16:creationId xmlns:a16="http://schemas.microsoft.com/office/drawing/2014/main" id="{2ABB33F8-A05E-3547-922B-CE0D692524D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16461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877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59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314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84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882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07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8769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5543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328FB569-0485-8045-BFD7-167815E77336}"/>
              </a:ext>
            </a:extLst>
          </p:cNvPr>
          <p:cNvSpPr txBox="1">
            <a:spLocks/>
          </p:cNvSpPr>
          <p:nvPr userDrawn="1"/>
        </p:nvSpPr>
        <p:spPr>
          <a:xfrm>
            <a:off x="6553200" y="6356356"/>
            <a:ext cx="21336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z="900" smtClean="0"/>
              <a:pPr>
                <a:defRPr/>
              </a:pPr>
              <a:t>‹#›</a:t>
            </a:fld>
            <a:endParaRPr lang="en-US" sz="900"/>
          </a:p>
        </p:txBody>
      </p:sp>
      <p:sp>
        <p:nvSpPr>
          <p:cNvPr id="8" name="Rectangle 7">
            <a:extLst>
              <a:ext uri="{FF2B5EF4-FFF2-40B4-BE49-F238E27FC236}">
                <a16:creationId xmlns:a16="http://schemas.microsoft.com/office/drawing/2014/main" id="{ED0306AE-18A0-4C44-8452-FDAD4CEC049D}"/>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11" name="TextBox 10">
            <a:extLst>
              <a:ext uri="{FF2B5EF4-FFF2-40B4-BE49-F238E27FC236}">
                <a16:creationId xmlns:a16="http://schemas.microsoft.com/office/drawing/2014/main" id="{E5BC81E6-F19D-9E4F-A613-5717CEE394C4}"/>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2" name="TextBox 11">
            <a:extLst>
              <a:ext uri="{FF2B5EF4-FFF2-40B4-BE49-F238E27FC236}">
                <a16:creationId xmlns:a16="http://schemas.microsoft.com/office/drawing/2014/main" id="{B8F5D193-BF70-C04D-ACCD-2D3C430B970A}"/>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391269066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hyperlink" Target="https://htseq.readthedocs.io/"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eqanswers.com/forums/showthread.php?t=18068"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biorxiv.org/content/early/2014/03/30/00366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hyperlink" Target="http://www.bioconductor.org/packages/release/bioc/html/edgeR.html" TargetMode="External"/><Relationship Id="rId2" Type="http://schemas.openxmlformats.org/officeDocument/2006/relationships/hyperlink" Target="http://www-huber.embl.de/users/anders/DESeq/"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biostars.org/p/1161/" TargetMode="External"/><Relationship Id="rId2" Type="http://schemas.openxmlformats.org/officeDocument/2006/relationships/hyperlink" Target="http://scotty.genetics.utah.edu/" TargetMode="External"/><Relationship Id="rId1" Type="http://schemas.openxmlformats.org/officeDocument/2006/relationships/slideLayout" Target="../slideLayouts/slideLayout2.xml"/><Relationship Id="rId4" Type="http://schemas.openxmlformats.org/officeDocument/2006/relationships/hyperlink" Target="http://www.biostars.org/p/68885/"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bioconductor.org/packages/release/bioc/html/multtest.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bioconductor.org/help/search/index.html?q=pathway" TargetMode="External"/><Relationship Id="rId2" Type="http://schemas.openxmlformats.org/officeDocument/2006/relationships/hyperlink" Target="https://genviz.org/module-04-expression/0004/01/01/Expression_Profiling_and_Visualiza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2915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 and Differential Expression</a:t>
            </a:r>
            <a:endParaRPr lang="en-US" sz="28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1FAB5ADE-E513-DF42-86C4-3D6C4B6F0DE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D81B4EC5-2163-754F-BB45-0B4F307C560A}"/>
              </a:ext>
            </a:extLst>
          </p:cNvPr>
          <p:cNvPicPr>
            <a:picLocks noChangeAspect="1"/>
          </p:cNvPicPr>
          <p:nvPr/>
        </p:nvPicPr>
        <p:blipFill>
          <a:blip r:embed="rId2"/>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79365D22-94FE-2F45-A8C0-C3DC697DAA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8915FD68-F5E0-B64F-B423-ADB72752E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2" name="Title 1">
            <a:extLst>
              <a:ext uri="{FF2B5EF4-FFF2-40B4-BE49-F238E27FC236}">
                <a16:creationId xmlns:a16="http://schemas.microsoft.com/office/drawing/2014/main" id="{01DCA378-C29B-3738-04D8-13D153CED6A5}"/>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Arpad </a:t>
            </a:r>
            <a:r>
              <a:rPr lang="en-US" sz="1800" dirty="0" err="1">
                <a:latin typeface="Calibri"/>
                <a:cs typeface="Calibri"/>
              </a:rPr>
              <a:t>Danos</a:t>
            </a:r>
            <a:r>
              <a:rPr lang="en-US" sz="1800" dirty="0">
                <a:latin typeface="Calibri"/>
                <a:cs typeface="Calibri"/>
              </a:rPr>
              <a:t>, Felicia Gomez, Obi Griffith, Malachi Griffith,</a:t>
            </a:r>
          </a:p>
          <a:p>
            <a:pPr>
              <a:defRPr/>
            </a:pPr>
            <a:r>
              <a:rPr lang="en-US" sz="1800" dirty="0">
                <a:latin typeface="Calibri"/>
                <a:cs typeface="Calibri"/>
              </a:rPr>
              <a:t>My Hoang, Mariam Khanfar, Chris Miller, Kartik Singhal </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5-19, 2023</a:t>
            </a:r>
          </a:p>
        </p:txBody>
      </p:sp>
    </p:spTree>
    <p:extLst>
      <p:ext uri="{BB962C8B-B14F-4D97-AF65-F5344CB8AC3E}">
        <p14:creationId xmlns:p14="http://schemas.microsoft.com/office/powerpoint/2010/main" val="28029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Calibri" panose="020F0502020204030204" pitchFamily="34" charset="0"/>
                <a:cs typeface="Calibri" panose="020F0502020204030204" pitchFamily="34" charset="0"/>
              </a:rPr>
              <a:t>StringTie</a:t>
            </a:r>
            <a:r>
              <a:rPr lang="en-US" b="1" dirty="0">
                <a:latin typeface="Calibri" panose="020F0502020204030204" pitchFamily="34" charset="0"/>
                <a:cs typeface="Calibri" panose="020F0502020204030204" pitchFamily="34" charset="0"/>
              </a:rPr>
              <a:t> Modes</a:t>
            </a:r>
          </a:p>
        </p:txBody>
      </p:sp>
      <p:sp>
        <p:nvSpPr>
          <p:cNvPr id="3" name="Content Placeholder 2"/>
          <p:cNvSpPr>
            <a:spLocks noGrp="1"/>
          </p:cNvSpPr>
          <p:nvPr>
            <p:ph idx="1"/>
          </p:nvPr>
        </p:nvSpPr>
        <p:spPr/>
        <p:txBody>
          <a:bodyPr>
            <a:normAutofit fontScale="92500" lnSpcReduction="20000"/>
          </a:bodyPr>
          <a:lstStyle/>
          <a:p>
            <a:r>
              <a:rPr lang="en-US" dirty="0"/>
              <a:t>Expression estimation mode (“Reference Only”)</a:t>
            </a:r>
          </a:p>
          <a:p>
            <a:pPr lvl="1"/>
            <a:r>
              <a:rPr lang="en-US" dirty="0"/>
              <a:t>“–G $</a:t>
            </a:r>
            <a:r>
              <a:rPr lang="en-US" dirty="0" err="1"/>
              <a:t>GTF_File</a:t>
            </a:r>
            <a:r>
              <a:rPr lang="en-US" dirty="0"/>
              <a:t>” AND “–e” option</a:t>
            </a:r>
          </a:p>
          <a:p>
            <a:pPr lvl="1"/>
            <a:r>
              <a:rPr lang="en-US" dirty="0"/>
              <a:t>no "novel" transcript assemblies (isoforms) </a:t>
            </a:r>
          </a:p>
          <a:p>
            <a:pPr lvl="1"/>
            <a:r>
              <a:rPr lang="en-US" dirty="0"/>
              <a:t>read alignments not overlapping reference transcripts ignored</a:t>
            </a:r>
          </a:p>
          <a:p>
            <a:pPr lvl="1"/>
            <a:r>
              <a:rPr lang="en-US" dirty="0"/>
              <a:t>Faster, especially when given limited set of reference transcripts</a:t>
            </a:r>
          </a:p>
          <a:p>
            <a:pPr lvl="2"/>
            <a:r>
              <a:rPr lang="en-US" dirty="0"/>
              <a:t>Avoids complicated steps of clustering and building alternative splice graph from scratch, skipping straight to abundance estimation</a:t>
            </a:r>
          </a:p>
          <a:p>
            <a:r>
              <a:rPr lang="en-US" dirty="0"/>
              <a:t>“Reference guided mode”</a:t>
            </a:r>
          </a:p>
          <a:p>
            <a:pPr lvl="1"/>
            <a:r>
              <a:rPr lang="en-US" dirty="0"/>
              <a:t> “–G $</a:t>
            </a:r>
            <a:r>
              <a:rPr lang="en-US" dirty="0" err="1"/>
              <a:t>GTF_File</a:t>
            </a:r>
            <a:r>
              <a:rPr lang="en-US" dirty="0"/>
              <a:t>” WITHOUT “–e” option</a:t>
            </a:r>
          </a:p>
          <a:p>
            <a:pPr lvl="1"/>
            <a:r>
              <a:rPr lang="en-US" dirty="0"/>
              <a:t>Both known and novel transcript assemblies</a:t>
            </a:r>
          </a:p>
          <a:p>
            <a:r>
              <a:rPr lang="en-US" dirty="0"/>
              <a:t>“De novo” mode</a:t>
            </a:r>
          </a:p>
          <a:p>
            <a:pPr lvl="1"/>
            <a:r>
              <a:rPr lang="en-US" dirty="0"/>
              <a:t>NEITHER “–G $</a:t>
            </a:r>
            <a:r>
              <a:rPr lang="en-US" dirty="0" err="1"/>
              <a:t>GTF_File</a:t>
            </a:r>
            <a:r>
              <a:rPr lang="en-US" dirty="0"/>
              <a:t>” NOR “–e” option</a:t>
            </a:r>
          </a:p>
          <a:p>
            <a:pPr lvl="1"/>
            <a:r>
              <a:rPr lang="en-US" dirty="0"/>
              <a:t>Novel transcript assemblies only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53201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Alternatives to FPKM</a:t>
            </a:r>
          </a:p>
        </p:txBody>
      </p:sp>
      <p:sp>
        <p:nvSpPr>
          <p:cNvPr id="15362" name="Content Placeholder 2"/>
          <p:cNvSpPr>
            <a:spLocks noGrp="1"/>
          </p:cNvSpPr>
          <p:nvPr>
            <p:ph idx="1"/>
          </p:nvPr>
        </p:nvSpPr>
        <p:spPr>
          <a:xfrm>
            <a:off x="1045029" y="1124744"/>
            <a:ext cx="10474036" cy="4983832"/>
          </a:xfrm>
        </p:spPr>
        <p:txBody>
          <a:bodyPr>
            <a:normAutofit/>
          </a:bodyPr>
          <a:lstStyle/>
          <a:p>
            <a:r>
              <a:rPr lang="en-US" dirty="0">
                <a:latin typeface="Calibri" charset="0"/>
                <a:ea typeface="ＭＳ Ｐゴシック" charset="0"/>
              </a:rPr>
              <a:t>Raw read counts for differential expression analysis</a:t>
            </a:r>
          </a:p>
          <a:p>
            <a:pPr lvl="1"/>
            <a:r>
              <a:rPr lang="en-US" dirty="0">
                <a:latin typeface="Calibri" charset="0"/>
                <a:ea typeface="ＭＳ Ｐゴシック" charset="0"/>
              </a:rPr>
              <a:t>Assign reads/fragments to defined genes/transcripts, get “raw counts”</a:t>
            </a:r>
          </a:p>
          <a:p>
            <a:pPr lvl="2"/>
            <a:r>
              <a:rPr lang="en-US" dirty="0">
                <a:latin typeface="Calibri" charset="0"/>
                <a:ea typeface="ＭＳ Ｐゴシック" charset="0"/>
              </a:rPr>
              <a:t>Transcript structures could still be defined by something like </a:t>
            </a:r>
            <a:r>
              <a:rPr lang="en-US" dirty="0" err="1">
                <a:latin typeface="Calibri" charset="0"/>
                <a:ea typeface="ＭＳ Ｐゴシック" charset="0"/>
              </a:rPr>
              <a:t>Stringtie</a:t>
            </a:r>
            <a:r>
              <a:rPr lang="en-US" dirty="0">
                <a:latin typeface="Calibri" charset="0"/>
                <a:ea typeface="ＭＳ Ｐゴシック" charset="0"/>
              </a:rPr>
              <a:t> </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HTSeq</a:t>
            </a:r>
            <a:r>
              <a:rPr lang="en-US" dirty="0">
                <a:latin typeface="Calibri" charset="0"/>
                <a:ea typeface="ＭＳ Ｐゴシック" charset="0"/>
              </a:rPr>
              <a:t> (</a:t>
            </a:r>
            <a:r>
              <a:rPr lang="en-US" dirty="0" err="1">
                <a:latin typeface="Calibri" charset="0"/>
                <a:ea typeface="ＭＳ Ｐゴシック" charset="0"/>
              </a:rPr>
              <a:t>htseq</a:t>
            </a:r>
            <a:r>
              <a:rPr lang="en-US" dirty="0">
                <a:latin typeface="Calibri" charset="0"/>
                <a:ea typeface="ＭＳ Ｐゴシック" charset="0"/>
              </a:rPr>
              <a:t>-count)</a:t>
            </a:r>
          </a:p>
          <a:p>
            <a:pPr lvl="1"/>
            <a:r>
              <a:rPr lang="en-US" sz="2200" dirty="0">
                <a:latin typeface="Calibri" charset="0"/>
                <a:ea typeface="ＭＳ Ｐゴシック" charset="0"/>
                <a:hlinkClick r:id="rId3"/>
              </a:rPr>
              <a:t>https://htseq.readthedocs.io/</a:t>
            </a:r>
            <a:endParaRPr lang="en-US" sz="2200" dirty="0">
              <a:latin typeface="Calibri" charset="0"/>
              <a:ea typeface="ＭＳ Ｐゴシック" charset="0"/>
            </a:endParaRPr>
          </a:p>
          <a:p>
            <a:pPr marL="457200" lvl="1" indent="0">
              <a:buNone/>
            </a:pPr>
            <a:br>
              <a:rPr lang="en-US" sz="1600" dirty="0">
                <a:latin typeface="+mj-lt"/>
                <a:ea typeface="ＭＳ Ｐゴシック" charset="0"/>
              </a:rPr>
            </a:br>
            <a:br>
              <a:rPr lang="en-US" sz="2200" dirty="0">
                <a:latin typeface="Calibri" charset="0"/>
                <a:ea typeface="ＭＳ Ｐゴシック" charset="0"/>
              </a:rPr>
            </a:br>
            <a:endParaRPr lang="en-US" sz="2200" dirty="0">
              <a:latin typeface="Calibri" charset="0"/>
              <a:ea typeface="ＭＳ Ｐゴシック" charset="0"/>
            </a:endParaRPr>
          </a:p>
          <a:p>
            <a:r>
              <a:rPr lang="en-US" dirty="0">
                <a:latin typeface="Calibri" charset="0"/>
                <a:ea typeface="ＭＳ Ｐゴシック" charset="0"/>
              </a:rPr>
              <a:t>Caveats of ‘transcript’ analysis by </a:t>
            </a:r>
            <a:r>
              <a:rPr lang="en-US" dirty="0" err="1">
                <a:latin typeface="Calibri" charset="0"/>
                <a:ea typeface="ＭＳ Ｐゴシック" charset="0"/>
              </a:rPr>
              <a:t>htseq</a:t>
            </a:r>
            <a:r>
              <a:rPr lang="en-US" dirty="0">
                <a:latin typeface="Calibri" charset="0"/>
                <a:ea typeface="ＭＳ Ｐゴシック" charset="0"/>
              </a:rPr>
              <a:t>-count:</a:t>
            </a:r>
          </a:p>
          <a:p>
            <a:pPr lvl="2"/>
            <a:r>
              <a:rPr lang="en-US" dirty="0">
                <a:latin typeface="Calibri" charset="0"/>
                <a:ea typeface="ＭＳ Ｐゴシック" charset="0"/>
              </a:rPr>
              <a:t>Designed for genes - ambiguous reads from overlapping transcripts may not be handled!</a:t>
            </a:r>
          </a:p>
          <a:p>
            <a:pPr lvl="2"/>
            <a:r>
              <a:rPr lang="en-US" dirty="0">
                <a:latin typeface="Calibri" charset="0"/>
                <a:ea typeface="ＭＳ Ｐゴシック" charset="0"/>
                <a:hlinkClick r:id="rId4"/>
              </a:rPr>
              <a:t>http://seqanswers.com/forums/showthread.php?t=18068</a:t>
            </a:r>
            <a:endParaRPr lang="en-US" dirty="0">
              <a:latin typeface="Calibri" charset="0"/>
              <a:ea typeface="ＭＳ Ｐゴシック" charset="0"/>
            </a:endParaRPr>
          </a:p>
          <a:p>
            <a:pPr marL="914400" lvl="2" indent="0">
              <a:buNone/>
            </a:pPr>
            <a:endParaRPr lang="en-US" dirty="0">
              <a:latin typeface="Calibri" charset="0"/>
              <a:ea typeface="ＭＳ Ｐゴシック" charset="0"/>
            </a:endParaRPr>
          </a:p>
        </p:txBody>
      </p:sp>
      <p:sp>
        <p:nvSpPr>
          <p:cNvPr id="3" name="TextBox 2">
            <a:extLst>
              <a:ext uri="{FF2B5EF4-FFF2-40B4-BE49-F238E27FC236}">
                <a16:creationId xmlns:a16="http://schemas.microsoft.com/office/drawing/2014/main" id="{A66F5DC6-5771-2F44-9C89-5147A5B3C655}"/>
              </a:ext>
            </a:extLst>
          </p:cNvPr>
          <p:cNvSpPr txBox="1"/>
          <p:nvPr/>
        </p:nvSpPr>
        <p:spPr>
          <a:xfrm>
            <a:off x="1567898" y="3537148"/>
            <a:ext cx="8538002" cy="830997"/>
          </a:xfrm>
          <a:prstGeom prst="rect">
            <a:avLst/>
          </a:prstGeom>
          <a:noFill/>
          <a:ln>
            <a:solidFill>
              <a:schemeClr val="bg1">
                <a:lumMod val="65000"/>
              </a:schemeClr>
            </a:solidFill>
          </a:ln>
        </p:spPr>
        <p:txBody>
          <a:bodyPr wrap="square" rtlCol="0">
            <a:spAutoFit/>
          </a:bodyPr>
          <a:lstStyle/>
          <a:p>
            <a:r>
              <a:rPr lang="en-US" sz="1600" dirty="0" err="1">
                <a:latin typeface="+mj-lt"/>
                <a:ea typeface="ＭＳ Ｐゴシック" charset="0"/>
              </a:rPr>
              <a:t>htseq</a:t>
            </a:r>
            <a:r>
              <a:rPr lang="en-US" sz="1600" dirty="0">
                <a:latin typeface="+mj-lt"/>
                <a:ea typeface="ＭＳ Ｐゴシック" charset="0"/>
              </a:rPr>
              <a:t>-count --mode intersection-strict --stranded no --</a:t>
            </a:r>
            <a:r>
              <a:rPr lang="en-US" sz="1600" dirty="0" err="1">
                <a:latin typeface="+mj-lt"/>
                <a:ea typeface="ＭＳ Ｐゴシック" charset="0"/>
              </a:rPr>
              <a:t>minaqual</a:t>
            </a:r>
            <a:r>
              <a:rPr lang="en-US" sz="1600" dirty="0">
                <a:latin typeface="+mj-lt"/>
                <a:ea typeface="ＭＳ Ｐゴシック" charset="0"/>
              </a:rPr>
              <a:t> 1 --type exon --</a:t>
            </a:r>
            <a:r>
              <a:rPr lang="en-US" sz="1600" dirty="0" err="1">
                <a:latin typeface="+mj-lt"/>
                <a:ea typeface="ＭＳ Ｐゴシック" charset="0"/>
              </a:rPr>
              <a:t>idattr</a:t>
            </a:r>
            <a:r>
              <a:rPr lang="en-US" sz="1600" dirty="0">
                <a:latin typeface="+mj-lt"/>
                <a:ea typeface="ＭＳ Ｐゴシック" charset="0"/>
              </a:rPr>
              <a:t> </a:t>
            </a:r>
            <a:r>
              <a:rPr lang="en-US" sz="1600" dirty="0" err="1">
                <a:latin typeface="+mj-lt"/>
                <a:ea typeface="ＭＳ Ｐゴシック" charset="0"/>
              </a:rPr>
              <a:t>transcript_id</a:t>
            </a:r>
            <a:r>
              <a:rPr lang="en-US" sz="1600" dirty="0">
                <a:latin typeface="+mj-lt"/>
                <a:ea typeface="ＭＳ Ｐゴシック" charset="0"/>
              </a:rPr>
              <a:t> </a:t>
            </a:r>
            <a:r>
              <a:rPr lang="en-US" sz="1600" dirty="0" err="1">
                <a:latin typeface="+mj-lt"/>
                <a:ea typeface="ＭＳ Ｐゴシック" charset="0"/>
              </a:rPr>
              <a:t>accepted_hits.sam</a:t>
            </a:r>
            <a:r>
              <a:rPr lang="en-US" sz="1600" dirty="0">
                <a:latin typeface="+mj-lt"/>
                <a:ea typeface="ＭＳ Ｐゴシック" charset="0"/>
              </a:rPr>
              <a:t> chr22.gff &gt; </a:t>
            </a:r>
            <a:r>
              <a:rPr lang="en-US" sz="1600" dirty="0" err="1">
                <a:latin typeface="+mj-lt"/>
                <a:ea typeface="ＭＳ Ｐゴシック" charset="0"/>
              </a:rPr>
              <a:t>transcript_read_counts_table.tsv</a:t>
            </a:r>
            <a:endParaRPr lang="en-US" sz="1600" dirty="0">
              <a:latin typeface="+mj-lt"/>
            </a:endParaRPr>
          </a:p>
        </p:txBody>
      </p:sp>
    </p:spTree>
    <p:extLst>
      <p:ext uri="{BB962C8B-B14F-4D97-AF65-F5344CB8AC3E}">
        <p14:creationId xmlns:p14="http://schemas.microsoft.com/office/powerpoint/2010/main" val="226943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44624"/>
            <a:ext cx="8839200" cy="936104"/>
          </a:xfrm>
        </p:spPr>
        <p:txBody>
          <a:bodyPr>
            <a:normAutofit/>
          </a:bodyPr>
          <a:lstStyle/>
          <a:p>
            <a:pPr algn="ctr"/>
            <a:r>
              <a:rPr lang="en-US" sz="2800" b="1" dirty="0" err="1">
                <a:latin typeface="Calibri" panose="020F0502020204030204" pitchFamily="34" charset="0"/>
                <a:cs typeface="Calibri" panose="020F0502020204030204" pitchFamily="34" charset="0"/>
              </a:rPr>
              <a:t>HTSeq</a:t>
            </a:r>
            <a:r>
              <a:rPr lang="en-US" sz="2800" b="1" dirty="0">
                <a:latin typeface="Calibri" panose="020F0502020204030204" pitchFamily="34" charset="0"/>
                <a:cs typeface="Calibri" panose="020F0502020204030204" pitchFamily="34" charset="0"/>
              </a:rPr>
              <a:t>-count basically counts reads supporting a feature (exon, gene) by assessing overlapping coordinates</a:t>
            </a:r>
          </a:p>
        </p:txBody>
      </p:sp>
      <p:pic>
        <p:nvPicPr>
          <p:cNvPr id="4" name="Picture 3"/>
          <p:cNvPicPr>
            <a:picLocks noChangeAspect="1"/>
          </p:cNvPicPr>
          <p:nvPr/>
        </p:nvPicPr>
        <p:blipFill>
          <a:blip r:embed="rId3"/>
          <a:stretch>
            <a:fillRect/>
          </a:stretch>
        </p:blipFill>
        <p:spPr>
          <a:xfrm>
            <a:off x="3253280" y="1124744"/>
            <a:ext cx="5290992" cy="4752528"/>
          </a:xfrm>
          <a:prstGeom prst="rect">
            <a:avLst/>
          </a:prstGeom>
        </p:spPr>
      </p:pic>
      <p:sp>
        <p:nvSpPr>
          <p:cNvPr id="5" name="TextBox 4"/>
          <p:cNvSpPr txBox="1"/>
          <p:nvPr/>
        </p:nvSpPr>
        <p:spPr>
          <a:xfrm>
            <a:off x="1104405" y="5939989"/>
            <a:ext cx="9987147" cy="369332"/>
          </a:xfrm>
          <a:prstGeom prst="rect">
            <a:avLst/>
          </a:prstGeom>
          <a:noFill/>
        </p:spPr>
        <p:txBody>
          <a:bodyPr wrap="square" rtlCol="0">
            <a:spAutoFit/>
          </a:bodyPr>
          <a:lstStyle/>
          <a:p>
            <a:r>
              <a:rPr lang="en-US" dirty="0"/>
              <a:t>Whether a read is counted depends on the nature of overlap and “mode” selected</a:t>
            </a:r>
          </a:p>
        </p:txBody>
      </p:sp>
      <p:sp>
        <p:nvSpPr>
          <p:cNvPr id="3" name="TextBox 2">
            <a:extLst>
              <a:ext uri="{FF2B5EF4-FFF2-40B4-BE49-F238E27FC236}">
                <a16:creationId xmlns:a16="http://schemas.microsoft.com/office/drawing/2014/main" id="{B03DF895-6130-984C-8108-62F9AFE0CC83}"/>
              </a:ext>
            </a:extLst>
          </p:cNvPr>
          <p:cNvSpPr txBox="1"/>
          <p:nvPr/>
        </p:nvSpPr>
        <p:spPr>
          <a:xfrm>
            <a:off x="8869682" y="4754879"/>
            <a:ext cx="3174274" cy="1169551"/>
          </a:xfrm>
          <a:prstGeom prst="rect">
            <a:avLst/>
          </a:prstGeom>
          <a:noFill/>
        </p:spPr>
        <p:txBody>
          <a:bodyPr wrap="square" rtlCol="0">
            <a:spAutoFit/>
          </a:bodyPr>
          <a:lstStyle/>
          <a:p>
            <a:r>
              <a:rPr lang="en-US" sz="1400" dirty="0"/>
              <a:t>Note, if </a:t>
            </a:r>
            <a:r>
              <a:rPr lang="en-US" sz="1400" dirty="0" err="1"/>
              <a:t>gene_A</a:t>
            </a:r>
            <a:r>
              <a:rPr lang="en-US" sz="1400" dirty="0"/>
              <a:t> and </a:t>
            </a:r>
            <a:r>
              <a:rPr lang="en-US" sz="1400" dirty="0" err="1"/>
              <a:t>gene_B</a:t>
            </a:r>
            <a:r>
              <a:rPr lang="en-US" sz="1400" dirty="0"/>
              <a:t> on opposite strands, sequence data is stranded, and correct </a:t>
            </a:r>
            <a:r>
              <a:rPr lang="en-US" sz="1400" dirty="0" err="1"/>
              <a:t>HTSeq</a:t>
            </a:r>
            <a:r>
              <a:rPr lang="en-US" sz="1400" dirty="0"/>
              <a:t> parameter set then this read may not be ambiguous </a:t>
            </a:r>
          </a:p>
        </p:txBody>
      </p:sp>
      <p:cxnSp>
        <p:nvCxnSpPr>
          <p:cNvPr id="7" name="Straight Arrow Connector 6">
            <a:extLst>
              <a:ext uri="{FF2B5EF4-FFF2-40B4-BE49-F238E27FC236}">
                <a16:creationId xmlns:a16="http://schemas.microsoft.com/office/drawing/2014/main" id="{7B204E8E-A299-0646-B04B-7C6AC750E5B3}"/>
              </a:ext>
            </a:extLst>
          </p:cNvPr>
          <p:cNvCxnSpPr>
            <a:cxnSpLocks/>
            <a:stCxn id="3" idx="1"/>
          </p:cNvCxnSpPr>
          <p:nvPr/>
        </p:nvCxnSpPr>
        <p:spPr>
          <a:xfrm flipH="1">
            <a:off x="8544274" y="5339655"/>
            <a:ext cx="325408" cy="2120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72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a:bodyPr>
          <a:lstStyle/>
          <a:p>
            <a:pPr algn="ctr"/>
            <a:r>
              <a:rPr lang="en-US" b="1" dirty="0">
                <a:latin typeface="Calibri" panose="020F0502020204030204" pitchFamily="34" charset="0"/>
                <a:cs typeface="Calibri" panose="020F0502020204030204" pitchFamily="34" charset="0"/>
              </a:rPr>
              <a:t>Differential Expression</a:t>
            </a:r>
          </a:p>
        </p:txBody>
      </p:sp>
      <p:sp>
        <p:nvSpPr>
          <p:cNvPr id="3" name="Content Placeholder 2"/>
          <p:cNvSpPr>
            <a:spLocks noGrp="1"/>
          </p:cNvSpPr>
          <p:nvPr>
            <p:ph idx="1"/>
          </p:nvPr>
        </p:nvSpPr>
        <p:spPr>
          <a:xfrm>
            <a:off x="597747" y="873475"/>
            <a:ext cx="11159066" cy="5111049"/>
          </a:xfrm>
        </p:spPr>
        <p:txBody>
          <a:bodyPr>
            <a:normAutofit/>
          </a:bodyPr>
          <a:lstStyle/>
          <a:p>
            <a:r>
              <a:rPr lang="en-US" dirty="0"/>
              <a:t>Tying gene expression back to genotype/phenotype</a:t>
            </a:r>
          </a:p>
          <a:p>
            <a:endParaRPr lang="en-US" dirty="0"/>
          </a:p>
          <a:p>
            <a:r>
              <a:rPr lang="en-US" dirty="0"/>
              <a:t>What genes/transcripts are being expressed at higher/lower levels in different groups of samples?</a:t>
            </a:r>
          </a:p>
          <a:p>
            <a:pPr lvl="1"/>
            <a:r>
              <a:rPr lang="en-US" dirty="0"/>
              <a:t>Are these differences ‘significant’, accounting for variance/noise?</a:t>
            </a:r>
            <a:br>
              <a:rPr lang="en-US" dirty="0"/>
            </a:br>
            <a:endParaRPr lang="en-US" dirty="0"/>
          </a:p>
          <a:p>
            <a:r>
              <a:rPr lang="en-US" dirty="0"/>
              <a:t>Examples (used in course):</a:t>
            </a:r>
          </a:p>
          <a:p>
            <a:pPr lvl="1"/>
            <a:r>
              <a:rPr lang="en-US" dirty="0"/>
              <a:t>UHR cells vs HBR brain</a:t>
            </a:r>
          </a:p>
          <a:p>
            <a:pPr lvl="1"/>
            <a:r>
              <a:rPr lang="en-US" dirty="0"/>
              <a:t>Tumor vs Normal tissue</a:t>
            </a:r>
          </a:p>
          <a:p>
            <a:pPr lvl="1"/>
            <a:r>
              <a:rPr lang="en-US" dirty="0"/>
              <a:t>Wild-type vs gene KO cells </a:t>
            </a:r>
          </a:p>
          <a:p>
            <a:pPr lvl="1"/>
            <a:endParaRPr lang="en-US" dirty="0"/>
          </a:p>
          <a:p>
            <a:endParaRPr lang="en-US" dirty="0"/>
          </a:p>
        </p:txBody>
      </p:sp>
      <p:pic>
        <p:nvPicPr>
          <p:cNvPr id="6" name="Picture 5">
            <a:extLst>
              <a:ext uri="{FF2B5EF4-FFF2-40B4-BE49-F238E27FC236}">
                <a16:creationId xmlns:a16="http://schemas.microsoft.com/office/drawing/2014/main" id="{3E1B4A4A-D781-BD4E-94DC-4B6E90B4E366}"/>
              </a:ext>
            </a:extLst>
          </p:cNvPr>
          <p:cNvPicPr>
            <a:picLocks noChangeAspect="1"/>
          </p:cNvPicPr>
          <p:nvPr/>
        </p:nvPicPr>
        <p:blipFill>
          <a:blip r:embed="rId2"/>
          <a:stretch>
            <a:fillRect/>
          </a:stretch>
        </p:blipFill>
        <p:spPr>
          <a:xfrm>
            <a:off x="6352191" y="3276771"/>
            <a:ext cx="5242062" cy="2960223"/>
          </a:xfrm>
          <a:prstGeom prst="rect">
            <a:avLst/>
          </a:prstGeom>
        </p:spPr>
      </p:pic>
    </p:spTree>
    <p:extLst>
      <p:ext uri="{BB962C8B-B14F-4D97-AF65-F5344CB8AC3E}">
        <p14:creationId xmlns:p14="http://schemas.microsoft.com/office/powerpoint/2010/main" val="2096574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fontScale="90000"/>
          </a:bodyPr>
          <a:lstStyle/>
          <a:p>
            <a:pPr algn="ctr"/>
            <a:r>
              <a:rPr lang="en-US" b="1" dirty="0">
                <a:latin typeface="Calibri" panose="020F0502020204030204" pitchFamily="34" charset="0"/>
                <a:cs typeface="Calibri" panose="020F0502020204030204" pitchFamily="34" charset="0"/>
              </a:rPr>
              <a:t>Differential Expression with Ballgown</a:t>
            </a:r>
          </a:p>
        </p:txBody>
      </p:sp>
      <p:sp>
        <p:nvSpPr>
          <p:cNvPr id="3" name="Content Placeholder 2"/>
          <p:cNvSpPr>
            <a:spLocks noGrp="1"/>
          </p:cNvSpPr>
          <p:nvPr>
            <p:ph idx="1"/>
          </p:nvPr>
        </p:nvSpPr>
        <p:spPr>
          <a:xfrm>
            <a:off x="597747" y="764704"/>
            <a:ext cx="11159066" cy="5393267"/>
          </a:xfrm>
        </p:spPr>
        <p:txBody>
          <a:bodyPr>
            <a:normAutofit/>
          </a:bodyPr>
          <a:lstStyle/>
          <a:p>
            <a:pPr marL="0" indent="0">
              <a:buNone/>
            </a:pPr>
            <a:r>
              <a:rPr lang="en-US" sz="2400" dirty="0"/>
              <a:t>Parametric F-test comparing nested linear models</a:t>
            </a:r>
            <a:br>
              <a:rPr lang="en-US" sz="2400" dirty="0"/>
            </a:br>
            <a:endParaRPr lang="en-US" sz="2400" dirty="0"/>
          </a:p>
          <a:p>
            <a:r>
              <a:rPr lang="en-US" sz="2400" dirty="0"/>
              <a:t>Two models are fit to each feature, using expression as the outcome</a:t>
            </a:r>
          </a:p>
          <a:p>
            <a:pPr lvl="1"/>
            <a:r>
              <a:rPr lang="en-US" dirty="0"/>
              <a:t>one including the covariate of interest (e.g., case/control status or time) and one not including that covariate. </a:t>
            </a:r>
            <a:br>
              <a:rPr lang="en-US" dirty="0"/>
            </a:br>
            <a:endParaRPr lang="en-US" dirty="0"/>
          </a:p>
          <a:p>
            <a:r>
              <a:rPr lang="en-US" sz="2400" dirty="0"/>
              <a:t>An F statistic and p-value are calculated using the fits of the two models. </a:t>
            </a:r>
          </a:p>
          <a:p>
            <a:pPr lvl="1"/>
            <a:r>
              <a:rPr lang="en-US" dirty="0"/>
              <a:t>A significant p-value means the model including the covariate of interest fits significantly better than the model without that covariate, indicating differential expression.</a:t>
            </a:r>
            <a:br>
              <a:rPr lang="en-US" dirty="0"/>
            </a:br>
            <a:r>
              <a:rPr lang="en-US" dirty="0"/>
              <a:t> </a:t>
            </a:r>
          </a:p>
          <a:p>
            <a:r>
              <a:rPr lang="en-US" sz="2400" dirty="0"/>
              <a:t>Adjust for multiple testing by reporting q-values: </a:t>
            </a:r>
          </a:p>
          <a:p>
            <a:pPr lvl="1"/>
            <a:r>
              <a:rPr lang="en-US" dirty="0"/>
              <a:t>q &lt; 0.05 the false discovery rate should be controlled at ~5%.</a:t>
            </a:r>
          </a:p>
        </p:txBody>
      </p:sp>
      <p:sp>
        <p:nvSpPr>
          <p:cNvPr id="4" name="TextBox 3"/>
          <p:cNvSpPr txBox="1"/>
          <p:nvPr/>
        </p:nvSpPr>
        <p:spPr>
          <a:xfrm>
            <a:off x="9765008" y="6082270"/>
            <a:ext cx="3024336" cy="369332"/>
          </a:xfrm>
          <a:prstGeom prst="rect">
            <a:avLst/>
          </a:prstGeom>
          <a:noFill/>
        </p:spPr>
        <p:txBody>
          <a:bodyPr wrap="square" rtlCol="0">
            <a:spAutoFit/>
          </a:bodyPr>
          <a:lstStyle/>
          <a:p>
            <a:r>
              <a:rPr lang="fr-FR" dirty="0">
                <a:hlinkClick r:id="rId2"/>
              </a:rPr>
              <a:t>Frazee et al. (2014)</a:t>
            </a:r>
            <a:endParaRPr lang="en-US" dirty="0"/>
          </a:p>
        </p:txBody>
      </p:sp>
    </p:spTree>
    <p:extLst>
      <p:ext uri="{BB962C8B-B14F-4D97-AF65-F5344CB8AC3E}">
        <p14:creationId xmlns:p14="http://schemas.microsoft.com/office/powerpoint/2010/main" val="3615913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40" y="3310874"/>
            <a:ext cx="6624736" cy="3070454"/>
          </a:xfrm>
          <a:prstGeom prst="rect">
            <a:avLst/>
          </a:prstGeom>
        </p:spPr>
      </p:pic>
      <p:sp>
        <p:nvSpPr>
          <p:cNvPr id="2" name="Title 1"/>
          <p:cNvSpPr>
            <a:spLocks noGrp="1"/>
          </p:cNvSpPr>
          <p:nvPr>
            <p:ph type="title"/>
          </p:nvPr>
        </p:nvSpPr>
        <p:spPr>
          <a:xfrm>
            <a:off x="1703512" y="103380"/>
            <a:ext cx="8839200" cy="490066"/>
          </a:xfrm>
        </p:spPr>
        <p:txBody>
          <a:bodyPr>
            <a:normAutofit fontScale="90000"/>
          </a:bodyPr>
          <a:lstStyle/>
          <a:p>
            <a:pPr algn="ctr"/>
            <a:r>
              <a:rPr lang="en-US" b="1" dirty="0" err="1">
                <a:latin typeface="Calibri" panose="020F0502020204030204" pitchFamily="34" charset="0"/>
                <a:cs typeface="Calibri" panose="020F0502020204030204" pitchFamily="34" charset="0"/>
              </a:rPr>
              <a:t>Ballgown</a:t>
            </a:r>
            <a:r>
              <a:rPr lang="en-US" b="1" dirty="0">
                <a:latin typeface="Calibri" panose="020F0502020204030204" pitchFamily="34" charset="0"/>
                <a:cs typeface="Calibri" panose="020F0502020204030204" pitchFamily="34" charset="0"/>
              </a:rPr>
              <a:t> for Visualization with R</a:t>
            </a:r>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623392" y="908721"/>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3832" y="764705"/>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0176" y="764705"/>
            <a:ext cx="2952328" cy="2926085"/>
          </a:xfrm>
          <a:prstGeom prst="rect">
            <a:avLst/>
          </a:prstGeom>
        </p:spPr>
      </p:pic>
    </p:spTree>
    <p:extLst>
      <p:ext uri="{BB962C8B-B14F-4D97-AF65-F5344CB8AC3E}">
        <p14:creationId xmlns:p14="http://schemas.microsoft.com/office/powerpoint/2010/main" val="682693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Alternative differential expression methods</a:t>
            </a:r>
          </a:p>
        </p:txBody>
      </p:sp>
      <p:sp>
        <p:nvSpPr>
          <p:cNvPr id="32770" name="Content Placeholder 2"/>
          <p:cNvSpPr>
            <a:spLocks noGrp="1"/>
          </p:cNvSpPr>
          <p:nvPr>
            <p:ph idx="1"/>
          </p:nvPr>
        </p:nvSpPr>
        <p:spPr>
          <a:xfrm>
            <a:off x="569843" y="1433739"/>
            <a:ext cx="10783957" cy="4351338"/>
          </a:xfrm>
        </p:spPr>
        <p:txBody>
          <a:bodyPr/>
          <a:lstStyle/>
          <a:p>
            <a:r>
              <a:rPr lang="en-US" sz="3200" dirty="0">
                <a:latin typeface="Calibri" charset="0"/>
                <a:ea typeface="ＭＳ Ｐゴシック" charset="0"/>
              </a:rPr>
              <a:t>Raw count approaches</a:t>
            </a:r>
            <a:br>
              <a:rPr lang="en-US" sz="3200" dirty="0">
                <a:latin typeface="Calibri" charset="0"/>
                <a:ea typeface="ＭＳ Ｐゴシック" charset="0"/>
              </a:rPr>
            </a:br>
            <a:endParaRPr lang="en-US" sz="3200" dirty="0">
              <a:latin typeface="Calibri" charset="0"/>
              <a:ea typeface="ＭＳ Ｐゴシック" charset="0"/>
            </a:endParaRPr>
          </a:p>
          <a:p>
            <a:pPr lvl="1"/>
            <a:r>
              <a:rPr lang="en-US" dirty="0">
                <a:latin typeface="Calibri" charset="0"/>
                <a:ea typeface="ＭＳ Ｐゴシック" charset="0"/>
              </a:rPr>
              <a:t>DESeq2 - </a:t>
            </a:r>
            <a:r>
              <a:rPr lang="en-US" dirty="0">
                <a:latin typeface="Calibri" charset="0"/>
                <a:ea typeface="ＭＳ Ｐゴシック" charset="0"/>
                <a:hlinkClick r:id="rId2"/>
              </a:rPr>
              <a:t>http://www-huber.embl.de/users/anders/DESeq/</a:t>
            </a:r>
            <a:br>
              <a:rPr lang="en-US" dirty="0">
                <a:latin typeface="Calibri" charset="0"/>
                <a:ea typeface="ＭＳ Ｐゴシック" charset="0"/>
              </a:rPr>
            </a:br>
            <a:endParaRPr lang="en-US" dirty="0">
              <a:latin typeface="Calibri" charset="0"/>
              <a:ea typeface="ＭＳ Ｐゴシック" charset="0"/>
            </a:endParaRPr>
          </a:p>
          <a:p>
            <a:pPr lvl="1"/>
            <a:r>
              <a:rPr lang="en-US" dirty="0" err="1">
                <a:latin typeface="Calibri" charset="0"/>
                <a:ea typeface="ＭＳ Ｐゴシック" charset="0"/>
              </a:rPr>
              <a:t>edgeR</a:t>
            </a:r>
            <a:r>
              <a:rPr lang="en-US" dirty="0">
                <a:latin typeface="Calibri" charset="0"/>
                <a:ea typeface="ＭＳ Ｐゴシック" charset="0"/>
              </a:rPr>
              <a:t> - </a:t>
            </a:r>
            <a:r>
              <a:rPr lang="en-US" dirty="0">
                <a:latin typeface="Calibri" charset="0"/>
                <a:ea typeface="ＭＳ Ｐゴシック" charset="0"/>
                <a:hlinkClick r:id="rId3"/>
              </a:rPr>
              <a:t>http://www.bioconductor.org/packages/release/bioc/html/edgeR.html</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Others…</a:t>
            </a:r>
          </a:p>
          <a:p>
            <a:pPr lvl="1"/>
            <a:endParaRPr lang="en-US" dirty="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1992908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056904" y="-27384"/>
            <a:ext cx="9458696" cy="864096"/>
          </a:xfrm>
        </p:spPr>
        <p:txBody>
          <a:bodyPr>
            <a:noAutofit/>
          </a:bodyPr>
          <a:lstStyle/>
          <a:p>
            <a:pPr algn="ctr"/>
            <a:r>
              <a:rPr lang="en-US" sz="3400" b="1" dirty="0">
                <a:latin typeface="Calibri" charset="0"/>
                <a:ea typeface="ＭＳ Ｐゴシック" charset="0"/>
              </a:rPr>
              <a:t>‘FPKM/TPM’ expression estimates vs. ‘raw’ counts</a:t>
            </a:r>
          </a:p>
        </p:txBody>
      </p:sp>
      <p:sp>
        <p:nvSpPr>
          <p:cNvPr id="31746" name="Content Placeholder 2"/>
          <p:cNvSpPr>
            <a:spLocks noGrp="1"/>
          </p:cNvSpPr>
          <p:nvPr>
            <p:ph idx="1"/>
          </p:nvPr>
        </p:nvSpPr>
        <p:spPr>
          <a:xfrm>
            <a:off x="866899" y="908720"/>
            <a:ext cx="10604665" cy="5328592"/>
          </a:xfrm>
        </p:spPr>
        <p:txBody>
          <a:bodyPr>
            <a:normAutofit lnSpcReduction="10000"/>
          </a:bodyPr>
          <a:lstStyle/>
          <a:p>
            <a:r>
              <a:rPr lang="en-US" dirty="0">
                <a:latin typeface="Calibri" charset="0"/>
                <a:ea typeface="ＭＳ Ｐゴシック" charset="0"/>
              </a:rPr>
              <a:t>Which should I use?</a:t>
            </a:r>
          </a:p>
          <a:p>
            <a:pPr lvl="1"/>
            <a:r>
              <a:rPr lang="en-US" dirty="0">
                <a:latin typeface="Calibri" charset="0"/>
                <a:ea typeface="ＭＳ Ｐゴシック" charset="0"/>
              </a:rPr>
              <a:t>Long running debate, but the general consensus: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FPKM/TPM</a:t>
            </a:r>
          </a:p>
          <a:p>
            <a:pPr lvl="1"/>
            <a:r>
              <a:rPr lang="en-US" dirty="0">
                <a:latin typeface="Calibri" charset="0"/>
                <a:ea typeface="ＭＳ Ｐゴシック" charset="0"/>
              </a:rPr>
              <a:t>When you want to leverage benefits of tuxedo suite</a:t>
            </a:r>
          </a:p>
          <a:p>
            <a:pPr lvl="2"/>
            <a:r>
              <a:rPr lang="en-US" dirty="0">
                <a:latin typeface="Calibri" charset="0"/>
                <a:ea typeface="ＭＳ Ｐゴシック" charset="0"/>
              </a:rPr>
              <a:t>Isoform </a:t>
            </a:r>
            <a:r>
              <a:rPr lang="en-US" dirty="0" err="1">
                <a:latin typeface="Calibri" charset="0"/>
                <a:ea typeface="ＭＳ Ｐゴシック" charset="0"/>
              </a:rPr>
              <a:t>deconvolution</a:t>
            </a:r>
            <a:endParaRPr lang="en-US" dirty="0">
              <a:latin typeface="Calibri" charset="0"/>
              <a:ea typeface="ＭＳ Ｐゴシック" charset="0"/>
            </a:endParaRP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etc.</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expression</a:t>
            </a:r>
          </a:p>
          <a:p>
            <a:pPr lvl="2"/>
            <a:r>
              <a:rPr lang="en-US" dirty="0" err="1">
                <a:latin typeface="Calibri" charset="0"/>
                <a:ea typeface="ＭＳ Ｐゴシック" charset="0"/>
              </a:rPr>
              <a:t>Stringtie</a:t>
            </a:r>
            <a:r>
              <a:rPr lang="en-US" dirty="0">
                <a:latin typeface="Calibri" charset="0"/>
                <a:ea typeface="ＭＳ Ｐゴシック" charset="0"/>
              </a:rPr>
              <a:t>/Ballgown approach is also robust</a:t>
            </a:r>
          </a:p>
          <a:p>
            <a:pPr lvl="1"/>
            <a:r>
              <a:rPr lang="en-US" dirty="0">
                <a:latin typeface="Calibri" charset="0"/>
                <a:ea typeface="ＭＳ Ｐゴシック" charset="0"/>
              </a:rPr>
              <a:t>Accommodates more sophisticated experimental designs with appropriate statistical tests</a:t>
            </a:r>
          </a:p>
        </p:txBody>
      </p:sp>
    </p:spTree>
    <p:extLst>
      <p:ext uri="{BB962C8B-B14F-4D97-AF65-F5344CB8AC3E}">
        <p14:creationId xmlns:p14="http://schemas.microsoft.com/office/powerpoint/2010/main" val="181342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Learning Objectives of Module 3</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Review basic concepts and popular metrics of abundance estimation </a:t>
            </a:r>
          </a:p>
          <a:p>
            <a:r>
              <a:rPr lang="en-US" dirty="0">
                <a:latin typeface="Calibri" charset="0"/>
                <a:ea typeface="ＭＳ Ｐゴシック" charset="0"/>
              </a:rPr>
              <a:t>Review </a:t>
            </a:r>
            <a:r>
              <a:rPr lang="en-US" dirty="0" err="1">
                <a:latin typeface="Calibri" charset="0"/>
                <a:ea typeface="ＭＳ Ｐゴシック" charset="0"/>
              </a:rPr>
              <a:t>StringTie</a:t>
            </a:r>
            <a:r>
              <a:rPr lang="en-US" dirty="0">
                <a:latin typeface="Calibri" charset="0"/>
                <a:ea typeface="ＭＳ Ｐゴシック" charset="0"/>
              </a:rPr>
              <a:t> estimation approach and options</a:t>
            </a:r>
          </a:p>
          <a:p>
            <a:r>
              <a:rPr lang="en-US" dirty="0">
                <a:latin typeface="Calibri" charset="0"/>
                <a:ea typeface="ＭＳ Ｐゴシック" charset="0"/>
              </a:rPr>
              <a:t>Discuss raw read count approaches</a:t>
            </a:r>
          </a:p>
          <a:p>
            <a:r>
              <a:rPr lang="en-US" dirty="0">
                <a:latin typeface="Calibri" charset="0"/>
                <a:ea typeface="ＭＳ Ｐゴシック" charset="0"/>
              </a:rPr>
              <a:t>Review differential expression analysis approaches and caveats</a:t>
            </a:r>
          </a:p>
        </p:txBody>
      </p:sp>
    </p:spTree>
    <p:extLst>
      <p:ext uri="{BB962C8B-B14F-4D97-AF65-F5344CB8AC3E}">
        <p14:creationId xmlns:p14="http://schemas.microsoft.com/office/powerpoint/2010/main" val="593339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143000"/>
          </a:xfrm>
        </p:spPr>
        <p:txBody>
          <a:bodyPr>
            <a:normAutofit/>
          </a:bodyPr>
          <a:lstStyle/>
          <a:p>
            <a:pPr algn="ctr"/>
            <a:r>
              <a:rPr lang="en-US" b="1" dirty="0">
                <a:latin typeface="Calibri" panose="020F0502020204030204" pitchFamily="34" charset="0"/>
                <a:cs typeface="Calibri" panose="020F0502020204030204" pitchFamily="34" charset="0"/>
              </a:rPr>
              <a:t>Multiple approaches advisable</a:t>
            </a:r>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664" y="1440160"/>
            <a:ext cx="6078124" cy="4653136"/>
          </a:xfrm>
          <a:prstGeom prst="rect">
            <a:avLst/>
          </a:prstGeom>
        </p:spPr>
      </p:pic>
    </p:spTree>
    <p:extLst>
      <p:ext uri="{BB962C8B-B14F-4D97-AF65-F5344CB8AC3E}">
        <p14:creationId xmlns:p14="http://schemas.microsoft.com/office/powerpoint/2010/main" val="2496588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Lessons learned from microarray days</a:t>
            </a:r>
          </a:p>
        </p:txBody>
      </p:sp>
      <p:sp>
        <p:nvSpPr>
          <p:cNvPr id="34818" name="Content Placeholder 2"/>
          <p:cNvSpPr>
            <a:spLocks noGrp="1"/>
          </p:cNvSpPr>
          <p:nvPr>
            <p:ph idx="1"/>
          </p:nvPr>
        </p:nvSpPr>
        <p:spPr>
          <a:xfrm>
            <a:off x="838200" y="1555668"/>
            <a:ext cx="10515600" cy="4621295"/>
          </a:xfrm>
        </p:spPr>
        <p:txBody>
          <a:bodyPr>
            <a:normAutofit lnSpcReduction="10000"/>
          </a:bodyPr>
          <a:lstStyle/>
          <a:p>
            <a:r>
              <a:rPr lang="en-US" dirty="0">
                <a:latin typeface="Calibri" charset="0"/>
                <a:ea typeface="ＭＳ Ｐゴシック" charset="0"/>
              </a:rPr>
              <a:t>Hansen et al. “Sequencing Technology Does Not Eliminate Biological Variability.” Nature Biotechnology 29, no. 7 (2011): 572–573.</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Power analysis for RNA-seq experiments</a:t>
            </a:r>
          </a:p>
          <a:p>
            <a:pPr lvl="1"/>
            <a:r>
              <a:rPr lang="en-US" dirty="0">
                <a:latin typeface="Calibri" charset="0"/>
                <a:ea typeface="ＭＳ Ｐゴシック" charset="0"/>
                <a:hlinkClick r:id="rId2"/>
              </a:rPr>
              <a:t>http://scotty.genetics.utah.edu/</a:t>
            </a:r>
            <a:endParaRPr lang="en-US" dirty="0">
              <a:latin typeface="Calibri" charset="0"/>
              <a:ea typeface="ＭＳ Ｐゴシック" charset="0"/>
            </a:endParaRPr>
          </a:p>
          <a:p>
            <a:pPr lvl="1"/>
            <a:endParaRPr lang="en-US" dirty="0">
              <a:latin typeface="Calibri" charset="0"/>
              <a:ea typeface="ＭＳ Ｐゴシック" charset="0"/>
            </a:endParaRPr>
          </a:p>
          <a:p>
            <a:r>
              <a:rPr lang="en-US" dirty="0">
                <a:latin typeface="Calibri" charset="0"/>
                <a:ea typeface="ＭＳ Ｐゴシック" charset="0"/>
              </a:rPr>
              <a:t>RNA-seq need for biological replicates</a:t>
            </a:r>
          </a:p>
          <a:p>
            <a:pPr lvl="1"/>
            <a:r>
              <a:rPr lang="en-US" dirty="0">
                <a:latin typeface="Calibri" charset="0"/>
                <a:ea typeface="ＭＳ Ｐゴシック" charset="0"/>
                <a:hlinkClick r:id="rId3"/>
              </a:rPr>
              <a:t>http://www.biostars.org/p/1161/</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RNA-seq 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2149082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676400" y="53752"/>
            <a:ext cx="8839200" cy="1143000"/>
          </a:xfrm>
        </p:spPr>
        <p:txBody>
          <a:bodyPr/>
          <a:lstStyle/>
          <a:p>
            <a:pPr algn="ctr"/>
            <a:r>
              <a:rPr lang="en-US" b="1" dirty="0">
                <a:latin typeface="Calibri" charset="0"/>
                <a:ea typeface="ＭＳ Ｐゴシック" charset="0"/>
              </a:rPr>
              <a:t>Multiple testing correction</a:t>
            </a:r>
          </a:p>
        </p:txBody>
      </p:sp>
      <p:sp>
        <p:nvSpPr>
          <p:cNvPr id="35842" name="Content Placeholder 2"/>
          <p:cNvSpPr>
            <a:spLocks noGrp="1"/>
          </p:cNvSpPr>
          <p:nvPr>
            <p:ph idx="1"/>
          </p:nvPr>
        </p:nvSpPr>
        <p:spPr>
          <a:xfrm>
            <a:off x="581891" y="1196752"/>
            <a:ext cx="10877797" cy="4968552"/>
          </a:xfrm>
        </p:spPr>
        <p:txBody>
          <a:bodyPr>
            <a:normAutofit lnSpcReduction="10000"/>
          </a:bodyPr>
          <a:lstStyle/>
          <a:p>
            <a:r>
              <a:rPr lang="en-US" dirty="0">
                <a:latin typeface="Calibri" charset="0"/>
                <a:ea typeface="ＭＳ Ｐゴシック" charset="0"/>
              </a:rPr>
              <a:t>As more attributes are compared, differences due solely to chance become more likely! </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Well known from array studies</a:t>
            </a:r>
          </a:p>
          <a:p>
            <a:pPr lvl="1"/>
            <a:r>
              <a:rPr lang="en-US" dirty="0">
                <a:latin typeface="Calibri" charset="0"/>
                <a:ea typeface="ＭＳ Ｐゴシック" charset="0"/>
              </a:rPr>
              <a:t>10,000s genes/transcripts</a:t>
            </a:r>
          </a:p>
          <a:p>
            <a:pPr lvl="1"/>
            <a:r>
              <a:rPr lang="en-US" dirty="0">
                <a:latin typeface="Calibri" charset="0"/>
                <a:ea typeface="ＭＳ Ｐゴシック" charset="0"/>
              </a:rPr>
              <a:t>100,000s exons</a:t>
            </a:r>
            <a:br>
              <a:rPr lang="en-US" dirty="0">
                <a:latin typeface="Calibri" charset="0"/>
                <a:ea typeface="ＭＳ Ｐゴシック" charset="0"/>
              </a:rPr>
            </a:br>
            <a:endParaRPr lang="en-US" dirty="0">
              <a:latin typeface="Calibri" charset="0"/>
              <a:ea typeface="ＭＳ Ｐゴシック" charset="0"/>
            </a:endParaRPr>
          </a:p>
          <a:p>
            <a:pPr marL="342900" lvl="1" indent="-342900">
              <a:buFont typeface="Arial" charset="0"/>
              <a:buChar char="•"/>
            </a:pPr>
            <a:r>
              <a:rPr lang="en-US" dirty="0">
                <a:latin typeface="Calibri" charset="0"/>
                <a:ea typeface="ＭＳ Ｐゴシック" charset="0"/>
              </a:rPr>
              <a:t>With RNA-</a:t>
            </a:r>
            <a:r>
              <a:rPr lang="en-US" dirty="0" err="1">
                <a:latin typeface="Calibri" charset="0"/>
                <a:ea typeface="ＭＳ Ｐゴシック" charset="0"/>
              </a:rPr>
              <a:t>seq</a:t>
            </a:r>
            <a:r>
              <a:rPr lang="en-US" dirty="0">
                <a:latin typeface="Calibri" charset="0"/>
                <a:ea typeface="ＭＳ Ｐゴシック" charset="0"/>
              </a:rPr>
              <a:t>, more of a problem than ever</a:t>
            </a:r>
          </a:p>
          <a:p>
            <a:pPr lvl="1"/>
            <a:r>
              <a:rPr lang="en-US" dirty="0">
                <a:latin typeface="Calibri" charset="0"/>
                <a:ea typeface="ＭＳ Ｐゴシック" charset="0"/>
              </a:rPr>
              <a:t>All the complexity of the transcriptome gives huge numbers of potential features</a:t>
            </a:r>
          </a:p>
          <a:p>
            <a:pPr lvl="2"/>
            <a:r>
              <a:rPr lang="en-US" dirty="0">
                <a:latin typeface="Calibri" charset="0"/>
                <a:ea typeface="ＭＳ Ｐゴシック" charset="0"/>
              </a:rPr>
              <a:t>Genes, transcripts, exons, junctions, retained introns, microRNAs, </a:t>
            </a:r>
            <a:r>
              <a:rPr lang="en-US" dirty="0" err="1">
                <a:latin typeface="Calibri" charset="0"/>
                <a:ea typeface="ＭＳ Ｐゴシック" charset="0"/>
              </a:rPr>
              <a:t>lncRNAs</a:t>
            </a:r>
            <a:r>
              <a:rPr lang="en-US" dirty="0">
                <a:latin typeface="Calibri" charset="0"/>
                <a:ea typeface="ＭＳ Ｐゴシック" charset="0"/>
              </a:rPr>
              <a:t>, </a:t>
            </a:r>
            <a:r>
              <a:rPr lang="en-US" dirty="0" err="1">
                <a:latin typeface="Calibri" charset="0"/>
                <a:ea typeface="ＭＳ Ｐゴシック" charset="0"/>
              </a:rPr>
              <a:t>etc</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Bioconductor</a:t>
            </a:r>
            <a:r>
              <a:rPr lang="en-US" dirty="0">
                <a:latin typeface="Calibri" charset="0"/>
                <a:ea typeface="ＭＳ Ｐゴシック" charset="0"/>
              </a:rPr>
              <a:t> </a:t>
            </a:r>
            <a:r>
              <a:rPr lang="en-US" dirty="0" err="1">
                <a:latin typeface="Calibri" charset="0"/>
                <a:ea typeface="ＭＳ Ｐゴシック" charset="0"/>
              </a:rPr>
              <a:t>multtest</a:t>
            </a:r>
            <a:endParaRPr lang="en-US" dirty="0">
              <a:latin typeface="Calibri" charset="0"/>
              <a:ea typeface="ＭＳ Ｐゴシック" charset="0"/>
            </a:endParaRPr>
          </a:p>
          <a:p>
            <a:pPr lvl="1"/>
            <a:r>
              <a:rPr lang="en-US" sz="1800" dirty="0">
                <a:latin typeface="Calibri" charset="0"/>
                <a:ea typeface="ＭＳ Ｐゴシック" charset="0"/>
                <a:hlinkClick r:id="rId3"/>
              </a:rPr>
              <a:t>http://www.bioconductor.org/packages/release/bioc/html/multtest.html</a:t>
            </a:r>
            <a:endParaRPr lang="en-US" sz="1800" dirty="0">
              <a:latin typeface="Calibri" charset="0"/>
              <a:ea typeface="ＭＳ Ｐゴシック" charset="0"/>
            </a:endParaRPr>
          </a:p>
        </p:txBody>
      </p:sp>
    </p:spTree>
    <p:extLst>
      <p:ext uri="{BB962C8B-B14F-4D97-AF65-F5344CB8AC3E}">
        <p14:creationId xmlns:p14="http://schemas.microsoft.com/office/powerpoint/2010/main" val="1203837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19725" y="-94828"/>
            <a:ext cx="11352550" cy="1143000"/>
          </a:xfrm>
        </p:spPr>
        <p:txBody>
          <a:bodyPr/>
          <a:lstStyle/>
          <a:p>
            <a:pPr algn="ctr"/>
            <a:r>
              <a:rPr lang="en-US" sz="3600" b="1" dirty="0">
                <a:latin typeface="Calibri" charset="0"/>
                <a:ea typeface="ＭＳ Ｐゴシック" charset="0"/>
              </a:rPr>
              <a:t>Downstream interpretation of expression analysis</a:t>
            </a:r>
          </a:p>
        </p:txBody>
      </p:sp>
      <p:sp>
        <p:nvSpPr>
          <p:cNvPr id="2" name="Content Placeholder 1"/>
          <p:cNvSpPr>
            <a:spLocks noGrp="1"/>
          </p:cNvSpPr>
          <p:nvPr>
            <p:ph idx="1"/>
          </p:nvPr>
        </p:nvSpPr>
        <p:spPr>
          <a:xfrm>
            <a:off x="419725" y="944380"/>
            <a:ext cx="5101509" cy="5017724"/>
          </a:xfrm>
        </p:spPr>
        <p:txBody>
          <a:bodyPr>
            <a:normAutofit/>
          </a:bodyPr>
          <a:lstStyle/>
          <a:p>
            <a:pPr>
              <a:lnSpc>
                <a:spcPct val="110000"/>
              </a:lnSpc>
            </a:pPr>
            <a:r>
              <a:rPr lang="en-US" sz="2400" dirty="0">
                <a:latin typeface="Calibri" charset="0"/>
                <a:ea typeface="ＭＳ Ｐゴシック" charset="0"/>
              </a:rPr>
              <a:t>Topic for an entire course</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Expression estimates and differential expression lists from </a:t>
            </a:r>
            <a:r>
              <a:rPr lang="en-US" sz="2400" dirty="0" err="1">
                <a:latin typeface="Calibri" charset="0"/>
                <a:ea typeface="ＭＳ Ｐゴシック" charset="0"/>
              </a:rPr>
              <a:t>StringTie</a:t>
            </a:r>
            <a:r>
              <a:rPr lang="en-US" sz="2400" dirty="0">
                <a:latin typeface="Calibri" charset="0"/>
                <a:ea typeface="ＭＳ Ｐゴシック" charset="0"/>
              </a:rPr>
              <a:t>, Ballgown or other alternatives can be fed into many analysis pipelines</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See supplemental R tutorial for how to format expression data and start manipulating in R</a:t>
            </a:r>
          </a:p>
        </p:txBody>
      </p:sp>
      <p:sp>
        <p:nvSpPr>
          <p:cNvPr id="3" name="Rectangle 2"/>
          <p:cNvSpPr/>
          <p:nvPr/>
        </p:nvSpPr>
        <p:spPr>
          <a:xfrm>
            <a:off x="170817" y="6010712"/>
            <a:ext cx="9933852" cy="338554"/>
          </a:xfrm>
          <a:prstGeom prst="rect">
            <a:avLst/>
          </a:prstGeom>
        </p:spPr>
        <p:txBody>
          <a:bodyPr wrap="square">
            <a:spAutoFit/>
          </a:bodyPr>
          <a:lstStyle/>
          <a:p>
            <a:r>
              <a:rPr lang="en-US" sz="1600" dirty="0">
                <a:hlinkClick r:id="rId2"/>
              </a:rPr>
              <a:t>https://genviz.org/module-04-expression/0004/01/01/Expression_Profiling_and_Visualization/</a:t>
            </a:r>
            <a:r>
              <a:rPr lang="en-US" sz="1600" dirty="0"/>
              <a:t> </a:t>
            </a:r>
          </a:p>
        </p:txBody>
      </p:sp>
      <p:sp>
        <p:nvSpPr>
          <p:cNvPr id="5" name="Content Placeholder 1">
            <a:extLst>
              <a:ext uri="{FF2B5EF4-FFF2-40B4-BE49-F238E27FC236}">
                <a16:creationId xmlns:a16="http://schemas.microsoft.com/office/drawing/2014/main" id="{D6BA4DE4-E50B-8F4F-AC42-40CD85229C83}"/>
              </a:ext>
            </a:extLst>
          </p:cNvPr>
          <p:cNvSpPr txBox="1">
            <a:spLocks/>
          </p:cNvSpPr>
          <p:nvPr/>
        </p:nvSpPr>
        <p:spPr>
          <a:xfrm>
            <a:off x="5686697" y="944380"/>
            <a:ext cx="6412864" cy="5436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000" dirty="0">
                <a:latin typeface="Calibri" charset="0"/>
                <a:ea typeface="ＭＳ Ｐゴシック" charset="0"/>
              </a:rPr>
              <a:t>Clustering/Heatmaps</a:t>
            </a:r>
          </a:p>
          <a:p>
            <a:pPr lvl="1">
              <a:lnSpc>
                <a:spcPct val="110000"/>
              </a:lnSpc>
            </a:pPr>
            <a:r>
              <a:rPr lang="en-US" sz="1800" dirty="0">
                <a:latin typeface="Calibri" charset="0"/>
                <a:ea typeface="ＭＳ Ｐゴシック" charset="0"/>
              </a:rPr>
              <a:t>Provided by Ballgown</a:t>
            </a:r>
          </a:p>
          <a:p>
            <a:pPr lvl="1">
              <a:lnSpc>
                <a:spcPct val="110000"/>
              </a:lnSpc>
            </a:pPr>
            <a:r>
              <a:rPr lang="en-US" sz="1800" dirty="0">
                <a:latin typeface="Calibri" charset="0"/>
                <a:ea typeface="ＭＳ Ｐゴシック" charset="0"/>
              </a:rPr>
              <a:t>For more customized analysis various R packages exist: </a:t>
            </a:r>
          </a:p>
          <a:p>
            <a:pPr lvl="2">
              <a:lnSpc>
                <a:spcPct val="110000"/>
              </a:lnSpc>
            </a:pPr>
            <a:r>
              <a:rPr lang="en-US" sz="1800" dirty="0" err="1">
                <a:latin typeface="Calibri" charset="0"/>
                <a:ea typeface="ＭＳ Ｐゴシック" charset="0"/>
              </a:rPr>
              <a:t>hclust</a:t>
            </a:r>
            <a:r>
              <a:rPr lang="en-US" sz="1800" dirty="0">
                <a:latin typeface="Calibri" charset="0"/>
                <a:ea typeface="ＭＳ Ｐゴシック" charset="0"/>
              </a:rPr>
              <a:t>, heatmap.2, </a:t>
            </a:r>
            <a:r>
              <a:rPr lang="en-US" sz="1800" dirty="0" err="1">
                <a:latin typeface="Calibri" charset="0"/>
                <a:ea typeface="ＭＳ Ｐゴシック" charset="0"/>
              </a:rPr>
              <a:t>plotrix</a:t>
            </a:r>
            <a:r>
              <a:rPr lang="en-US" sz="1800" dirty="0">
                <a:latin typeface="Calibri" charset="0"/>
                <a:ea typeface="ＭＳ Ｐゴシック" charset="0"/>
              </a:rPr>
              <a:t>, ggplot2, etc.</a:t>
            </a:r>
          </a:p>
          <a:p>
            <a:pPr>
              <a:lnSpc>
                <a:spcPct val="110000"/>
              </a:lnSpc>
            </a:pPr>
            <a:r>
              <a:rPr lang="en-US" sz="2000" dirty="0">
                <a:latin typeface="Calibri" charset="0"/>
                <a:ea typeface="ＭＳ Ｐゴシック" charset="0"/>
              </a:rPr>
              <a:t>Classification</a:t>
            </a:r>
          </a:p>
          <a:p>
            <a:pPr lvl="1">
              <a:lnSpc>
                <a:spcPct val="110000"/>
              </a:lnSpc>
            </a:pPr>
            <a:r>
              <a:rPr lang="en-US" sz="1800" dirty="0">
                <a:latin typeface="Calibri" charset="0"/>
                <a:ea typeface="ＭＳ Ｐゴシック" charset="0"/>
              </a:rPr>
              <a:t>For RNA-</a:t>
            </a:r>
            <a:r>
              <a:rPr lang="en-US" sz="1800" dirty="0" err="1">
                <a:latin typeface="Calibri" charset="0"/>
                <a:ea typeface="ＭＳ Ｐゴシック" charset="0"/>
              </a:rPr>
              <a:t>seq</a:t>
            </a:r>
            <a:r>
              <a:rPr lang="en-US" sz="1800" dirty="0">
                <a:latin typeface="Calibri" charset="0"/>
                <a:ea typeface="ＭＳ Ｐゴシック" charset="0"/>
              </a:rPr>
              <a:t> data we still rarely have sufficient sample size and clinical details but this is changing</a:t>
            </a:r>
          </a:p>
          <a:p>
            <a:pPr lvl="2">
              <a:lnSpc>
                <a:spcPct val="110000"/>
              </a:lnSpc>
            </a:pPr>
            <a:r>
              <a:rPr lang="en-US" sz="1800" dirty="0">
                <a:latin typeface="Calibri" charset="0"/>
                <a:ea typeface="ＭＳ Ｐゴシック" charset="0"/>
              </a:rPr>
              <a:t>Weka is a good learning tool</a:t>
            </a:r>
          </a:p>
          <a:p>
            <a:pPr lvl="2">
              <a:lnSpc>
                <a:spcPct val="110000"/>
              </a:lnSpc>
            </a:pPr>
            <a:r>
              <a:rPr lang="en-US" sz="1800" dirty="0" err="1">
                <a:latin typeface="Calibri" charset="0"/>
                <a:ea typeface="ＭＳ Ｐゴシック" charset="0"/>
              </a:rPr>
              <a:t>RandomForests</a:t>
            </a:r>
            <a:r>
              <a:rPr lang="en-US" sz="1800" dirty="0">
                <a:latin typeface="Calibri" charset="0"/>
                <a:ea typeface="ＭＳ Ｐゴシック" charset="0"/>
              </a:rPr>
              <a:t> R package (</a:t>
            </a:r>
            <a:r>
              <a:rPr lang="en-US" sz="1800" dirty="0" err="1">
                <a:latin typeface="Calibri" charset="0"/>
                <a:ea typeface="ＭＳ Ｐゴシック" charset="0"/>
              </a:rPr>
              <a:t>biostar</a:t>
            </a:r>
            <a:r>
              <a:rPr lang="en-US" sz="1800" dirty="0">
                <a:latin typeface="Calibri" charset="0"/>
                <a:ea typeface="ＭＳ Ｐゴシック" charset="0"/>
              </a:rPr>
              <a:t> tutorial being developed)</a:t>
            </a:r>
          </a:p>
          <a:p>
            <a:pPr>
              <a:lnSpc>
                <a:spcPct val="110000"/>
              </a:lnSpc>
            </a:pPr>
            <a:r>
              <a:rPr lang="en-US" sz="2000" dirty="0">
                <a:latin typeface="Calibri" charset="0"/>
                <a:ea typeface="ＭＳ Ｐゴシック" charset="0"/>
              </a:rPr>
              <a:t>Pathway analysis</a:t>
            </a:r>
          </a:p>
          <a:p>
            <a:pPr lvl="1">
              <a:lnSpc>
                <a:spcPct val="110000"/>
              </a:lnSpc>
            </a:pPr>
            <a:r>
              <a:rPr lang="en-US" sz="1800" dirty="0">
                <a:latin typeface="Calibri" charset="0"/>
                <a:ea typeface="ＭＳ Ｐゴシック" charset="0"/>
              </a:rPr>
              <a:t>GSEA, IPA, </a:t>
            </a:r>
            <a:r>
              <a:rPr lang="en-US" sz="1800" dirty="0" err="1">
                <a:latin typeface="Calibri" charset="0"/>
                <a:ea typeface="ＭＳ Ｐゴシック" charset="0"/>
              </a:rPr>
              <a:t>Cytoscape</a:t>
            </a:r>
            <a:r>
              <a:rPr lang="en-US" sz="1800" dirty="0">
                <a:latin typeface="Calibri" charset="0"/>
                <a:ea typeface="ＭＳ Ｐゴシック" charset="0"/>
              </a:rPr>
              <a:t>, many R/</a:t>
            </a:r>
            <a:r>
              <a:rPr lang="en-US" sz="1800" dirty="0" err="1">
                <a:latin typeface="Calibri" charset="0"/>
                <a:ea typeface="ＭＳ Ｐゴシック" charset="0"/>
              </a:rPr>
              <a:t>BioConductor</a:t>
            </a:r>
            <a:r>
              <a:rPr lang="en-US" sz="1800" dirty="0">
                <a:latin typeface="Calibri" charset="0"/>
                <a:ea typeface="ＭＳ Ｐゴシック" charset="0"/>
              </a:rPr>
              <a:t> packages:</a:t>
            </a:r>
            <a:br>
              <a:rPr lang="en-US" sz="1800" dirty="0">
                <a:latin typeface="Calibri" charset="0"/>
                <a:ea typeface="ＭＳ Ｐゴシック" charset="0"/>
              </a:rPr>
            </a:br>
            <a:r>
              <a:rPr lang="en-US" sz="1600" dirty="0">
                <a:latin typeface="Calibri" charset="0"/>
                <a:ea typeface="ＭＳ Ｐゴシック" charset="0"/>
                <a:hlinkClick r:id="rId3"/>
              </a:rPr>
              <a:t>http://www.bioconductor.org/help/search/index.html?q=pathway</a:t>
            </a:r>
            <a:endParaRPr lang="en-US" sz="1600" dirty="0">
              <a:latin typeface="Calibri" charset="0"/>
              <a:ea typeface="ＭＳ Ｐゴシック" charset="0"/>
            </a:endParaRPr>
          </a:p>
        </p:txBody>
      </p:sp>
    </p:spTree>
    <p:extLst>
      <p:ext uri="{BB962C8B-B14F-4D97-AF65-F5344CB8AC3E}">
        <p14:creationId xmlns:p14="http://schemas.microsoft.com/office/powerpoint/2010/main" val="3832634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StringTie</a:t>
            </a:r>
            <a:r>
              <a:rPr lang="en-US" b="1" dirty="0">
                <a:latin typeface="Calibri" charset="0"/>
                <a:ea typeface="ＭＳ Ｐゴシック" charset="0"/>
              </a:rPr>
              <a:t>/</a:t>
            </a:r>
            <a:r>
              <a:rPr lang="en-US" b="1" dirty="0" err="1">
                <a:latin typeface="Calibri" charset="0"/>
                <a:ea typeface="ＭＳ Ｐゴシック" charset="0"/>
              </a:rPr>
              <a:t>Ballgown</a:t>
            </a:r>
            <a:br>
              <a:rPr lang="en-US" b="1" dirty="0">
                <a:latin typeface="Calibri" charset="0"/>
                <a:ea typeface="ＭＳ Ｐゴシック" charset="0"/>
              </a:rPr>
            </a:br>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Pipeline</a:t>
            </a:r>
          </a:p>
        </p:txBody>
      </p:sp>
      <p:sp>
        <p:nvSpPr>
          <p:cNvPr id="139" name="Rounded Rectangle 138">
            <a:extLst>
              <a:ext uri="{FF2B5EF4-FFF2-40B4-BE49-F238E27FC236}">
                <a16:creationId xmlns:a16="http://schemas.microsoft.com/office/drawing/2014/main" id="{83F6B337-7FA3-D842-92D1-44B24378278A}"/>
              </a:ext>
            </a:extLst>
          </p:cNvPr>
          <p:cNvSpPr/>
          <p:nvPr/>
        </p:nvSpPr>
        <p:spPr>
          <a:xfrm>
            <a:off x="5188312" y="1853627"/>
            <a:ext cx="1657350" cy="1800225"/>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0" name="Rounded Rectangle 139">
            <a:extLst>
              <a:ext uri="{FF2B5EF4-FFF2-40B4-BE49-F238E27FC236}">
                <a16:creationId xmlns:a16="http://schemas.microsoft.com/office/drawing/2014/main" id="{58E8C654-3C65-434B-97C7-F827154688E4}"/>
              </a:ext>
            </a:extLst>
          </p:cNvPr>
          <p:cNvSpPr/>
          <p:nvPr/>
        </p:nvSpPr>
        <p:spPr>
          <a:xfrm>
            <a:off x="6845662" y="1853627"/>
            <a:ext cx="3382963" cy="3600450"/>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1" name="TextBox 3">
            <a:extLst>
              <a:ext uri="{FF2B5EF4-FFF2-40B4-BE49-F238E27FC236}">
                <a16:creationId xmlns:a16="http://schemas.microsoft.com/office/drawing/2014/main" id="{66762F5F-329E-FC42-B53F-22CAB3AC5B00}"/>
              </a:ext>
            </a:extLst>
          </p:cNvPr>
          <p:cNvSpPr txBox="1">
            <a:spLocks noChangeArrowheads="1"/>
          </p:cNvSpPr>
          <p:nvPr/>
        </p:nvSpPr>
        <p:spPr bwMode="auto">
          <a:xfrm>
            <a:off x="7999775" y="5454077"/>
            <a:ext cx="107433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charset="0"/>
                <a:ea typeface="ＭＳ Ｐゴシック" charset="0"/>
              </a:rPr>
              <a:t>Module 3</a:t>
            </a:r>
          </a:p>
        </p:txBody>
      </p:sp>
      <p:sp>
        <p:nvSpPr>
          <p:cNvPr id="142" name="Rounded Rectangle 141">
            <a:extLst>
              <a:ext uri="{FF2B5EF4-FFF2-40B4-BE49-F238E27FC236}">
                <a16:creationId xmlns:a16="http://schemas.microsoft.com/office/drawing/2014/main" id="{0C636F96-9D65-1343-9BB4-C1D2E715B291}"/>
              </a:ext>
            </a:extLst>
          </p:cNvPr>
          <p:cNvSpPr/>
          <p:nvPr/>
        </p:nvSpPr>
        <p:spPr bwMode="auto">
          <a:xfrm>
            <a:off x="1948225" y="3869752"/>
            <a:ext cx="4824412" cy="1008063"/>
          </a:xfrm>
          <a:prstGeom prst="roundRect">
            <a:avLst/>
          </a:prstGeom>
          <a:gradFill flip="none" rotWithShape="1">
            <a:gsLst>
              <a:gs pos="0">
                <a:sysClr val="windowText" lastClr="000000">
                  <a:tint val="50000"/>
                  <a:satMod val="300000"/>
                  <a:alpha val="51000"/>
                </a:sysClr>
              </a:gs>
              <a:gs pos="35000">
                <a:sysClr val="windowText" lastClr="000000">
                  <a:tint val="37000"/>
                  <a:satMod val="300000"/>
                  <a:alpha val="51000"/>
                </a:sysClr>
              </a:gs>
              <a:gs pos="100000">
                <a:sysClr val="windowText" lastClr="000000">
                  <a:tint val="15000"/>
                  <a:satMod val="350000"/>
                  <a:alpha val="51000"/>
                </a:sysClr>
              </a:gs>
            </a:gsLst>
            <a:lin ang="16200000" scaled="1"/>
            <a:tileRect/>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grpSp>
        <p:nvGrpSpPr>
          <p:cNvPr id="143" name="Group 142">
            <a:extLst>
              <a:ext uri="{FF2B5EF4-FFF2-40B4-BE49-F238E27FC236}">
                <a16:creationId xmlns:a16="http://schemas.microsoft.com/office/drawing/2014/main" id="{8C8CE3F5-B39A-FE40-A44C-4E7A3EA72F2B}"/>
              </a:ext>
            </a:extLst>
          </p:cNvPr>
          <p:cNvGrpSpPr>
            <a:grpSpLocks/>
          </p:cNvGrpSpPr>
          <p:nvPr/>
        </p:nvGrpSpPr>
        <p:grpSpPr bwMode="auto">
          <a:xfrm>
            <a:off x="2019662" y="2150490"/>
            <a:ext cx="1368425" cy="1287462"/>
            <a:chOff x="251520" y="1926414"/>
            <a:chExt cx="1368152" cy="1286562"/>
          </a:xfrm>
        </p:grpSpPr>
        <p:sp>
          <p:nvSpPr>
            <p:cNvPr id="144" name="Rounded Rectangle 143">
              <a:extLst>
                <a:ext uri="{FF2B5EF4-FFF2-40B4-BE49-F238E27FC236}">
                  <a16:creationId xmlns:a16="http://schemas.microsoft.com/office/drawing/2014/main" id="{3CDF1F0B-7581-8A41-B611-70C100B88672}"/>
                </a:ext>
              </a:extLst>
            </p:cNvPr>
            <p:cNvSpPr/>
            <p:nvPr/>
          </p:nvSpPr>
          <p:spPr>
            <a:xfrm>
              <a:off x="251520" y="2492755"/>
              <a:ext cx="1368152" cy="720221"/>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RNA-</a:t>
              </a:r>
              <a:r>
                <a:rPr kumimoji="0" lang="en-US" sz="1200" b="0" i="0" u="none" strike="noStrike" kern="0" cap="none" spc="0" normalizeH="0" baseline="0" noProof="0" dirty="0" err="1">
                  <a:ln>
                    <a:noFill/>
                  </a:ln>
                  <a:solidFill>
                    <a:prstClr val="black"/>
                  </a:solidFill>
                  <a:effectLst/>
                  <a:uLnTx/>
                  <a:uFillTx/>
                  <a:latin typeface="Segoe UI"/>
                  <a:ea typeface="+mn-ea"/>
                  <a:cs typeface="+mn-cs"/>
                </a:rPr>
                <a:t>seq</a:t>
              </a:r>
              <a:r>
                <a:rPr kumimoji="0" lang="en-US" sz="1200" b="0" i="0" u="none" strike="noStrike" kern="0" cap="none" spc="0" normalizeH="0" baseline="0" noProof="0" dirty="0">
                  <a:ln>
                    <a:noFill/>
                  </a:ln>
                  <a:solidFill>
                    <a:prstClr val="black"/>
                  </a:solidFill>
                  <a:effectLst/>
                  <a:uLnTx/>
                  <a:uFillTx/>
                  <a:latin typeface="Segoe UI"/>
                  <a:ea typeface="+mn-ea"/>
                  <a:cs typeface="+mn-cs"/>
                </a:rPr>
                <a:t> reads (2 x 100 </a:t>
              </a:r>
              <a:r>
                <a:rPr kumimoji="0" lang="en-US" sz="1200" b="0" i="0" u="none" strike="noStrike" kern="0" cap="none" spc="0" normalizeH="0" baseline="0" noProof="0" dirty="0" err="1">
                  <a:ln>
                    <a:noFill/>
                  </a:ln>
                  <a:solidFill>
                    <a:prstClr val="black"/>
                  </a:solidFill>
                  <a:effectLst/>
                  <a:uLnTx/>
                  <a:uFillTx/>
                  <a:latin typeface="Segoe UI"/>
                  <a:ea typeface="+mn-ea"/>
                  <a:cs typeface="+mn-cs"/>
                </a:rPr>
                <a:t>bp</a:t>
              </a:r>
              <a:r>
                <a:rPr kumimoji="0" lang="en-US" sz="1200" b="0" i="0" u="none" strike="noStrike" kern="0" cap="none" spc="0" normalizeH="0" baseline="0" noProof="0" dirty="0">
                  <a:ln>
                    <a:noFill/>
                  </a:ln>
                  <a:solidFill>
                    <a:prstClr val="black"/>
                  </a:solidFill>
                  <a:effectLst/>
                  <a:uLnTx/>
                  <a:uFillTx/>
                  <a:latin typeface="Segoe UI"/>
                  <a:ea typeface="+mn-ea"/>
                  <a:cs typeface="+mn-cs"/>
                </a:rPr>
                <a:t>)</a:t>
              </a:r>
            </a:p>
          </p:txBody>
        </p:sp>
        <p:sp>
          <p:nvSpPr>
            <p:cNvPr id="145" name="TextBox 3">
              <a:extLst>
                <a:ext uri="{FF2B5EF4-FFF2-40B4-BE49-F238E27FC236}">
                  <a16:creationId xmlns:a16="http://schemas.microsoft.com/office/drawing/2014/main" id="{ED9FAD6E-D62D-C846-AB81-3A1A3E87C3D4}"/>
                </a:ext>
              </a:extLst>
            </p:cNvPr>
            <p:cNvSpPr txBox="1">
              <a:spLocks noChangeArrowheads="1"/>
            </p:cNvSpPr>
            <p:nvPr/>
          </p:nvSpPr>
          <p:spPr bwMode="auto">
            <a:xfrm>
              <a:off x="334504" y="1926414"/>
              <a:ext cx="120218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Sequencing</a:t>
              </a:r>
            </a:p>
          </p:txBody>
        </p:sp>
      </p:grpSp>
      <p:grpSp>
        <p:nvGrpSpPr>
          <p:cNvPr id="146" name="Group 16">
            <a:extLst>
              <a:ext uri="{FF2B5EF4-FFF2-40B4-BE49-F238E27FC236}">
                <a16:creationId xmlns:a16="http://schemas.microsoft.com/office/drawing/2014/main" id="{8F275BF1-C9A6-D340-A7D4-A32810D8AE41}"/>
              </a:ext>
            </a:extLst>
          </p:cNvPr>
          <p:cNvGrpSpPr>
            <a:grpSpLocks/>
          </p:cNvGrpSpPr>
          <p:nvPr/>
        </p:nvGrpSpPr>
        <p:grpSpPr bwMode="auto">
          <a:xfrm>
            <a:off x="3684950" y="2044127"/>
            <a:ext cx="1368425" cy="1393825"/>
            <a:chOff x="1916196" y="1818692"/>
            <a:chExt cx="1368152" cy="1394284"/>
          </a:xfrm>
        </p:grpSpPr>
        <p:sp>
          <p:nvSpPr>
            <p:cNvPr id="147" name="Rounded Rectangle 146">
              <a:extLst>
                <a:ext uri="{FF2B5EF4-FFF2-40B4-BE49-F238E27FC236}">
                  <a16:creationId xmlns:a16="http://schemas.microsoft.com/office/drawing/2014/main" id="{4E5530C3-FA3E-0D45-8273-101FC172034D}"/>
                </a:ext>
              </a:extLst>
            </p:cNvPr>
            <p:cNvSpPr/>
            <p:nvPr/>
          </p:nvSpPr>
          <p:spPr>
            <a:xfrm>
              <a:off x="1916196" y="2493602"/>
              <a:ext cx="1368152" cy="719374"/>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HISAT2</a:t>
              </a:r>
            </a:p>
          </p:txBody>
        </p:sp>
        <p:sp>
          <p:nvSpPr>
            <p:cNvPr id="148" name="TextBox 12">
              <a:extLst>
                <a:ext uri="{FF2B5EF4-FFF2-40B4-BE49-F238E27FC236}">
                  <a16:creationId xmlns:a16="http://schemas.microsoft.com/office/drawing/2014/main" id="{D8AD683B-C6F6-2247-B1E0-4FC544B8358F}"/>
                </a:ext>
              </a:extLst>
            </p:cNvPr>
            <p:cNvSpPr txBox="1">
              <a:spLocks noChangeArrowheads="1"/>
            </p:cNvSpPr>
            <p:nvPr/>
          </p:nvSpPr>
          <p:spPr bwMode="auto">
            <a:xfrm>
              <a:off x="1978694" y="1818692"/>
              <a:ext cx="124315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Read alignment</a:t>
              </a:r>
            </a:p>
          </p:txBody>
        </p:sp>
      </p:grpSp>
      <p:grpSp>
        <p:nvGrpSpPr>
          <p:cNvPr id="149" name="Group 18">
            <a:extLst>
              <a:ext uri="{FF2B5EF4-FFF2-40B4-BE49-F238E27FC236}">
                <a16:creationId xmlns:a16="http://schemas.microsoft.com/office/drawing/2014/main" id="{A5CB1494-F9A4-E943-BA7A-4D87B31CA325}"/>
              </a:ext>
            </a:extLst>
          </p:cNvPr>
          <p:cNvGrpSpPr>
            <a:grpSpLocks/>
          </p:cNvGrpSpPr>
          <p:nvPr/>
        </p:nvGrpSpPr>
        <p:grpSpPr bwMode="auto">
          <a:xfrm>
            <a:off x="5188312" y="2044127"/>
            <a:ext cx="1657350" cy="1393825"/>
            <a:chOff x="3563889" y="1818692"/>
            <a:chExt cx="1656184" cy="1394284"/>
          </a:xfrm>
        </p:grpSpPr>
        <p:sp>
          <p:nvSpPr>
            <p:cNvPr id="150" name="Rounded Rectangle 149">
              <a:extLst>
                <a:ext uri="{FF2B5EF4-FFF2-40B4-BE49-F238E27FC236}">
                  <a16:creationId xmlns:a16="http://schemas.microsoft.com/office/drawing/2014/main" id="{7ACDB40E-C22B-254C-BD8D-DBDBF551D9EB}"/>
                </a:ext>
              </a:extLst>
            </p:cNvPr>
            <p:cNvSpPr/>
            <p:nvPr/>
          </p:nvSpPr>
          <p:spPr>
            <a:xfrm>
              <a:off x="3708250" y="2493602"/>
              <a:ext cx="1367462"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1" name="TextBox 13">
              <a:extLst>
                <a:ext uri="{FF2B5EF4-FFF2-40B4-BE49-F238E27FC236}">
                  <a16:creationId xmlns:a16="http://schemas.microsoft.com/office/drawing/2014/main" id="{A7825944-7783-BE41-A848-0E28C4724D58}"/>
                </a:ext>
              </a:extLst>
            </p:cNvPr>
            <p:cNvSpPr txBox="1">
              <a:spLocks noChangeArrowheads="1"/>
            </p:cNvSpPr>
            <p:nvPr/>
          </p:nvSpPr>
          <p:spPr bwMode="auto">
            <a:xfrm>
              <a:off x="3563889" y="1818692"/>
              <a:ext cx="165618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Transcript compilation</a:t>
              </a:r>
            </a:p>
          </p:txBody>
        </p:sp>
      </p:grpSp>
      <p:grpSp>
        <p:nvGrpSpPr>
          <p:cNvPr id="152" name="Group 19">
            <a:extLst>
              <a:ext uri="{FF2B5EF4-FFF2-40B4-BE49-F238E27FC236}">
                <a16:creationId xmlns:a16="http://schemas.microsoft.com/office/drawing/2014/main" id="{7BB4E748-BBBD-2C4C-9F3F-1E2472B7CF3F}"/>
              </a:ext>
            </a:extLst>
          </p:cNvPr>
          <p:cNvGrpSpPr>
            <a:grpSpLocks/>
          </p:cNvGrpSpPr>
          <p:nvPr/>
        </p:nvGrpSpPr>
        <p:grpSpPr bwMode="auto">
          <a:xfrm>
            <a:off x="6845662" y="2044127"/>
            <a:ext cx="1655763" cy="1393825"/>
            <a:chOff x="5148064" y="1818692"/>
            <a:chExt cx="1656184" cy="1394284"/>
          </a:xfrm>
        </p:grpSpPr>
        <p:sp>
          <p:nvSpPr>
            <p:cNvPr id="153" name="Rounded Rectangle 152">
              <a:extLst>
                <a:ext uri="{FF2B5EF4-FFF2-40B4-BE49-F238E27FC236}">
                  <a16:creationId xmlns:a16="http://schemas.microsoft.com/office/drawing/2014/main" id="{F37D2FCE-51D0-DB42-8849-4AEA1E20A7CD}"/>
                </a:ext>
              </a:extLst>
            </p:cNvPr>
            <p:cNvSpPr/>
            <p:nvPr/>
          </p:nvSpPr>
          <p:spPr>
            <a:xfrm>
              <a:off x="5292564" y="2493602"/>
              <a:ext cx="1367185"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4" name="TextBox 14">
              <a:extLst>
                <a:ext uri="{FF2B5EF4-FFF2-40B4-BE49-F238E27FC236}">
                  <a16:creationId xmlns:a16="http://schemas.microsoft.com/office/drawing/2014/main" id="{060866B7-DA81-F141-90B5-F975B0089CA4}"/>
                </a:ext>
              </a:extLst>
            </p:cNvPr>
            <p:cNvSpPr txBox="1">
              <a:spLocks noChangeArrowheads="1"/>
            </p:cNvSpPr>
            <p:nvPr/>
          </p:nvSpPr>
          <p:spPr bwMode="auto">
            <a:xfrm>
              <a:off x="5148064" y="1818692"/>
              <a:ext cx="1656184" cy="523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charset="0"/>
                  <a:ea typeface="ＭＳ Ｐゴシック" charset="0"/>
                </a:rPr>
                <a:t>Expression estimation</a:t>
              </a:r>
            </a:p>
          </p:txBody>
        </p:sp>
      </p:grpSp>
      <p:grpSp>
        <p:nvGrpSpPr>
          <p:cNvPr id="155" name="Group 20">
            <a:extLst>
              <a:ext uri="{FF2B5EF4-FFF2-40B4-BE49-F238E27FC236}">
                <a16:creationId xmlns:a16="http://schemas.microsoft.com/office/drawing/2014/main" id="{35F3C2FF-CDBC-9D44-AFFF-670824810127}"/>
              </a:ext>
            </a:extLst>
          </p:cNvPr>
          <p:cNvGrpSpPr>
            <a:grpSpLocks/>
          </p:cNvGrpSpPr>
          <p:nvPr/>
        </p:nvGrpSpPr>
        <p:grpSpPr bwMode="auto">
          <a:xfrm>
            <a:off x="8572862" y="2044127"/>
            <a:ext cx="1655763" cy="1393825"/>
            <a:chOff x="6804248" y="1818692"/>
            <a:chExt cx="1656184" cy="1394284"/>
          </a:xfrm>
        </p:grpSpPr>
        <p:sp>
          <p:nvSpPr>
            <p:cNvPr id="156" name="Rounded Rectangle 155">
              <a:extLst>
                <a:ext uri="{FF2B5EF4-FFF2-40B4-BE49-F238E27FC236}">
                  <a16:creationId xmlns:a16="http://schemas.microsoft.com/office/drawing/2014/main" id="{2C8F8E8B-829D-E34D-8E11-8964918D60DA}"/>
                </a:ext>
              </a:extLst>
            </p:cNvPr>
            <p:cNvSpPr/>
            <p:nvPr/>
          </p:nvSpPr>
          <p:spPr>
            <a:xfrm>
              <a:off x="6912225" y="2493602"/>
              <a:ext cx="1440229"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7" name="TextBox 15">
              <a:extLst>
                <a:ext uri="{FF2B5EF4-FFF2-40B4-BE49-F238E27FC236}">
                  <a16:creationId xmlns:a16="http://schemas.microsoft.com/office/drawing/2014/main" id="{DCBFD905-C5BC-6D46-8DC8-4574681670AC}"/>
                </a:ext>
              </a:extLst>
            </p:cNvPr>
            <p:cNvSpPr txBox="1">
              <a:spLocks noChangeArrowheads="1"/>
            </p:cNvSpPr>
            <p:nvPr/>
          </p:nvSpPr>
          <p:spPr bwMode="auto">
            <a:xfrm>
              <a:off x="6804248" y="1818692"/>
              <a:ext cx="1656184" cy="523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Differential expression</a:t>
              </a:r>
            </a:p>
          </p:txBody>
        </p:sp>
      </p:grpSp>
      <p:grpSp>
        <p:nvGrpSpPr>
          <p:cNvPr id="158" name="Group 157">
            <a:extLst>
              <a:ext uri="{FF2B5EF4-FFF2-40B4-BE49-F238E27FC236}">
                <a16:creationId xmlns:a16="http://schemas.microsoft.com/office/drawing/2014/main" id="{94A89F73-DCF8-CE44-880A-3C88F44DF554}"/>
              </a:ext>
            </a:extLst>
          </p:cNvPr>
          <p:cNvGrpSpPr>
            <a:grpSpLocks/>
          </p:cNvGrpSpPr>
          <p:nvPr/>
        </p:nvGrpSpPr>
        <p:grpSpPr bwMode="auto">
          <a:xfrm>
            <a:off x="8572862" y="4014215"/>
            <a:ext cx="1655763" cy="1171575"/>
            <a:chOff x="6804248" y="3861048"/>
            <a:chExt cx="1656184" cy="1171873"/>
          </a:xfrm>
        </p:grpSpPr>
        <p:sp>
          <p:nvSpPr>
            <p:cNvPr id="159" name="Rounded Rectangle 158">
              <a:extLst>
                <a:ext uri="{FF2B5EF4-FFF2-40B4-BE49-F238E27FC236}">
                  <a16:creationId xmlns:a16="http://schemas.microsoft.com/office/drawing/2014/main" id="{BA239D61-B3C2-AF4B-84D1-2ABE3930D1DA}"/>
                </a:ext>
              </a:extLst>
            </p:cNvPr>
            <p:cNvSpPr/>
            <p:nvPr/>
          </p:nvSpPr>
          <p:spPr>
            <a:xfrm>
              <a:off x="6948748" y="3861048"/>
              <a:ext cx="1367185" cy="719320"/>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r>
                <a:rPr kumimoji="0" lang="en-US" sz="1200" b="0" i="0" u="none" strike="noStrike" kern="0" cap="none" spc="0" normalizeH="0" baseline="0" noProof="0" dirty="0">
                  <a:ln>
                    <a:noFill/>
                  </a:ln>
                  <a:solidFill>
                    <a:prstClr val="black"/>
                  </a:solidFill>
                  <a:effectLst/>
                  <a:uLnTx/>
                  <a:uFillTx/>
                  <a:latin typeface="Segoe UI"/>
                  <a:ea typeface="+mn-ea"/>
                  <a:cs typeface="+mn-cs"/>
                </a:rPr>
                <a:t> &amp; R</a:t>
              </a:r>
            </a:p>
          </p:txBody>
        </p:sp>
        <p:sp>
          <p:nvSpPr>
            <p:cNvPr id="160" name="TextBox 17">
              <a:extLst>
                <a:ext uri="{FF2B5EF4-FFF2-40B4-BE49-F238E27FC236}">
                  <a16:creationId xmlns:a16="http://schemas.microsoft.com/office/drawing/2014/main" id="{E31FF49D-844F-C649-8059-AD0365853582}"/>
                </a:ext>
              </a:extLst>
            </p:cNvPr>
            <p:cNvSpPr txBox="1">
              <a:spLocks noChangeArrowheads="1"/>
            </p:cNvSpPr>
            <p:nvPr/>
          </p:nvSpPr>
          <p:spPr bwMode="auto">
            <a:xfrm>
              <a:off x="6804248" y="4725144"/>
              <a:ext cx="165618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Visualization</a:t>
              </a:r>
            </a:p>
          </p:txBody>
        </p:sp>
      </p:grpSp>
      <p:cxnSp>
        <p:nvCxnSpPr>
          <p:cNvPr id="161" name="Straight Arrow Connector 160">
            <a:extLst>
              <a:ext uri="{FF2B5EF4-FFF2-40B4-BE49-F238E27FC236}">
                <a16:creationId xmlns:a16="http://schemas.microsoft.com/office/drawing/2014/main" id="{60851C13-5F9B-AA41-86F7-03E649A86AFF}"/>
              </a:ext>
            </a:extLst>
          </p:cNvPr>
          <p:cNvCxnSpPr>
            <a:stCxn id="144" idx="3"/>
            <a:endCxn id="147" idx="1"/>
          </p:cNvCxnSpPr>
          <p:nvPr/>
        </p:nvCxnSpPr>
        <p:spPr>
          <a:xfrm>
            <a:off x="3388087" y="3077590"/>
            <a:ext cx="296863"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2" name="Straight Arrow Connector 161">
            <a:extLst>
              <a:ext uri="{FF2B5EF4-FFF2-40B4-BE49-F238E27FC236}">
                <a16:creationId xmlns:a16="http://schemas.microsoft.com/office/drawing/2014/main" id="{5E9A5C36-602E-454F-A4E3-1649106A92BD}"/>
              </a:ext>
            </a:extLst>
          </p:cNvPr>
          <p:cNvCxnSpPr>
            <a:stCxn id="147" idx="3"/>
            <a:endCxn id="150" idx="1"/>
          </p:cNvCxnSpPr>
          <p:nvPr/>
        </p:nvCxnSpPr>
        <p:spPr>
          <a:xfrm>
            <a:off x="5053375" y="3077590"/>
            <a:ext cx="27940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3" name="Straight Arrow Connector 162">
            <a:extLst>
              <a:ext uri="{FF2B5EF4-FFF2-40B4-BE49-F238E27FC236}">
                <a16:creationId xmlns:a16="http://schemas.microsoft.com/office/drawing/2014/main" id="{599199B8-BDB5-484E-9557-19468EFC7AD5}"/>
              </a:ext>
            </a:extLst>
          </p:cNvPr>
          <p:cNvCxnSpPr>
            <a:stCxn id="150" idx="3"/>
            <a:endCxn id="153" idx="1"/>
          </p:cNvCxnSpPr>
          <p:nvPr/>
        </p:nvCxnSpPr>
        <p:spPr>
          <a:xfrm>
            <a:off x="6701200" y="3077590"/>
            <a:ext cx="287337"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4" name="Straight Arrow Connector 163">
            <a:extLst>
              <a:ext uri="{FF2B5EF4-FFF2-40B4-BE49-F238E27FC236}">
                <a16:creationId xmlns:a16="http://schemas.microsoft.com/office/drawing/2014/main" id="{0E4F0C9B-91FA-9346-B5E6-87EC7F968CE6}"/>
              </a:ext>
            </a:extLst>
          </p:cNvPr>
          <p:cNvCxnSpPr>
            <a:stCxn id="153" idx="3"/>
            <a:endCxn id="156" idx="1"/>
          </p:cNvCxnSpPr>
          <p:nvPr/>
        </p:nvCxnSpPr>
        <p:spPr>
          <a:xfrm>
            <a:off x="8356962" y="3077590"/>
            <a:ext cx="32385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5" name="Straight Arrow Connector 164">
            <a:extLst>
              <a:ext uri="{FF2B5EF4-FFF2-40B4-BE49-F238E27FC236}">
                <a16:creationId xmlns:a16="http://schemas.microsoft.com/office/drawing/2014/main" id="{6E91CD16-520C-4A41-8A38-28B1AD7FAFE5}"/>
              </a:ext>
            </a:extLst>
          </p:cNvPr>
          <p:cNvCxnSpPr>
            <a:stCxn id="156" idx="2"/>
            <a:endCxn id="159" idx="0"/>
          </p:cNvCxnSpPr>
          <p:nvPr/>
        </p:nvCxnSpPr>
        <p:spPr>
          <a:xfrm>
            <a:off x="940153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66" name="Rounded Rectangle 165">
            <a:extLst>
              <a:ext uri="{FF2B5EF4-FFF2-40B4-BE49-F238E27FC236}">
                <a16:creationId xmlns:a16="http://schemas.microsoft.com/office/drawing/2014/main" id="{29398F2E-FD79-8D4E-88FA-6A3C0CEB0D15}"/>
              </a:ext>
            </a:extLst>
          </p:cNvPr>
          <p:cNvSpPr/>
          <p:nvPr/>
        </p:nvSpPr>
        <p:spPr bwMode="auto">
          <a:xfrm>
            <a:off x="5332775"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Gene annotation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gtf</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7" name="Rounded Rectangle 166">
            <a:extLst>
              <a:ext uri="{FF2B5EF4-FFF2-40B4-BE49-F238E27FC236}">
                <a16:creationId xmlns:a16="http://schemas.microsoft.com/office/drawing/2014/main" id="{D61245BC-1EFA-8844-92ED-7A207C142388}"/>
              </a:ext>
            </a:extLst>
          </p:cNvPr>
          <p:cNvSpPr/>
          <p:nvPr/>
        </p:nvSpPr>
        <p:spPr bwMode="auto">
          <a:xfrm>
            <a:off x="367701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Reference genome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8" name="Rounded Rectangle 167">
            <a:extLst>
              <a:ext uri="{FF2B5EF4-FFF2-40B4-BE49-F238E27FC236}">
                <a16:creationId xmlns:a16="http://schemas.microsoft.com/office/drawing/2014/main" id="{C99728FA-45CB-BF4E-8867-454B4D983AFA}"/>
              </a:ext>
            </a:extLst>
          </p:cNvPr>
          <p:cNvSpPr/>
          <p:nvPr/>
        </p:nvSpPr>
        <p:spPr bwMode="auto">
          <a:xfrm>
            <a:off x="201966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Raw sequence data</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fastq</a:t>
            </a:r>
            <a:r>
              <a:rPr kumimoji="0" lang="en-US" sz="1200" b="0" i="0" u="none" strike="noStrike" kern="0" cap="none" spc="0" normalizeH="0" baseline="0" noProof="0" dirty="0">
                <a:ln>
                  <a:noFill/>
                </a:ln>
                <a:solidFill>
                  <a:prstClr val="black"/>
                </a:solidFill>
                <a:effectLst/>
                <a:uLnTx/>
                <a:uFillTx/>
                <a:latin typeface="Segoe UI"/>
                <a:ea typeface="+mn-ea"/>
                <a:cs typeface="+mn-cs"/>
              </a:rPr>
              <a:t> files)</a:t>
            </a:r>
          </a:p>
        </p:txBody>
      </p:sp>
      <p:cxnSp>
        <p:nvCxnSpPr>
          <p:cNvPr id="169" name="Straight Arrow Connector 168">
            <a:extLst>
              <a:ext uri="{FF2B5EF4-FFF2-40B4-BE49-F238E27FC236}">
                <a16:creationId xmlns:a16="http://schemas.microsoft.com/office/drawing/2014/main" id="{F2EF1B6B-FCE1-1A40-A27D-8F7864AF0810}"/>
              </a:ext>
            </a:extLst>
          </p:cNvPr>
          <p:cNvCxnSpPr>
            <a:stCxn id="168" idx="0"/>
            <a:endCxn id="144" idx="2"/>
          </p:cNvCxnSpPr>
          <p:nvPr/>
        </p:nvCxnSpPr>
        <p:spPr>
          <a:xfrm flipH="1" flipV="1">
            <a:off x="2703875"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0" name="Straight Arrow Connector 169">
            <a:extLst>
              <a:ext uri="{FF2B5EF4-FFF2-40B4-BE49-F238E27FC236}">
                <a16:creationId xmlns:a16="http://schemas.microsoft.com/office/drawing/2014/main" id="{7E091E60-474B-4F44-B05E-7A57B73E9D45}"/>
              </a:ext>
            </a:extLst>
          </p:cNvPr>
          <p:cNvCxnSpPr>
            <a:stCxn id="167" idx="0"/>
            <a:endCxn id="147" idx="2"/>
          </p:cNvCxnSpPr>
          <p:nvPr/>
        </p:nvCxnSpPr>
        <p:spPr>
          <a:xfrm flipV="1">
            <a:off x="4361225" y="3437952"/>
            <a:ext cx="7937"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1" name="Straight Arrow Connector 170">
            <a:extLst>
              <a:ext uri="{FF2B5EF4-FFF2-40B4-BE49-F238E27FC236}">
                <a16:creationId xmlns:a16="http://schemas.microsoft.com/office/drawing/2014/main" id="{0B7DC8A0-D7B5-1146-A8DD-4B0858F5D546}"/>
              </a:ext>
            </a:extLst>
          </p:cNvPr>
          <p:cNvCxnSpPr>
            <a:stCxn id="166" idx="0"/>
            <a:endCxn id="150" idx="2"/>
          </p:cNvCxnSpPr>
          <p:nvPr/>
        </p:nvCxnSpPr>
        <p:spPr>
          <a:xfrm flipV="1">
            <a:off x="601698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72" name="TextBox 3">
            <a:extLst>
              <a:ext uri="{FF2B5EF4-FFF2-40B4-BE49-F238E27FC236}">
                <a16:creationId xmlns:a16="http://schemas.microsoft.com/office/drawing/2014/main" id="{11FB1091-C4BF-F342-8983-EA7F5C9DDEF8}"/>
              </a:ext>
            </a:extLst>
          </p:cNvPr>
          <p:cNvSpPr txBox="1">
            <a:spLocks noChangeArrowheads="1"/>
          </p:cNvSpPr>
          <p:nvPr/>
        </p:nvSpPr>
        <p:spPr bwMode="auto">
          <a:xfrm>
            <a:off x="3961175" y="5001640"/>
            <a:ext cx="7239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Inputs</a:t>
            </a:r>
          </a:p>
        </p:txBody>
      </p:sp>
    </p:spTree>
    <p:extLst>
      <p:ext uri="{BB962C8B-B14F-4D97-AF65-F5344CB8AC3E}">
        <p14:creationId xmlns:p14="http://schemas.microsoft.com/office/powerpoint/2010/main" val="2700996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2229392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P spid="276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fontScale="92500" lnSpcReduction="10000"/>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en-US" dirty="0">
                <a:latin typeface="Calibri" charset="0"/>
                <a:ea typeface="ＭＳ Ｐゴシック" charset="0"/>
              </a:rPr>
              <a:t>C = number of mappable fragments for a gene (transcript)</a:t>
            </a:r>
          </a:p>
          <a:p>
            <a:r>
              <a:rPr lang="en-US" dirty="0">
                <a:latin typeface="Calibri" charset="0"/>
                <a:ea typeface="ＭＳ Ｐゴシック" charset="0"/>
              </a:rPr>
              <a:t>N = total number of mappable fragments in the library </a:t>
            </a:r>
          </a:p>
          <a:p>
            <a:r>
              <a:rPr lang="en-US" dirty="0">
                <a:latin typeface="Calibri" charset="0"/>
                <a:ea typeface="ＭＳ Ｐゴシック" charset="0"/>
              </a:rPr>
              <a:t>L = number of base pairs in the gene (transcript)</a:t>
            </a:r>
          </a:p>
          <a:p>
            <a:pPr lvl="1"/>
            <a:r>
              <a:rPr lang="nl-NL" dirty="0">
                <a:latin typeface="Calibri" charset="0"/>
                <a:ea typeface="ＭＳ Ｐゴシック" charset="0"/>
              </a:rPr>
              <a:t>FPKM = (C / (N x L) ) x 1,000 x 1,000,000</a:t>
            </a:r>
            <a:r>
              <a:rPr lang="en-US" dirty="0">
                <a:latin typeface="Calibri" charset="0"/>
                <a:ea typeface="ＭＳ Ｐゴシック" charset="0"/>
              </a:rPr>
              <a:t> </a:t>
            </a:r>
          </a:p>
          <a:p>
            <a:pPr lvl="1"/>
            <a:r>
              <a:rPr lang="en-US" dirty="0">
                <a:latin typeface="Calibri" charset="0"/>
                <a:ea typeface="ＭＳ Ｐゴシック" charset="0"/>
              </a:rPr>
              <a:t>FPKM = (1,000,000,000 x C) / (N x L)</a:t>
            </a:r>
          </a:p>
          <a:p>
            <a:pPr lvl="1"/>
            <a:r>
              <a:rPr lang="en-US" dirty="0">
                <a:latin typeface="Calibri" charset="0"/>
                <a:ea typeface="ＭＳ Ｐゴシック" charset="0"/>
              </a:rPr>
              <a:t>FPKM = (C / (N / 1,000,000)) / (L/1000)</a:t>
            </a: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831727"/>
            <a:ext cx="3558082" cy="4524315"/>
          </a:xfrm>
          <a:prstGeom prst="rect">
            <a:avLst/>
          </a:prstGeom>
          <a:noFill/>
        </p:spPr>
        <p:txBody>
          <a:bodyPr wrap="square" rtlCol="0">
            <a:spAutoFit/>
          </a:bodyPr>
          <a:lstStyle/>
          <a:p>
            <a:pPr marL="285750" indent="-285750">
              <a:buFontTx/>
              <a:buChar char="-"/>
            </a:pPr>
            <a:r>
              <a:rPr lang="en-US" sz="1600" dirty="0"/>
              <a:t>Align reads to the genome, optionally assemble super-reads and re-align</a:t>
            </a:r>
          </a:p>
          <a:p>
            <a:pPr marL="285750" indent="-285750">
              <a:buFontTx/>
              <a:buChar char="-"/>
            </a:pPr>
            <a:r>
              <a:rPr lang="en-US" sz="1600" dirty="0"/>
              <a:t>Group reads into clusters</a:t>
            </a:r>
          </a:p>
          <a:p>
            <a:endParaRPr lang="en-US" sz="1600" dirty="0"/>
          </a:p>
          <a:p>
            <a:br>
              <a:rPr lang="en-US" sz="1600" dirty="0"/>
            </a:br>
            <a:r>
              <a:rPr lang="en-US" sz="1600" dirty="0"/>
              <a:t>Infer isoforms:</a:t>
            </a:r>
          </a:p>
          <a:p>
            <a:pPr marL="285750" indent="-285750">
              <a:buFontTx/>
              <a:buChar char="-"/>
            </a:pPr>
            <a:r>
              <a:rPr lang="en-US" sz="1600" dirty="0"/>
              <a:t>Build alternative splice graph (ASG)</a:t>
            </a:r>
          </a:p>
          <a:p>
            <a:pPr marL="285750" indent="-285750">
              <a:buFontTx/>
              <a:buChar char="-"/>
            </a:pPr>
            <a:r>
              <a:rPr lang="en-US" sz="1600" dirty="0"/>
              <a:t>Iteratively extract the heaviest path from a splice graph</a:t>
            </a:r>
          </a:p>
          <a:p>
            <a:pPr marL="285750" indent="-285750">
              <a:buFontTx/>
              <a:buChar char="-"/>
            </a:pPr>
            <a:r>
              <a:rPr lang="en-US" sz="1600" dirty="0"/>
              <a:t>construct a flow network</a:t>
            </a:r>
          </a:p>
          <a:p>
            <a:pPr marL="285750" indent="-285750">
              <a:buFontTx/>
              <a:buChar char="-"/>
            </a:pPr>
            <a:r>
              <a:rPr lang="en-US" sz="1600" dirty="0"/>
              <a:t>compute maximum flow to estimate abundance</a:t>
            </a:r>
          </a:p>
          <a:p>
            <a:pPr marL="285750" indent="-285750">
              <a:buFontTx/>
              <a:buChar char="-"/>
            </a:pPr>
            <a:r>
              <a:rPr lang="en-US" sz="1600" dirty="0"/>
              <a:t>update the splice graph by removing reads that were assigned by the flow algorithm</a:t>
            </a:r>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302678" cy="4791199"/>
          </a:xfrm>
        </p:spPr>
      </p:pic>
      <p:sp>
        <p:nvSpPr>
          <p:cNvPr id="5" name="Rectangle 4"/>
          <p:cNvSpPr/>
          <p:nvPr/>
        </p:nvSpPr>
        <p:spPr>
          <a:xfrm>
            <a:off x="491067" y="5729355"/>
            <a:ext cx="11311466" cy="646331"/>
          </a:xfrm>
          <a:prstGeom prst="rect">
            <a:avLst/>
          </a:prstGeom>
        </p:spPr>
        <p:txBody>
          <a:bodyPr wrap="square">
            <a:spAutoFit/>
          </a:bodyPr>
          <a:lstStyle/>
          <a:p>
            <a:pPr algn="ctr"/>
            <a:r>
              <a:rPr lang="en-US" dirty="0"/>
              <a:t>StringTie uses basic graph theory (splice graph), custom heuristics (heaviest path), more graph theory  (flow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6FC4E7CA-796F-DC46-8477-EB1B03D9751B}" vid="{7600C917-09B9-FA45-B59E-E0879212E2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1_Office Theme</Template>
  <TotalTime>124</TotalTime>
  <Words>2273</Words>
  <Application>Microsoft Macintosh PowerPoint</Application>
  <PresentationFormat>Widescreen</PresentationFormat>
  <Paragraphs>241</Paragraphs>
  <Slides>25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Consolas</vt:lpstr>
      <vt:lpstr>Segoe UI</vt:lpstr>
      <vt:lpstr>1_Office Theme</vt:lpstr>
      <vt:lpstr>PowerPoint Presentation</vt:lpstr>
      <vt:lpstr>Learning Objectives of Module 3</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Modes</vt:lpstr>
      <vt:lpstr>StringTie -merge</vt:lpstr>
      <vt:lpstr>gffcompare</vt:lpstr>
      <vt:lpstr>Alternatives to FPKM</vt:lpstr>
      <vt:lpstr>HTSeq-count basically counts reads supporting a feature (exon, gene) by assessing overlapping coordinates</vt:lpstr>
      <vt:lpstr>Differential Expression</vt:lpstr>
      <vt:lpstr>Differential Expression with Ballgown</vt:lpstr>
      <vt:lpstr>Ballgown for Visualization with R</vt:lpstr>
      <vt:lpstr>Alternative differential expression methods</vt:lpstr>
      <vt:lpstr>‘FPKM/TPM’ expression estimates vs. ‘raw’ counts</vt:lpstr>
      <vt:lpstr>Multiple approaches advisable</vt:lpstr>
      <vt:lpstr>Lessons learned from microarray days</vt:lpstr>
      <vt:lpstr>Multiple testing correction</vt:lpstr>
      <vt:lpstr>Downstream interpretation of expression analysis</vt:lpstr>
      <vt:lpstr>HISAT2/StringTie/Ballgown RNA-seq Pipeline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Gomez, Felicia</dc:creator>
  <cp:lastModifiedBy>Obi</cp:lastModifiedBy>
  <cp:revision>6</cp:revision>
  <dcterms:created xsi:type="dcterms:W3CDTF">2023-11-13T22:26:23Z</dcterms:created>
  <dcterms:modified xsi:type="dcterms:W3CDTF">2023-11-15T17:14:16Z</dcterms:modified>
</cp:coreProperties>
</file>