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14"/>
  </p:notesMasterIdLst>
  <p:sldIdLst>
    <p:sldId id="517" r:id="rId2"/>
    <p:sldId id="518" r:id="rId3"/>
    <p:sldId id="519" r:id="rId4"/>
    <p:sldId id="525" r:id="rId5"/>
    <p:sldId id="526" r:id="rId6"/>
    <p:sldId id="527" r:id="rId7"/>
    <p:sldId id="520" r:id="rId8"/>
    <p:sldId id="521" r:id="rId9"/>
    <p:sldId id="544" r:id="rId10"/>
    <p:sldId id="522" r:id="rId11"/>
    <p:sldId id="528" r:id="rId12"/>
    <p:sldId id="54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53"/>
    <p:restoredTop sz="71309"/>
  </p:normalViewPr>
  <p:slideViewPr>
    <p:cSldViewPr snapToGrid="0" snapToObjects="1">
      <p:cViewPr varScale="1">
        <p:scale>
          <a:sx n="95" d="100"/>
          <a:sy n="95" d="100"/>
        </p:scale>
        <p:origin x="9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26465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algorithm optionally accepts RNA-seq reads that are assembled into super-reads (Step 1).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Super-reads plus un-assembled reads or just un-assembled reads (if skipping super-read assembly step) are mapped to the genome (Step 2).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Step 3, mapped reads (and super-reads) are grouped into clusters. Basically, any reads aligned within some minimum distance (configurable) are grouped together. Each cluster is used to build an alternative splice graph (ASG). The ASG captures all possible transcripts that are consistent with the mapped reads, where nodes in the graph correspond to contiguous regions of the genome that are uninterrupted by any spliced read alignment, and directed edges correspond to reads that align across two such nodes in the correct 5′ to 3′ order.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The path from source (s) to sink (t) with the heaviest coverage is used to build a flow network corresponding to the transcript represented by that path (Step 4).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1359088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57672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2314245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24615875-1AE6-CC48-9CDA-83B4DB9E01BD}"/>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9" name="Picture 7" descr="cshl_logo_alternate rgb.png">
            <a:extLst>
              <a:ext uri="{FF2B5EF4-FFF2-40B4-BE49-F238E27FC236}">
                <a16:creationId xmlns:a16="http://schemas.microsoft.com/office/drawing/2014/main" id="{2ABB33F8-A05E-3547-922B-CE0D692524D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16461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877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59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31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84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882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07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8769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5543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328FB569-0485-8045-BFD7-167815E77336}"/>
              </a:ext>
            </a:extLst>
          </p:cNvPr>
          <p:cNvSpPr txBox="1">
            <a:spLocks/>
          </p:cNvSpPr>
          <p:nvPr userDrawn="1"/>
        </p:nvSpPr>
        <p:spPr>
          <a:xfrm>
            <a:off x="6553200" y="6356356"/>
            <a:ext cx="2133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z="900" smtClean="0"/>
              <a:pPr>
                <a:defRPr/>
              </a:pPr>
              <a:t>‹#›</a:t>
            </a:fld>
            <a:endParaRPr lang="en-US" sz="900"/>
          </a:p>
        </p:txBody>
      </p:sp>
      <p:sp>
        <p:nvSpPr>
          <p:cNvPr id="8" name="Rectangle 7">
            <a:extLst>
              <a:ext uri="{FF2B5EF4-FFF2-40B4-BE49-F238E27FC236}">
                <a16:creationId xmlns:a16="http://schemas.microsoft.com/office/drawing/2014/main" id="{ED0306AE-18A0-4C44-8452-FDAD4CEC049D}"/>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11" name="TextBox 10">
            <a:extLst>
              <a:ext uri="{FF2B5EF4-FFF2-40B4-BE49-F238E27FC236}">
                <a16:creationId xmlns:a16="http://schemas.microsoft.com/office/drawing/2014/main" id="{E5BC81E6-F19D-9E4F-A613-5717CEE394C4}"/>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2" name="TextBox 11">
            <a:extLst>
              <a:ext uri="{FF2B5EF4-FFF2-40B4-BE49-F238E27FC236}">
                <a16:creationId xmlns:a16="http://schemas.microsoft.com/office/drawing/2014/main" id="{B8F5D193-BF70-C04D-ACCD-2D3C430B970A}"/>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391269066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915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 and Differential Expression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2" name="Title 1">
            <a:extLst>
              <a:ext uri="{FF2B5EF4-FFF2-40B4-BE49-F238E27FC236}">
                <a16:creationId xmlns:a16="http://schemas.microsoft.com/office/drawing/2014/main" id="{01DCA378-C29B-3738-04D8-13D153CED6A5}"/>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Arpad </a:t>
            </a:r>
            <a:r>
              <a:rPr lang="en-US" sz="1800" dirty="0" err="1">
                <a:latin typeface="Calibri"/>
                <a:cs typeface="Calibri"/>
              </a:rPr>
              <a:t>Danos</a:t>
            </a:r>
            <a:r>
              <a:rPr lang="en-US" sz="1800" dirty="0">
                <a:latin typeface="Calibri"/>
                <a:cs typeface="Calibri"/>
              </a:rPr>
              <a:t>, Felicia Gomez, Obi Griffith, Malachi Griffith,</a:t>
            </a:r>
          </a:p>
          <a:p>
            <a:pPr>
              <a:defRPr/>
            </a:pPr>
            <a:r>
              <a:rPr lang="en-US" sz="1800" dirty="0">
                <a:latin typeface="Calibri"/>
                <a:cs typeface="Calibri"/>
              </a:rPr>
              <a:t>My Hoang, Mariam Khanfar, Chris Miller, Kartik Singhal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5-19, 2023</a:t>
            </a:r>
          </a:p>
        </p:txBody>
      </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222939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276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831727"/>
            <a:ext cx="3558082" cy="4524315"/>
          </a:xfrm>
          <a:prstGeom prst="rect">
            <a:avLst/>
          </a:prstGeom>
          <a:noFill/>
        </p:spPr>
        <p:txBody>
          <a:bodyPr wrap="square" rtlCol="0">
            <a:spAutoFit/>
          </a:bodyPr>
          <a:lstStyle/>
          <a:p>
            <a:pPr marL="285750" indent="-285750">
              <a:buFontTx/>
              <a:buChar char="-"/>
            </a:pPr>
            <a:r>
              <a:rPr lang="en-US" sz="1600" dirty="0"/>
              <a:t>Align reads to the genome, optionally assemble super-reads and re-align</a:t>
            </a:r>
          </a:p>
          <a:p>
            <a:pPr marL="285750" indent="-285750">
              <a:buFontTx/>
              <a:buChar char="-"/>
            </a:pPr>
            <a:r>
              <a:rPr lang="en-US" sz="1600" dirty="0"/>
              <a:t>Group reads into clusters</a:t>
            </a:r>
          </a:p>
          <a:p>
            <a:endParaRPr lang="en-US" sz="1600" dirty="0"/>
          </a:p>
          <a:p>
            <a:br>
              <a:rPr lang="en-US" sz="1600" dirty="0"/>
            </a:br>
            <a:r>
              <a:rPr lang="en-US" sz="1600" dirty="0"/>
              <a:t>Infer isoforms:</a:t>
            </a:r>
          </a:p>
          <a:p>
            <a:pPr marL="285750" indent="-285750">
              <a:buFontTx/>
              <a:buChar char="-"/>
            </a:pPr>
            <a:r>
              <a:rPr lang="en-US" sz="1600" dirty="0"/>
              <a:t>Build alternative splice graph (ASG)</a:t>
            </a:r>
          </a:p>
          <a:p>
            <a:pPr marL="285750" indent="-285750">
              <a:buFontTx/>
              <a:buChar char="-"/>
            </a:pPr>
            <a:r>
              <a:rPr lang="en-US" sz="1600" dirty="0"/>
              <a:t>Iteratively extract the heaviest path from a splice graph</a:t>
            </a:r>
          </a:p>
          <a:p>
            <a:pPr marL="285750" indent="-285750">
              <a:buFontTx/>
              <a:buChar char="-"/>
            </a:pPr>
            <a:r>
              <a:rPr lang="en-US" sz="1600" dirty="0"/>
              <a:t>construct a flow network</a:t>
            </a:r>
          </a:p>
          <a:p>
            <a:pPr marL="285750" indent="-285750">
              <a:buFontTx/>
              <a:buChar char="-"/>
            </a:pPr>
            <a:r>
              <a:rPr lang="en-US" sz="1600" dirty="0"/>
              <a:t>compute maximum flow to estimate abundance</a:t>
            </a:r>
          </a:p>
          <a:p>
            <a:pPr marL="285750" indent="-285750">
              <a:buFontTx/>
              <a:buChar char="-"/>
            </a:pPr>
            <a:r>
              <a:rPr lang="en-US" sz="1600" dirty="0"/>
              <a:t>update the splice graph by removing reads that were assigned by the flow algorithm</a:t>
            </a:r>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302678" cy="4791199"/>
          </a:xfrm>
        </p:spPr>
      </p:pic>
      <p:sp>
        <p:nvSpPr>
          <p:cNvPr id="5" name="Rectangle 4"/>
          <p:cNvSpPr/>
          <p:nvPr/>
        </p:nvSpPr>
        <p:spPr>
          <a:xfrm>
            <a:off x="491067" y="5729355"/>
            <a:ext cx="11311466" cy="646331"/>
          </a:xfrm>
          <a:prstGeom prst="rect">
            <a:avLst/>
          </a:prstGeom>
        </p:spPr>
        <p:txBody>
          <a:bodyPr wrap="square">
            <a:spAutoFit/>
          </a:bodyPr>
          <a:lstStyle/>
          <a:p>
            <a:pPr algn="ctr"/>
            <a:r>
              <a:rPr lang="en-US" dirty="0"/>
              <a:t>StringTie uses basic graph theory (splice graph), custom heuristics (heaviest path), more graph theory  (flow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Modes</a:t>
            </a:r>
          </a:p>
        </p:txBody>
      </p:sp>
      <p:sp>
        <p:nvSpPr>
          <p:cNvPr id="3" name="Content Placeholder 2"/>
          <p:cNvSpPr>
            <a:spLocks noGrp="1"/>
          </p:cNvSpPr>
          <p:nvPr>
            <p:ph idx="1"/>
          </p:nvPr>
        </p:nvSpPr>
        <p:spPr/>
        <p:txBody>
          <a:bodyPr>
            <a:normAutofit fontScale="92500" lnSpcReduction="20000"/>
          </a:bodyPr>
          <a:lstStyle/>
          <a:p>
            <a:r>
              <a:rPr lang="en-US" dirty="0"/>
              <a:t>Expression estimation mode (“Reference Only”)</a:t>
            </a:r>
          </a:p>
          <a:p>
            <a:pPr lvl="1"/>
            <a:r>
              <a:rPr lang="en-US" dirty="0"/>
              <a:t>“–G $</a:t>
            </a:r>
            <a:r>
              <a:rPr lang="en-US" dirty="0" err="1"/>
              <a:t>GTF_File</a:t>
            </a:r>
            <a:r>
              <a:rPr lang="en-US" dirty="0"/>
              <a:t>” AND “–e” option</a:t>
            </a:r>
          </a:p>
          <a:p>
            <a:pPr lvl="1"/>
            <a:r>
              <a:rPr lang="en-US" dirty="0"/>
              <a:t>no "novel" transcript assemblies (isoforms) </a:t>
            </a:r>
          </a:p>
          <a:p>
            <a:pPr lvl="1"/>
            <a:r>
              <a:rPr lang="en-US" dirty="0"/>
              <a:t>read alignments not overlapping reference transcripts ignored</a:t>
            </a:r>
          </a:p>
          <a:p>
            <a:pPr lvl="1"/>
            <a:r>
              <a:rPr lang="en-US" dirty="0"/>
              <a:t>Faster, especially when given limited set of reference transcripts</a:t>
            </a:r>
          </a:p>
          <a:p>
            <a:pPr lvl="2"/>
            <a:r>
              <a:rPr lang="en-US" dirty="0"/>
              <a:t>Avoids complicated steps of clustering and building alternative splice graph from scratch, skipping straight to abundance estimation</a:t>
            </a:r>
          </a:p>
          <a:p>
            <a:r>
              <a:rPr lang="en-US" dirty="0"/>
              <a:t>“Reference guided mode”</a:t>
            </a:r>
          </a:p>
          <a:p>
            <a:pPr lvl="1"/>
            <a:r>
              <a:rPr lang="en-US" dirty="0"/>
              <a:t> “–G $</a:t>
            </a:r>
            <a:r>
              <a:rPr lang="en-US" dirty="0" err="1"/>
              <a:t>GTF_File</a:t>
            </a:r>
            <a:r>
              <a:rPr lang="en-US" dirty="0"/>
              <a:t>” WITHOUT “–e” option</a:t>
            </a:r>
          </a:p>
          <a:p>
            <a:pPr lvl="1"/>
            <a:r>
              <a:rPr lang="en-US" dirty="0"/>
              <a:t>Both known and novel transcript assemblies</a:t>
            </a:r>
          </a:p>
          <a:p>
            <a:r>
              <a:rPr lang="en-US" dirty="0"/>
              <a:t>“De novo” mode</a:t>
            </a:r>
          </a:p>
          <a:p>
            <a:pPr lvl="1"/>
            <a:r>
              <a:rPr lang="en-US" dirty="0"/>
              <a:t>NEITHER “–G $</a:t>
            </a:r>
            <a:r>
              <a:rPr lang="en-US" dirty="0" err="1"/>
              <a:t>GTF_File</a:t>
            </a:r>
            <a:r>
              <a:rPr lang="en-US" dirty="0"/>
              <a:t>” NOR “–e” option</a:t>
            </a:r>
          </a:p>
          <a:p>
            <a:pPr lvl="1"/>
            <a:r>
              <a:rPr lang="en-US" dirty="0"/>
              <a:t>Novel transcript assemblies only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532015058"/>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6FC4E7CA-796F-DC46-8477-EB1B03D9751B}" vid="{7600C917-09B9-FA45-B59E-E0879212E2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1_Office Theme</Template>
  <TotalTime>125</TotalTime>
  <Words>1337</Words>
  <Application>Microsoft Macintosh PowerPoint</Application>
  <PresentationFormat>Widescreen</PresentationFormat>
  <Paragraphs>124</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Consolas</vt:lpstr>
      <vt:lpstr>Segoe UI</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Modes</vt:lpstr>
      <vt:lpstr>StringTie -merge</vt:lpstr>
      <vt:lpstr>gffcompare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Gomez, Felicia</dc:creator>
  <cp:lastModifiedBy>Obi</cp:lastModifiedBy>
  <cp:revision>7</cp:revision>
  <dcterms:created xsi:type="dcterms:W3CDTF">2023-11-13T22:26:23Z</dcterms:created>
  <dcterms:modified xsi:type="dcterms:W3CDTF">2023-11-15T17:15:56Z</dcterms:modified>
</cp:coreProperties>
</file>