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6"/>
  </p:notesMasterIdLst>
  <p:sldIdLst>
    <p:sldId id="517" r:id="rId2"/>
    <p:sldId id="529" r:id="rId3"/>
    <p:sldId id="530" r:id="rId4"/>
    <p:sldId id="54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3"/>
    <p:restoredTop sz="71309"/>
  </p:normalViewPr>
  <p:slideViewPr>
    <p:cSldViewPr snapToGrid="0" snapToObjects="1">
      <p:cViewPr varScale="1">
        <p:scale>
          <a:sx n="95" d="100"/>
          <a:sy n="95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88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recommend </a:t>
            </a:r>
            <a:r>
              <a:rPr lang="en-US" dirty="0" err="1"/>
              <a:t>intersection_strict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53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65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15875-1AE6-CC48-9CDA-83B4DB9E01BD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2ABB33F8-A05E-3547-922B-CE0D69252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46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07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69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43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8FB569-0485-8045-BFD7-167815E77336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z="900" smtClean="0"/>
              <a:pPr>
                <a:defRPr/>
              </a:pPr>
              <a:t>‹#›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306AE-18A0-4C44-8452-FDAD4CEC049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C81E6-F19D-9E4F-A613-5717CEE394C4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5D193-BF70-C04D-ACCD-2D3C430B970A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tseq.readthedocs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seqanswers.com/forums/showthread.php?t=1806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915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3</a:t>
            </a:r>
            <a:b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200" dirty="0">
                <a:solidFill>
                  <a:schemeClr val="bg1"/>
                </a:solidFill>
                <a:latin typeface="Calibri" charset="0"/>
                <a:cs typeface="Segoe UI" charset="0"/>
              </a:rPr>
              <a:t>Abundance Estimation and Differential Expression</a:t>
            </a:r>
            <a:endParaRPr lang="en-US" sz="28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AB5ADE-E513-DF42-86C4-3D6C4B6F0DE7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81B4EC5-2163-754F-BB45-0B4F307C5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8" name="Picture 1" descr="RNA-Seq-alignment.png">
            <a:extLst>
              <a:ext uri="{FF2B5EF4-FFF2-40B4-BE49-F238E27FC236}">
                <a16:creationId xmlns:a16="http://schemas.microsoft.com/office/drawing/2014/main" id="{79365D22-94FE-2F45-A8C0-C3DC697DA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915FD68-F5E0-B64F-B423-ADB72752E6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DCA378-C29B-3738-04D8-13D153CED6A5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Arpad </a:t>
            </a:r>
            <a:r>
              <a:rPr lang="en-US" sz="1800" dirty="0" err="1">
                <a:latin typeface="Calibri"/>
                <a:cs typeface="Calibri"/>
              </a:rPr>
              <a:t>Danos</a:t>
            </a:r>
            <a:r>
              <a:rPr lang="en-US" sz="1800" dirty="0">
                <a:latin typeface="Calibri"/>
                <a:cs typeface="Calibri"/>
              </a:rPr>
              <a:t>, Felicia Gomez, Obi Griffith, Malachi Griffith,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My Hoang, Mariam Khanfar, Chris Miller, Kartik Singhal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5-19, 2023</a:t>
            </a:r>
          </a:p>
        </p:txBody>
      </p:sp>
    </p:spTree>
    <p:extLst>
      <p:ext uri="{BB962C8B-B14F-4D97-AF65-F5344CB8AC3E}">
        <p14:creationId xmlns:p14="http://schemas.microsoft.com/office/powerpoint/2010/main" val="280293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-27384"/>
            <a:ext cx="8839200" cy="1143000"/>
          </a:xfrm>
        </p:spPr>
        <p:txBody>
          <a:bodyPr/>
          <a:lstStyle/>
          <a:p>
            <a:pPr algn="ctr"/>
            <a:r>
              <a:rPr lang="en-US" b="1" dirty="0">
                <a:latin typeface="Calibri" charset="0"/>
                <a:ea typeface="ＭＳ Ｐゴシック" charset="0"/>
              </a:rPr>
              <a:t>Alternatives to FPKM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>
          <a:xfrm>
            <a:off x="1045029" y="1124744"/>
            <a:ext cx="10474036" cy="498383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ＭＳ Ｐゴシック" charset="0"/>
              </a:rPr>
              <a:t>Raw read counts for differential expression analysis</a:t>
            </a:r>
          </a:p>
          <a:p>
            <a:pPr lvl="1"/>
            <a:r>
              <a:rPr lang="en-US" dirty="0">
                <a:latin typeface="Calibri" charset="0"/>
                <a:ea typeface="ＭＳ Ｐゴシック" charset="0"/>
              </a:rPr>
              <a:t>Assign reads/fragments to defined genes/transcripts, get “raw counts”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Transcript structures could still be defined by something like </a:t>
            </a:r>
            <a:r>
              <a:rPr lang="en-US" dirty="0" err="1">
                <a:latin typeface="Calibri" charset="0"/>
                <a:ea typeface="ＭＳ Ｐゴシック" charset="0"/>
              </a:rPr>
              <a:t>Stringtie</a:t>
            </a:r>
            <a:r>
              <a:rPr lang="en-US" dirty="0">
                <a:latin typeface="Calibri" charset="0"/>
                <a:ea typeface="ＭＳ Ｐゴシック" charset="0"/>
              </a:rPr>
              <a:t> </a:t>
            </a:r>
            <a:br>
              <a:rPr lang="en-US" dirty="0">
                <a:latin typeface="Calibri" charset="0"/>
                <a:ea typeface="ＭＳ Ｐゴシック" charset="0"/>
              </a:rPr>
            </a:br>
            <a:endParaRPr lang="en-US" dirty="0">
              <a:latin typeface="Calibri" charset="0"/>
              <a:ea typeface="ＭＳ Ｐゴシック" charset="0"/>
            </a:endParaRPr>
          </a:p>
          <a:p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 (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-count)</a:t>
            </a:r>
          </a:p>
          <a:p>
            <a:pPr lvl="1"/>
            <a:r>
              <a:rPr lang="en-US" sz="2200" dirty="0">
                <a:latin typeface="Calibri" charset="0"/>
                <a:ea typeface="ＭＳ Ｐゴシック" charset="0"/>
                <a:hlinkClick r:id="rId3"/>
              </a:rPr>
              <a:t>https://htseq.readthedocs.io/</a:t>
            </a:r>
            <a:endParaRPr lang="en-US" sz="2200" dirty="0">
              <a:latin typeface="Calibri" charset="0"/>
              <a:ea typeface="ＭＳ Ｐゴシック" charset="0"/>
            </a:endParaRPr>
          </a:p>
          <a:p>
            <a:pPr marL="457200" lvl="1" indent="0">
              <a:buNone/>
            </a:pPr>
            <a:br>
              <a:rPr lang="en-US" sz="1600" dirty="0">
                <a:latin typeface="+mj-lt"/>
                <a:ea typeface="ＭＳ Ｐゴシック" charset="0"/>
              </a:rPr>
            </a:br>
            <a:br>
              <a:rPr lang="en-US" sz="2200" dirty="0">
                <a:latin typeface="Calibri" charset="0"/>
                <a:ea typeface="ＭＳ Ｐゴシック" charset="0"/>
              </a:rPr>
            </a:br>
            <a:endParaRPr lang="en-US" sz="2200" dirty="0">
              <a:latin typeface="Calibri" charset="0"/>
              <a:ea typeface="ＭＳ Ｐゴシック" charset="0"/>
            </a:endParaRPr>
          </a:p>
          <a:p>
            <a:r>
              <a:rPr lang="en-US" dirty="0">
                <a:latin typeface="Calibri" charset="0"/>
                <a:ea typeface="ＭＳ Ｐゴシック" charset="0"/>
              </a:rPr>
              <a:t>Caveats of ‘transcript’ analysis by </a:t>
            </a:r>
            <a:r>
              <a:rPr lang="en-US" dirty="0" err="1">
                <a:latin typeface="Calibri" charset="0"/>
                <a:ea typeface="ＭＳ Ｐゴシック" charset="0"/>
              </a:rPr>
              <a:t>htseq</a:t>
            </a:r>
            <a:r>
              <a:rPr lang="en-US" dirty="0">
                <a:latin typeface="Calibri" charset="0"/>
                <a:ea typeface="ＭＳ Ｐゴシック" charset="0"/>
              </a:rPr>
              <a:t>-count: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</a:rPr>
              <a:t>Designed for genes - ambiguous reads from overlapping transcripts may not be handled!</a:t>
            </a:r>
          </a:p>
          <a:p>
            <a:pPr lvl="2"/>
            <a:r>
              <a:rPr lang="en-US" dirty="0">
                <a:latin typeface="Calibri" charset="0"/>
                <a:ea typeface="ＭＳ Ｐゴシック" charset="0"/>
                <a:hlinkClick r:id="rId4"/>
              </a:rPr>
              <a:t>http://seqanswers.com/forums/showthread.php?t=18068</a:t>
            </a:r>
            <a:endParaRPr lang="en-US" dirty="0">
              <a:latin typeface="Calibri" charset="0"/>
              <a:ea typeface="ＭＳ Ｐゴシック" charset="0"/>
            </a:endParaRPr>
          </a:p>
          <a:p>
            <a:pPr marL="914400" lvl="2" indent="0">
              <a:buNone/>
            </a:pPr>
            <a:endParaRPr lang="en-US" dirty="0">
              <a:latin typeface="Calibri" charset="0"/>
              <a:ea typeface="ＭＳ Ｐゴシック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6F5DC6-5771-2F44-9C89-5147A5B3C655}"/>
              </a:ext>
            </a:extLst>
          </p:cNvPr>
          <p:cNvSpPr txBox="1"/>
          <p:nvPr/>
        </p:nvSpPr>
        <p:spPr>
          <a:xfrm>
            <a:off x="1567898" y="3537148"/>
            <a:ext cx="8538002" cy="83099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+mj-lt"/>
                <a:ea typeface="ＭＳ Ｐゴシック" charset="0"/>
              </a:rPr>
              <a:t>htseq</a:t>
            </a:r>
            <a:r>
              <a:rPr lang="en-US" sz="1600" dirty="0">
                <a:latin typeface="+mj-lt"/>
                <a:ea typeface="ＭＳ Ｐゴシック" charset="0"/>
              </a:rPr>
              <a:t>-count --mode intersection-strict --stranded no --</a:t>
            </a:r>
            <a:r>
              <a:rPr lang="en-US" sz="1600" dirty="0" err="1">
                <a:latin typeface="+mj-lt"/>
                <a:ea typeface="ＭＳ Ｐゴシック" charset="0"/>
              </a:rPr>
              <a:t>minaqual</a:t>
            </a:r>
            <a:r>
              <a:rPr lang="en-US" sz="1600" dirty="0">
                <a:latin typeface="+mj-lt"/>
                <a:ea typeface="ＭＳ Ｐゴシック" charset="0"/>
              </a:rPr>
              <a:t> 1 --type exon --</a:t>
            </a:r>
            <a:r>
              <a:rPr lang="en-US" sz="1600" dirty="0" err="1">
                <a:latin typeface="+mj-lt"/>
                <a:ea typeface="ＭＳ Ｐゴシック" charset="0"/>
              </a:rPr>
              <a:t>idattr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transcript_id</a:t>
            </a:r>
            <a:r>
              <a:rPr lang="en-US" sz="1600" dirty="0">
                <a:latin typeface="+mj-lt"/>
                <a:ea typeface="ＭＳ Ｐゴシック" charset="0"/>
              </a:rPr>
              <a:t> </a:t>
            </a:r>
            <a:r>
              <a:rPr lang="en-US" sz="1600" dirty="0" err="1">
                <a:latin typeface="+mj-lt"/>
                <a:ea typeface="ＭＳ Ｐゴシック" charset="0"/>
              </a:rPr>
              <a:t>accepted_hits.sam</a:t>
            </a:r>
            <a:r>
              <a:rPr lang="en-US" sz="1600" dirty="0">
                <a:latin typeface="+mj-lt"/>
                <a:ea typeface="ＭＳ Ｐゴシック" charset="0"/>
              </a:rPr>
              <a:t> chr22.gff &gt; </a:t>
            </a:r>
            <a:r>
              <a:rPr lang="en-US" sz="1600" dirty="0" err="1">
                <a:latin typeface="+mj-lt"/>
                <a:ea typeface="ＭＳ Ｐゴシック" charset="0"/>
              </a:rPr>
              <a:t>transcript_read_counts_table.tsv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694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03512" y="44624"/>
            <a:ext cx="8839200" cy="936104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Calibri" panose="020F0502020204030204" pitchFamily="34" charset="0"/>
                <a:cs typeface="Calibri" panose="020F0502020204030204" pitchFamily="34" charset="0"/>
              </a:rPr>
              <a:t>HTSeq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-count basically counts reads supporting a feature (exon, gene) by assessing overlapping coordinates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280" y="1124744"/>
            <a:ext cx="5290992" cy="475252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104405" y="5939989"/>
            <a:ext cx="998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Whether a read is counted depends on the nature of overlap and “mode” selected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3DF895-6130-984C-8108-62F9AFE0CC83}"/>
              </a:ext>
            </a:extLst>
          </p:cNvPr>
          <p:cNvSpPr txBox="1"/>
          <p:nvPr/>
        </p:nvSpPr>
        <p:spPr>
          <a:xfrm>
            <a:off x="8869682" y="4754879"/>
            <a:ext cx="317427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Note, if </a:t>
            </a:r>
            <a:r>
              <a:rPr lang="en-US" sz="1400" dirty="0" err="1"/>
              <a:t>gene_A</a:t>
            </a:r>
            <a:r>
              <a:rPr lang="en-US" sz="1400" dirty="0"/>
              <a:t> and </a:t>
            </a:r>
            <a:r>
              <a:rPr lang="en-US" sz="1400" dirty="0" err="1"/>
              <a:t>gene_B</a:t>
            </a:r>
            <a:r>
              <a:rPr lang="en-US" sz="1400" dirty="0"/>
              <a:t> on opposite strands, sequence data is stranded, and correct </a:t>
            </a:r>
            <a:r>
              <a:rPr lang="en-US" sz="1400" dirty="0" err="1"/>
              <a:t>HTSeq</a:t>
            </a:r>
            <a:r>
              <a:rPr lang="en-US" sz="1400" dirty="0"/>
              <a:t> parameter set then this read may not be ambiguous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204E8E-A299-0646-B04B-7C6AC750E5B3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8544274" y="5339655"/>
            <a:ext cx="325408" cy="2120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172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22939297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6FC4E7CA-796F-DC46-8477-EB1B03D9751B}" vid="{7600C917-09B9-FA45-B59E-E0879212E2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124</TotalTime>
  <Words>246</Words>
  <Application>Microsoft Macintosh PowerPoint</Application>
  <PresentationFormat>Widescreen</PresentationFormat>
  <Paragraphs>23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Segoe UI</vt:lpstr>
      <vt:lpstr>1_Office Theme</vt:lpstr>
      <vt:lpstr>PowerPoint Presentation</vt:lpstr>
      <vt:lpstr>Alternatives to FPKM</vt:lpstr>
      <vt:lpstr>HTSeq-count basically counts reads supporting a feature (exon, gene) by assessing overlapping coordinates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Gomez, Felicia</dc:creator>
  <cp:lastModifiedBy>Obi</cp:lastModifiedBy>
  <cp:revision>7</cp:revision>
  <dcterms:created xsi:type="dcterms:W3CDTF">2023-11-13T22:26:23Z</dcterms:created>
  <dcterms:modified xsi:type="dcterms:W3CDTF">2023-11-15T17:17:01Z</dcterms:modified>
</cp:coreProperties>
</file>