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5143500" cx="9144000"/>
  <p:notesSz cx="6858000" cy="9144000"/>
  <p:embeddedFontLst>
    <p:embeddedFont>
      <p:font typeface="Economica"/>
      <p:regular r:id="rId76"/>
      <p:bold r:id="rId77"/>
      <p:italic r:id="rId78"/>
      <p:boldItalic r:id="rId79"/>
    </p:embeddedFont>
    <p:embeddedFont>
      <p:font typeface="Source Code Pro"/>
      <p:regular r:id="rId80"/>
      <p:bold r:id="rId81"/>
      <p:italic r:id="rId82"/>
      <p:boldItalic r:id="rId83"/>
    </p:embeddedFont>
    <p:embeddedFont>
      <p:font typeface="Source Code Pro SemiBold"/>
      <p:regular r:id="rId84"/>
      <p:bold r:id="rId85"/>
      <p:italic r:id="rId86"/>
      <p:boldItalic r:id="rId87"/>
    </p:embeddedFont>
    <p:embeddedFont>
      <p:font typeface="Source Code Pro Medium"/>
      <p:regular r:id="rId88"/>
      <p:bold r:id="rId89"/>
      <p:italic r:id="rId90"/>
      <p:boldItalic r:id="rId91"/>
    </p:embeddedFont>
    <p:embeddedFont>
      <p:font typeface="Open Sans"/>
      <p:regular r:id="rId92"/>
      <p:bold r:id="rId93"/>
      <p:italic r:id="rId94"/>
      <p:boldItalic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SourceCodeProSemiBold-regular.fntdata"/><Relationship Id="rId83" Type="http://schemas.openxmlformats.org/officeDocument/2006/relationships/font" Target="fonts/SourceCodePro-boldItalic.fntdata"/><Relationship Id="rId42" Type="http://schemas.openxmlformats.org/officeDocument/2006/relationships/slide" Target="slides/slide36.xml"/><Relationship Id="rId86" Type="http://schemas.openxmlformats.org/officeDocument/2006/relationships/font" Target="fonts/SourceCodeProSemiBold-italic.fntdata"/><Relationship Id="rId41" Type="http://schemas.openxmlformats.org/officeDocument/2006/relationships/slide" Target="slides/slide35.xml"/><Relationship Id="rId85" Type="http://schemas.openxmlformats.org/officeDocument/2006/relationships/font" Target="fonts/SourceCodeProSemiBold-bold.fntdata"/><Relationship Id="rId44" Type="http://schemas.openxmlformats.org/officeDocument/2006/relationships/slide" Target="slides/slide38.xml"/><Relationship Id="rId88" Type="http://schemas.openxmlformats.org/officeDocument/2006/relationships/font" Target="fonts/SourceCodeProMedium-regular.fntdata"/><Relationship Id="rId43" Type="http://schemas.openxmlformats.org/officeDocument/2006/relationships/slide" Target="slides/slide37.xml"/><Relationship Id="rId87" Type="http://schemas.openxmlformats.org/officeDocument/2006/relationships/font" Target="fonts/SourceCodeProSemiBold-bold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SourceCodeProMedium-bold.fntdata"/><Relationship Id="rId80" Type="http://schemas.openxmlformats.org/officeDocument/2006/relationships/font" Target="fonts/SourceCodePro-regular.fntdata"/><Relationship Id="rId82" Type="http://schemas.openxmlformats.org/officeDocument/2006/relationships/font" Target="fonts/SourceCodePro-italic.fntdata"/><Relationship Id="rId81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Economica-bold.fntdata"/><Relationship Id="rId32" Type="http://schemas.openxmlformats.org/officeDocument/2006/relationships/slide" Target="slides/slide26.xml"/><Relationship Id="rId76" Type="http://schemas.openxmlformats.org/officeDocument/2006/relationships/font" Target="fonts/Economica-regular.fntdata"/><Relationship Id="rId35" Type="http://schemas.openxmlformats.org/officeDocument/2006/relationships/slide" Target="slides/slide29.xml"/><Relationship Id="rId79" Type="http://schemas.openxmlformats.org/officeDocument/2006/relationships/font" Target="fonts/Economica-boldItalic.fntdata"/><Relationship Id="rId34" Type="http://schemas.openxmlformats.org/officeDocument/2006/relationships/slide" Target="slides/slide28.xml"/><Relationship Id="rId78" Type="http://schemas.openxmlformats.org/officeDocument/2006/relationships/font" Target="fonts/Economica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95" Type="http://schemas.openxmlformats.org/officeDocument/2006/relationships/font" Target="fonts/OpenSans-boldItalic.fntdata"/><Relationship Id="rId50" Type="http://schemas.openxmlformats.org/officeDocument/2006/relationships/slide" Target="slides/slide44.xml"/><Relationship Id="rId94" Type="http://schemas.openxmlformats.org/officeDocument/2006/relationships/font" Target="fonts/OpenSans-italic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SourceCodeProMedium-boldItalic.fntdata"/><Relationship Id="rId90" Type="http://schemas.openxmlformats.org/officeDocument/2006/relationships/font" Target="fonts/SourceCodeProMedium-italic.fntdata"/><Relationship Id="rId93" Type="http://schemas.openxmlformats.org/officeDocument/2006/relationships/font" Target="fonts/OpenSans-bold.fntdata"/><Relationship Id="rId92" Type="http://schemas.openxmlformats.org/officeDocument/2006/relationships/font" Target="fonts/OpenSans-regular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8903a609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8903a609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8903a609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98903a609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notes: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you redirect the output of stderr, stdout still goes to the screen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8d290e73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98d290e73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notes: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you redirect the output of stderr, stdout still goes to the screen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8d290e73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8d290e73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notes: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you redirect the output of stderr, stdout still goes to the screen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98903a609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98903a609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8903a609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98903a609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ask: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What does the tilda mean?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can we see where we are in the file system?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to list files in this directory? (ls and ls -l)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3a3def86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3a3def86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we need to remove duplicate genes in each dataset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sort genes1.txt | uniq &gt;genes1.uniq.txt </a:t>
            </a:r>
            <a:endParaRPr sz="1000">
              <a:solidFill>
                <a:srgbClr val="1F2328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sort genes2.txt | uniq &gt;genes2.uniq.txt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Combine the two lists --&gt; we know that a gene appearing twice would be found in both datasets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cat genes1.uniq.txt genes2.uniq.txt | sort | uniq -d</a:t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3a3def86d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3a3def86d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does what we expect...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commands are the same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3a3def86d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3a3def86d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so uniq should give us what we expect right?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3a3def86d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3a3def86d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 requires the data be sorted first to work properly...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3a3def86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3a3def86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8903a60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8903a60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Learned about navigating through your computer’s filesystem from the command 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</a:t>
            </a:r>
            <a:r>
              <a:rPr lang="en"/>
              <a:t>wd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Mkdir, rmdr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</a:t>
            </a:r>
            <a:r>
              <a:rPr lang="en"/>
              <a:t>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to manipulate and parse through files from the command line.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8903a609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8903a609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we need to remove duplicate genes in each dataset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sort genes1.txt | uniq &gt;genes1.uniq.txt </a:t>
            </a:r>
            <a:endParaRPr sz="1000">
              <a:solidFill>
                <a:srgbClr val="1F2328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sort genes2.txt | uniq &gt;genes2.uniq.txt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Combine the two lists --&gt; we know that a gene appearing twice would be found in both datasets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cat genes1.uniq.txt genes2.uniq.txt | sort | uniq -d</a:t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3a3def86d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3a3def86d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98d290e73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98d290e73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we need to remove duplicate genes in each dataset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sort genes1.txt | uniq &gt;genes1.uniq.txt </a:t>
            </a:r>
            <a:endParaRPr sz="1000">
              <a:solidFill>
                <a:srgbClr val="1F2328"/>
              </a:solidFill>
              <a:highlight>
                <a:srgbClr val="F6F8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1F2328"/>
                </a:solidFill>
                <a:highlight>
                  <a:srgbClr val="F6F8FA"/>
                </a:highlight>
                <a:latin typeface="Consolas"/>
                <a:ea typeface="Consolas"/>
                <a:cs typeface="Consolas"/>
                <a:sym typeface="Consolas"/>
              </a:rPr>
              <a:t>sort genes2.txt | uniq &gt;genes2.uniq.txt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Combine the two lists --&gt; we know that a gene appearing twice would be found in both datasets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cat genes1.uniq.txt genes2.uniq.txt | sort | uniq -d</a:t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 2: by including genes2.txt twice, we guarantee that each gene in the 2nd dataset is duplicated and thus removed by the -u option</a:t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000"/>
              <a:buFont typeface="Consolas"/>
              <a:buChar char="●"/>
            </a:pPr>
            <a:r>
              <a:rPr lang="en" sz="10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cat genes1.uniq.txt genes2.uniq.txt genes2.uniq.txt | sort | uniq -u </a:t>
            </a:r>
            <a:endParaRPr sz="10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3a3def86d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3a3def86d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3a3def86d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3a3def86d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 less you can scroll left and right, just press the arrow keys.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-S flag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has mutations from multiple different chromosomes. And often when we want to process datasets such as these, we need to sort the data based on the genomic coordinates.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3a3def86d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3a3def86d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by the 2nd column (chromosome_name)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3a3def86d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13a3def86d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Add another -k argument to the sort command so that we first sort by chromosome, and then </a:t>
            </a:r>
            <a:r>
              <a:rPr lang="en">
                <a:solidFill>
                  <a:schemeClr val="dk1"/>
                </a:solidFill>
              </a:rPr>
              <a:t>sort by the 3rd column (start).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be important for </a:t>
            </a:r>
            <a:r>
              <a:rPr lang="en"/>
              <a:t>tomorrow</a:t>
            </a:r>
            <a:r>
              <a:rPr lang="en"/>
              <a:t>’s lesson working with genomic </a:t>
            </a:r>
            <a:r>
              <a:rPr lang="en"/>
              <a:t>coordinate</a:t>
            </a:r>
            <a:r>
              <a:rPr lang="en"/>
              <a:t> and interval files.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3a3def86d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3a3def86d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98903a609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98903a609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work with a fasta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 working </a:t>
            </a:r>
            <a:r>
              <a:rPr lang="en"/>
              <a:t>through</a:t>
            </a:r>
            <a:r>
              <a:rPr lang="en"/>
              <a:t> this, we are going to encounter a number of gotchas or common mistakes that we will subsequently correct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might not get through it all but that’s okay since I just want to convey the overall utility of the command line to perform genomic analyses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3a3def86d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3a3def86d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through cat genes.gtf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3a3def86d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3a3def86d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Learned about navigating through your computer’s filesystem from the command 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pwd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Mkdir, rmdr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to manipulate and parse through files from the command line. 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3a3def86d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3a3def86d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3a3def86d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3a3def86d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--color helps see where the matches are in your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 is everywhere, even in the header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3a3def86d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3a3def86d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3a3def86d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3a3def86d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Removes all rows that contain “gene” in the row, but “gene” is in every row.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13a3def86d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13a3def86d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combine multiple grep options: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Remove rows with “gene” with -v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Require that the row has “gene” entered as a whole word with -w 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13a3def86d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13a3def86d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horrible thing about GTF files is that some of the information we are interested in is surrounded by quotes...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because grep matches based on patterns within the quotes... It does not treat the quotes as part of the pattern...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3a3def86d_0_8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13a3def86d_0_8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 to grep for situations where quotes are part of the pattern we want to match against, wee need to “escape” them by using a backslash.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tells grep to search for cases where PTPN22 is surrounded by quotes.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13a3def86d_0_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13a3def86d_0_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pipe grep commands and outputs to perform more specific analyses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3a3def86d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3a3def86d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pipe grep commands and outputs to perform more specific analyses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3a3def86d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3a3def86d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3a3def86d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3a3def86d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13a3def86d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13a3def86d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13a3def86d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13a3def86d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are no tabs in a row, cut will report the entire row...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13a3def86d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13a3def86d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are no tabs in a row, cut will report the entire row...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13a3def86d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13a3def86d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rows with # via grep -v 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13a3def86d_0_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13a3def86d_0_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13a3def86d_0_1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13a3def86d_0_1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 remove all rows with exon as a whole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grep "exon" -v -w genes.gtf | cut -f 3 | sort | uniq -c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3a3def86d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13a3def86d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13a3def86d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13a3def86d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3a3def86d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13a3def86d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8d290e73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8d290e73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Learned about navigating through your computer’s filesystem from the command 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pwd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Mkdir, rmdr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to manipulate and parse through files from the command line. 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13a3def86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13a3def86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Try to cat gzipped 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One workaround is to use zcat/zless to look at the file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Chr22 should be 51 MB, but we download it as a compressed file which is 11.6M\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mv just renames the file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Get the head of the 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13a3def86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13a3def86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see that the first line is a header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13a3def86d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13a3def86d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grep for the header row, since it will always have “&gt;”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13a3def86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13a3def86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overwrite the fasta file and set it as an empty file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13a3def86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13a3def86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row with A as a whole word in the file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13a3def86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13a3def86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grep -v returns all lines in the file that do not have the “&gt;” 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wc -c counts the number of characters in the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13a3def86d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13a3def86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Counts the number of non-header rows in the fasta file</a:t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13a3def86d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13a3def86d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grep -v returns all lines in the file that do not have the “&gt;” 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wc -c counts the number of characters in the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13a3def86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13a3def86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characters is just a character that is not normally printed but tels a computer how a specific file is formatted. For example: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does a computer distinguish a tab from a bunch of spaces?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How does a computer know when to print the new line? 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13a3def86d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13a3def86d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wc -c counts all the characters in the file, including newline and hidden characters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then subtract from that value the number of newline characters in that file by counting up the number of newlines in the file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are 50 million nucleotides in the total file, which includes your ATCGs and N’s where a nucleotide was not called for one reason or another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3a3def86d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3a3def86d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Flags are like on/off switches, they tell a command that it should or shouldn’t do something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r>
              <a:rPr lang="en"/>
              <a:t> are like the slidey part of the light switch, where there are many values a command could take in to perform a specific function.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positional arguments are those that are required to run a function in the first place. So for example, it could be a file or a directory or anything you could imagine </a:t>
            </a:r>
            <a:r>
              <a:rPr lang="en"/>
              <a:t>being</a:t>
            </a:r>
            <a:r>
              <a:rPr lang="en"/>
              <a:t> as input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13a3def86d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13a3def86d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wc -c counts all the characters in the file, including newline and hidden characters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can then subtract from that value the number of newline characters in that file by counting up the number of newlines in the file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There are 50 million nucleotides in the total file, which includes your ATCGs and N’s where a nucleotide was not called for one reason or another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13a3def86d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13a3def86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command could we use to find the A nucleotides in the file?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50 million nucleotides in the file, but there are only 410,000 A’s. This doesn’t seem right...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grep --color highlights the matches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lot of A’s per line but the way we are using grep -c, it is only counting the number of lines with an A in it. 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13a3def86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13a3def86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13a3def86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13a3def86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thought grep -c might do what we wanted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if we look at the man page for grep, -c only prints the number of lines with at least one iinstance of for the value of interest, in this case we wanted the A nucleotide.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because each row could have multiple A nucleotides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gotta do better 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13a3def86d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13a3def86d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going to build up to a solution but this might be a little confusing at first. But what we want is to use an option called -o which prints only the matched parts of a line and outputs it onto its own line. So if there are 10 A nucleotides in the first line, it will rip that apart and output an A onto 10 separate lines. So let’s try that here.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then we could use wc -l to count the number of lines to count the number of nucleotides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13a3def86d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13a3def86d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can use grep to report the line number in which those matching A’s were found in the 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that file had about 1 million lines, meaning values from 1 to a million will be stored in that output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13a3def86d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13a3def86d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 through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 number is better but still pretty weak, why might this be?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Grep is only looking for uppercase A’s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remaining nucleotides may be lowercase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Why lowercase: most of the genome is repetitive and lowercase regions are part of a repeat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13a3def86d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13a3def86d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way we can do this is by using this weird bracket thing.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Pipe indicates A or a and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Brackets tell us pattern of things we want to match against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Very arbitrary and could get very complicated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Called regular expression - just computer science jargon for pattern matching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13a3def86d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13a3def86d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are closer but there is still one remaining flaw.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Hint: how did we get our estimate for the total number of nucleotides? 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13a3def86d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13a3def86d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 1: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lang="en">
                <a:solidFill>
                  <a:schemeClr val="dk1"/>
                </a:solidFill>
              </a:rPr>
              <a:t>ead -n 542560 chr22.fa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 2: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grep -v "&gt;" chr22.fa | grep -o -n "[G|g|C|c]" | wc -l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 3: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Total_nuc = (grep -v "&gt;" chr22.fa | wc -c) - (grep -v “&gt;” chr22.fa | wc -l) - (grep -o -n “N” | wc -l)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 / total_nuc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Question 4: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grep -v "&gt;" chr22.fa | grep -o -n "[C|c]" | sort | uniq -c | grep -w "15" |wc -l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Bonus: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grep -v "&gt;" chr22.fa | grep -o -n "[C|c]" | cut -f1 -d”:” | sort | uniq -c | sort -nr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--&gt; look for first line with 14 (grep -n -w 14 c.counts.ordered.txt) --&gt; identify the row number and then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3a3def86d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3a3def86d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emphasize how cool piping 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command takes the output of the first command as input, and the third command takes the output of the second command as output and so on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8903a609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8903a609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time you run a command, the information can take two different paths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8d290e73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8d290e73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notes: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you redirect the output of stderr, stdout still goes to the screen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1" name="Google Shape;61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4814047"/>
            <a:ext cx="609600" cy="2132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biostars.org/p/65162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biostars.org/p/65162/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ocs.google.com/presentation/d/1W7bwMLAqCIB9unbv4Kswc8P7cE5ATkMhHYJfwBa64L0/edit#slide=id.g1a75711018_0_253" TargetMode="External"/><Relationship Id="rId4" Type="http://schemas.openxmlformats.org/officeDocument/2006/relationships/hyperlink" Target="https://www.youtube.com/watch?v=ngpwuFh7H5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hgdownload.cse.ucsc.edu/goldenPath/hg38/chromosomes/chr22.fa.gz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der-bg.jpg"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125"/>
            <a:ext cx="9144000" cy="48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>
            <p:ph type="ctrTitle"/>
          </p:nvPr>
        </p:nvSpPr>
        <p:spPr>
          <a:xfrm>
            <a:off x="858300" y="957775"/>
            <a:ext cx="75039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More advanced command line lab and exercises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1485150" y="2419200"/>
            <a:ext cx="60201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WashU’s Bioinformatics Workshop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Applied Computational Genomics, Lecture 1-4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Jason Kunisaki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Quinlan Lab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University of Utah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Let’s see this in action with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date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command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11700" y="1152475"/>
            <a:ext cx="547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mkdir ~/command_line_lab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Get the date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Use invalid parameter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 -asdf #error to stderr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Store date in text file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 &gt; file.txt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Let’s see this in action with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date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command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152475"/>
            <a:ext cx="547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mkdir ~/command_line_lab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Get the date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Use invalid </a:t>
            </a:r>
            <a:r>
              <a:rPr lang="en" sz="12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parameter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 -asdf #error to stderr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Store date in text file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 &gt; file.txt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Show date from text file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 file.txt 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Let’s see this in action with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date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command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5382725" y="1152475"/>
            <a:ext cx="321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8761D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## What happens if we run this? </a:t>
            </a:r>
            <a:endParaRPr sz="17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 2&gt; err.log</a:t>
            </a:r>
            <a:endParaRPr sz="17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8761D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## And what about this? </a:t>
            </a:r>
            <a:endParaRPr sz="17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 &gt;file.txt</a:t>
            </a:r>
            <a:endParaRPr sz="17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 &gt;&gt;file.txt</a:t>
            </a:r>
            <a:endParaRPr sz="17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 &gt;&gt;file.txt</a:t>
            </a:r>
            <a:endParaRPr sz="17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 file.txt</a:t>
            </a:r>
            <a:endParaRPr sz="17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47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mkdir ~/command_line_lab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Get the date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Use invalid parameter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 -asdf #error to stderr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Store date in text file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 &gt; file.txt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Show date from text file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 file.txt 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Store the error/warning messages in a text file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 --asdf 2&gt; err.log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 err.log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Learning the </a:t>
            </a:r>
            <a:r>
              <a:rPr lang="en" sz="3000">
                <a:solidFill>
                  <a:srgbClr val="38761D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sort | uniq</a:t>
            </a:r>
            <a:r>
              <a:rPr lang="en" sz="3000">
                <a:latin typeface="Verdana"/>
                <a:ea typeface="Verdana"/>
                <a:cs typeface="Verdana"/>
                <a:sym typeface="Verdana"/>
              </a:rPr>
              <a:t> dynamic duo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152475"/>
            <a:ext cx="826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## Download slack files to your desktop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## Move into the directory from earlier</a:t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cd ~/workspace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## Move files from Desktop to command_line_lab directory</a:t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mv ~/Desktop/command_line_tutorial/* ~/workspace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First, let’s download some files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3966050" y="4609650"/>
            <a:ext cx="50760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https://github.com/genome/bfx-workshop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Let’s go through the files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4" name="Google Shape;27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genes1.txt = genes highly expressed in a tumor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genes2.txt = genes highly expressed in matching normal tissue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What do you notice about genes1.txt and genes2.txt? </a:t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311700" y="1213050"/>
            <a:ext cx="44211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## Sorts genes in genes1.txt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cat genes1.txt | sort</a:t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8761D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## ... is equivalent to ...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sort genes1.txt</a:t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Working with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sort | uniq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81" name="Google Shape;281;p40"/>
          <p:cNvGrpSpPr/>
          <p:nvPr/>
        </p:nvGrpSpPr>
        <p:grpSpPr>
          <a:xfrm>
            <a:off x="5570425" y="519900"/>
            <a:ext cx="4182300" cy="3623675"/>
            <a:chOff x="5570425" y="519900"/>
            <a:chExt cx="4182300" cy="3623675"/>
          </a:xfrm>
        </p:grpSpPr>
        <p:sp>
          <p:nvSpPr>
            <p:cNvPr id="282" name="Google Shape;282;p40"/>
            <p:cNvSpPr txBox="1"/>
            <p:nvPr/>
          </p:nvSpPr>
          <p:spPr>
            <a:xfrm>
              <a:off x="5667525" y="1373075"/>
              <a:ext cx="3000000" cy="27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CEBPA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CEBPA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DNMT3A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FLT3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IDH1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IDH2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IDH2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NPM1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NRAS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RUNX1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TET2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TP53</a:t>
              </a:r>
              <a:endParaRPr/>
            </a:p>
          </p:txBody>
        </p:sp>
        <p:sp>
          <p:nvSpPr>
            <p:cNvPr id="283" name="Google Shape;283;p40"/>
            <p:cNvSpPr txBox="1"/>
            <p:nvPr/>
          </p:nvSpPr>
          <p:spPr>
            <a:xfrm>
              <a:off x="5570425" y="519900"/>
              <a:ext cx="4182300" cy="88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8761D"/>
                  </a:solidFill>
                  <a:highlight>
                    <a:schemeClr val="lt1"/>
                  </a:highlight>
                  <a:latin typeface="Consolas"/>
                  <a:ea typeface="Consolas"/>
                  <a:cs typeface="Consolas"/>
                  <a:sym typeface="Consolas"/>
                </a:rPr>
                <a:t>Genes are sorted alphabetically, great! </a:t>
              </a:r>
              <a:endParaRPr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213050"/>
            <a:ext cx="44211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8761D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## Sorts genes in genes1.txt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cat genes1.txt | sort</a:t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8761D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## ... is equivalent to ...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sort genes1.txt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8761D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## Get the unique genes... right?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cat genes1.txt | uniq</a:t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Working with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sort | uniq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4809000" y="1152475"/>
            <a:ext cx="42603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5439150" y="161975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DNMT3A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FLT3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IDH2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RUNX1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IDH2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IDH1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CEBPA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CEBPA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6491075" y="2793175"/>
            <a:ext cx="2499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Why are IDH2 and CEBPA repeated? </a:t>
            </a: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311700" y="1213050"/>
            <a:ext cx="44211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8761D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## Sorts genes in genes1.txt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cat genes1.txt | sort</a:t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38761D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## ... is equivalent to ...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sort genes1.txt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## Sort, unique, then count 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cat genes1.txt | sort | uniq</a:t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8" name="Google Shape;298;p42"/>
          <p:cNvSpPr txBox="1"/>
          <p:nvPr>
            <p:ph type="title"/>
          </p:nvPr>
        </p:nvSpPr>
        <p:spPr>
          <a:xfrm>
            <a:off x="311700" y="27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Working with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sort | uniq</a:t>
            </a:r>
            <a:endParaRPr>
              <a:solidFill>
                <a:srgbClr val="38761D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1">
                <a:solidFill>
                  <a:srgbClr val="1F2328"/>
                </a:solidFill>
                <a:latin typeface="Verdana"/>
                <a:ea typeface="Verdana"/>
                <a:cs typeface="Verdana"/>
                <a:sym typeface="Verdana"/>
              </a:rPr>
              <a:t>(uniq identifies matching values when they are immediately next to one another)</a:t>
            </a:r>
            <a:endParaRPr sz="2911">
              <a:solidFill>
                <a:srgbClr val="38761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-167050" y="2695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2"/>
          <p:cNvSpPr txBox="1"/>
          <p:nvPr/>
        </p:nvSpPr>
        <p:spPr>
          <a:xfrm>
            <a:off x="6427925" y="3119725"/>
            <a:ext cx="2499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This is the way!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5439150" y="161975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CEBPA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DNMT3A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FLT3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IDH1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IDH2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NPM1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NRAS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RUNX1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TET2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TP53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More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sort | uniq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combinations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7" name="Google Shape;307;p43"/>
          <p:cNvSpPr txBox="1"/>
          <p:nvPr/>
        </p:nvSpPr>
        <p:spPr>
          <a:xfrm>
            <a:off x="311700" y="3668275"/>
            <a:ext cx="94455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Try it out</a:t>
            </a:r>
            <a:r>
              <a:rPr lang="en" sz="16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: what </a:t>
            </a:r>
            <a:r>
              <a:rPr lang="en" sz="16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happens</a:t>
            </a:r>
            <a:r>
              <a:rPr lang="en" sz="1600">
                <a:solidFill>
                  <a:srgbClr val="1F2328"/>
                </a:solidFill>
                <a:latin typeface="Consolas"/>
                <a:ea typeface="Consolas"/>
                <a:cs typeface="Consolas"/>
                <a:sym typeface="Consolas"/>
              </a:rPr>
              <a:t> when you don’t sort the genes.txt file? </a:t>
            </a:r>
            <a:endParaRPr sz="16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3"/>
          <p:cNvSpPr txBox="1"/>
          <p:nvPr>
            <p:ph idx="1" type="body"/>
          </p:nvPr>
        </p:nvSpPr>
        <p:spPr>
          <a:xfrm>
            <a:off x="350300" y="1213050"/>
            <a:ext cx="6305400" cy="16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Report only duplicate values (uniq -d flag)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 genes1.txt | sort | uniq -d  </a:t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Report values that are in the file a single time (uniq -u)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 genes1.txt | sort | uniq -u</a:t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Count the number of occurrences for each value (uniq -c)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 genes1.txt | sort | uniq -c</a:t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43"/>
          <p:cNvSpPr txBox="1"/>
          <p:nvPr/>
        </p:nvSpPr>
        <p:spPr>
          <a:xfrm>
            <a:off x="7235150" y="718450"/>
            <a:ext cx="1485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DNMT3A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FLT3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TET2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IDH2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RUNX1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IDH2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IDH1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CEBPA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CEBPA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6407300" y="134525"/>
            <a:ext cx="2499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Unsorted data: 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Verdana"/>
                <a:ea typeface="Verdana"/>
                <a:cs typeface="Verdana"/>
                <a:sym typeface="Verdana"/>
              </a:rPr>
              <a:t>We’ve gone through many essential commands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700" y="1152475"/>
            <a:ext cx="14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wd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kdir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ouch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echo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1776300" y="1152475"/>
            <a:ext cx="14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ess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 vs &gt;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rep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Pipe |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Performing set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operations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with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sort | uniq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6" name="Google Shape;31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Question 1: how to find if a gene is present in both genes1.txt and genes2.txt? 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Let’s first talk about the “pseudocode” AKA conceptual code</a:t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Without creating intermediate files: 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 &lt;(cat genes1.txt | sort | uniq) &lt;(cat genes2.txt | sort | uniq) | sort | uniq -d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Performing set operations with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sort | uniq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311700" y="1152475"/>
            <a:ext cx="8520600" cy="361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Question 1: how to find if a gene is present in both genes1.txt and genes2.txt? 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Let’s first talk about the “pseudocode” AKA conceptual code</a:t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Question 2: how do we find genes only found in genes1.txt and not in genes2.txt?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Hint: you will need to “manually” duplicate something. This can be done by concatenating multiple files. Below is an example, where we combine genes1.txt and genes2.txt files. </a:t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cat genes1.txt genes2.txt 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Performing set operations with sort and uniq 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Question 1: how to find if a gene is present in both datasets?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 genes1.txt | uniq &gt;genes1.uniq.txt </a:t>
            </a:r>
            <a:endParaRPr sz="14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 genes2.txt | uniq &gt;genes2.uniq.txt</a:t>
            </a:r>
            <a:r>
              <a:rPr lang="en" sz="14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4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 genes1.uniq.txt genes2.uniq.txt | sort | uniq -d</a:t>
            </a:r>
            <a:endParaRPr sz="1400">
              <a:solidFill>
                <a:srgbClr val="38761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Question 2: how do we find genes only found in genes1.txt?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Hint: you will need to “manually” duplicate something.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 genes1.uniq.txt genes2.uniq.txt genes2.uniq.txt | sort | uniq -u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How do we </a:t>
            </a:r>
            <a:r>
              <a:rPr b="1" lang="en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a file with multiple columns?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More practical </a:t>
            </a:r>
            <a:r>
              <a:rPr b="1" lang="en" sz="25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sort</a:t>
            </a:r>
            <a:r>
              <a:rPr lang="en" sz="2500"/>
              <a:t>ing practice with a tab-delimited file</a:t>
            </a:r>
            <a:endParaRPr sz="2500"/>
          </a:p>
        </p:txBody>
      </p:sp>
      <p:sp>
        <p:nvSpPr>
          <p:cNvPr id="339" name="Google Shape;339;p48"/>
          <p:cNvSpPr txBox="1"/>
          <p:nvPr>
            <p:ph idx="1" type="body"/>
          </p:nvPr>
        </p:nvSpPr>
        <p:spPr>
          <a:xfrm>
            <a:off x="253950" y="1017725"/>
            <a:ext cx="8636100" cy="18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## View the file with the less command. To increase width of tabs, type </a:t>
            </a:r>
            <a:r>
              <a:rPr b="1" lang="en" sz="1600" u="sng">
                <a:solidFill>
                  <a:srgbClr val="38761D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-x20</a:t>
            </a: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and enter. You can press “q” to exit to file viewer. </a:t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less </a:t>
            </a: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tcg</a:t>
            </a: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</a:t>
            </a: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.tsv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## Get rid of horrible wrapping behavior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</a:t>
            </a:r>
            <a:r>
              <a:rPr lang="en" sz="1600">
                <a:solidFill>
                  <a:srgbClr val="1F2328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ess -S tcga.tsv</a:t>
            </a:r>
            <a:endParaRPr sz="1600">
              <a:solidFill>
                <a:srgbClr val="1F2328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283200" y="2643875"/>
            <a:ext cx="8399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UPN  chromosome_name  start      stop       reference  variant  type  gene_name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  MT               13059      13059      C          -        DEL   MT-ND5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  MT               14767      14767      T          C        SNP   MT-CYB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  1                119270684  119270684  T          A        SNP   TBX15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  1                150324146  150324146  T          C        SNP   TCHHL1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  2                25310747   25310747   G          A        SNP   DNMT3A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  2                208821357  208821357  C          T        SNP   IDH1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  3                7478316    7478316    T          A        SNP   GRM7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  5                170767341  170767342  -          GAGGAGG  INS   NPM1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  5                170767342  170767343  -          T        INS   NPM1</a:t>
            </a:r>
            <a:endParaRPr/>
          </a:p>
        </p:txBody>
      </p:sp>
      <p:sp>
        <p:nvSpPr>
          <p:cNvPr id="341" name="Google Shape;341;p48"/>
          <p:cNvSpPr txBox="1"/>
          <p:nvPr/>
        </p:nvSpPr>
        <p:spPr>
          <a:xfrm rot="-756">
            <a:off x="6335800" y="3488351"/>
            <a:ext cx="27288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Just run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“sort tcga.tsv”, right? 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311700" y="1140900"/>
            <a:ext cx="86361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Better to sort on a specific column of interest (chr)</a:t>
            </a:r>
            <a:endParaRPr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sort -k 2,2 tcga.tsv | head</a:t>
            </a:r>
            <a:endParaRPr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More practical </a:t>
            </a:r>
            <a:r>
              <a:rPr b="1" lang="en" sz="25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sort</a:t>
            </a:r>
            <a:r>
              <a:rPr lang="en" sz="2500"/>
              <a:t>ing practice with a tab-delimited file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348" name="Google Shape;348;p49"/>
          <p:cNvSpPr txBox="1"/>
          <p:nvPr/>
        </p:nvSpPr>
        <p:spPr>
          <a:xfrm>
            <a:off x="347700" y="2322500"/>
            <a:ext cx="8106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100232	1	158984926	158984926	A	G	SNP	SLAMF7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100232	1	170692206	170692206	T	-	DEL	C1orf105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100232	1	</a:t>
            </a:r>
            <a:r>
              <a:rPr b="1" lang="en">
                <a:solidFill>
                  <a:srgbClr val="CC0000"/>
                </a:solidFill>
              </a:rPr>
              <a:t>26974278</a:t>
            </a:r>
            <a:r>
              <a:rPr lang="en"/>
              <a:t>	26974278	G	A	SNP	ARID1A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103342	1	115058052	115058052	T	G	SNP	NRAS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103342	1	56934311	56934311	C	T	SNP	PRKAA2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	1	119270684	119270684	T	A	SNP	TBX15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104	1	150324146	150324146	T	C	SNP	TCHHL1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110	1	199321250	199321250	G	A	SNP	CACNA1S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110	1	200181928	200181928	G	A	SNP	LMOD1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113971	1	180882643	180882643	C	T	SNP	RGS8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9"/>
          <p:cNvSpPr txBox="1"/>
          <p:nvPr/>
        </p:nvSpPr>
        <p:spPr>
          <a:xfrm rot="-756">
            <a:off x="6219000" y="2256177"/>
            <a:ext cx="27288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We sorted by the chromosome column, great! 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But the coordinates are still out of order...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sort start coordinate numerically </a:t>
            </a:r>
            <a:endParaRPr/>
          </a:p>
        </p:txBody>
      </p:sp>
      <p:sp>
        <p:nvSpPr>
          <p:cNvPr id="355" name="Google Shape;35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Or event multiple columns of interest (chr, start)</a:t>
            </a:r>
            <a:endParaRPr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sort -k 2,2 -k 3,3n tcga.tsv | head </a:t>
            </a:r>
            <a:endParaRPr/>
          </a:p>
        </p:txBody>
      </p:sp>
      <p:cxnSp>
        <p:nvCxnSpPr>
          <p:cNvPr id="356" name="Google Shape;356;p50"/>
          <p:cNvCxnSpPr>
            <a:stCxn id="357" idx="0"/>
          </p:cNvCxnSpPr>
          <p:nvPr/>
        </p:nvCxnSpPr>
        <p:spPr>
          <a:xfrm flipH="1" rot="10800000">
            <a:off x="1362150" y="1830036"/>
            <a:ext cx="1716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50"/>
          <p:cNvSpPr txBox="1"/>
          <p:nvPr/>
        </p:nvSpPr>
        <p:spPr>
          <a:xfrm>
            <a:off x="0" y="2152536"/>
            <a:ext cx="27243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Treat chromosome values as text --&gt; sort alphabetically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58" name="Google Shape;358;p50"/>
          <p:cNvCxnSpPr>
            <a:stCxn id="359" idx="0"/>
          </p:cNvCxnSpPr>
          <p:nvPr/>
        </p:nvCxnSpPr>
        <p:spPr>
          <a:xfrm rot="10800000">
            <a:off x="3662325" y="1864525"/>
            <a:ext cx="1186200" cy="2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50"/>
          <p:cNvSpPr txBox="1"/>
          <p:nvPr/>
        </p:nvSpPr>
        <p:spPr>
          <a:xfrm>
            <a:off x="2819925" y="2152525"/>
            <a:ext cx="4057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Treat start coordinate as numeric (hence “n”) --&gt; sort numerically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0" name="Google Shape;360;p50"/>
          <p:cNvSpPr txBox="1"/>
          <p:nvPr/>
        </p:nvSpPr>
        <p:spPr>
          <a:xfrm>
            <a:off x="116850" y="2763900"/>
            <a:ext cx="7245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180168  1  5347     5347     G  A  SNP  LOC100134101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852559  1  7692     7692     G  A  SNP  LOC727882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303818  1  1561654  1561654  G  A  SNP  CDC2L2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203     1  1737088  1737088  T  G  SNP  GNB1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225373  1  2408210  2408210  C  T  SNP  PLCH2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721214  1  3318383  3318383  G  A  SNP  PRDM16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426980  1  3628599  3628599  C  T  SNP  TP73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775109  1  3690478  3690478  G  A  SNP  LRRC47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128392  1  6453706  6453706  C  T  SNP  PLEKHG5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869922  1  6559262  6559262  A  G  SNP  TAS1R1</a:t>
            </a:r>
            <a:endParaRPr/>
          </a:p>
        </p:txBody>
      </p:sp>
      <p:sp>
        <p:nvSpPr>
          <p:cNvPr id="361" name="Google Shape;361;p50"/>
          <p:cNvSpPr txBox="1"/>
          <p:nvPr/>
        </p:nvSpPr>
        <p:spPr>
          <a:xfrm rot="-756">
            <a:off x="6219000" y="2256177"/>
            <a:ext cx="27288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Much better!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Understanding </a:t>
            </a:r>
            <a:r>
              <a:rPr lang="en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sort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’s field options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311700" y="1152475"/>
            <a:ext cx="3999900" cy="28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ort -k2 tcga.tsv | head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Sorts by columns including + after the 2nd column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Looks like a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fully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sorted dataset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8" name="Google Shape;368;p51"/>
          <p:cNvSpPr txBox="1"/>
          <p:nvPr>
            <p:ph idx="2" type="body"/>
          </p:nvPr>
        </p:nvSpPr>
        <p:spPr>
          <a:xfrm>
            <a:off x="4832400" y="1152475"/>
            <a:ext cx="3999900" cy="28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 -k2,2 tcga.tsv | head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Sorts by only the 2nd column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●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genomic coordinates are still unsorted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Verdana"/>
                <a:ea typeface="Verdana"/>
                <a:cs typeface="Verdana"/>
                <a:sym typeface="Verdana"/>
              </a:rPr>
              <a:t>Getting fancy with </a:t>
            </a:r>
            <a:r>
              <a:rPr b="1" lang="en" sz="4400">
                <a:solidFill>
                  <a:srgbClr val="38761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r>
              <a:rPr b="1" lang="en" sz="4400">
                <a:solidFill>
                  <a:srgbClr val="38761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4400">
                <a:latin typeface="Verdana"/>
                <a:ea typeface="Verdana"/>
                <a:cs typeface="Verdana"/>
                <a:sym typeface="Verdana"/>
              </a:rPr>
              <a:t>using a GFF/GTF file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The GFF Format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Untitled.png" id="379" name="Google Shape;3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94825"/>
            <a:ext cx="7854773" cy="363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900" y="1621875"/>
            <a:ext cx="3935400" cy="24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5825"/>
            <a:ext cx="4103021" cy="274250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Verdana"/>
                <a:ea typeface="Verdana"/>
                <a:cs typeface="Verdana"/>
                <a:sym typeface="Verdana"/>
              </a:rPr>
              <a:t>Navigating filesystems via the command line is essential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type="title"/>
          </p:nvPr>
        </p:nvSpPr>
        <p:spPr>
          <a:xfrm>
            <a:off x="311700" y="21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grep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command is </a:t>
            </a:r>
            <a:r>
              <a:rPr b="1" lang="en" u="sng">
                <a:latin typeface="Verdana"/>
                <a:ea typeface="Verdana"/>
                <a:cs typeface="Verdana"/>
                <a:sym typeface="Verdana"/>
              </a:rPr>
              <a:t>VERY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useful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5" name="Google Shape;385;p54"/>
          <p:cNvSpPr txBox="1"/>
          <p:nvPr/>
        </p:nvSpPr>
        <p:spPr>
          <a:xfrm>
            <a:off x="4306425" y="1056375"/>
            <a:ext cx="46860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2019-06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	ensembl	gene	10736171	10736283	.	-	.	gene_id "ENSG00000277248"; gene_version "1"; gene_name "U2"; gene_source "ensembl"; gene_biotype "snRNA";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	ensembl	transcript	10736171	10736283	.	-	.	gene_id "ENSG00000277248"; gene_version "1"; transcript_id "ENST00000615943"; transcript_version "1"; gene_name "U2"; gene_source "ensembl"; gene_biotype "snRNA"; transcript_name "U2.14-201"; transcript_source "ensembl"; transcript_biotype "snRNA"; tag "basic"; transcript_support_level "NA";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	ensembl	exon	10736171	10736283	.	-	.	gene_id "ENSG00000277248"; gene_version "1"; transcript_id "ENST00000615943"; transcript_version "1"; exon_number "1"; gene_name "U2"; gene_source "ensembl"; gene_biotype "snRNA"; transcript_name "U2.14-201"; transcript_source "ensembl"; transcript_biotype "snRNA"; exon_id "ENSE00003736336"; exon_version "1"; tag "basic"; transcript_support_level "NA";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	havana	gene	10939388	10961338	.	-	.	gene_id "ENSG00000283047"; gene_version "1"; gene_name "FRG1FP"; gene_source "havana"; gene_biotype "unprocessed_pseudogene";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54"/>
          <p:cNvSpPr txBox="1"/>
          <p:nvPr/>
        </p:nvSpPr>
        <p:spPr>
          <a:xfrm>
            <a:off x="250975" y="930025"/>
            <a:ext cx="3692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grep "gene" genes.gtf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387" name="Google Shape;387;p54"/>
          <p:cNvSpPr txBox="1"/>
          <p:nvPr/>
        </p:nvSpPr>
        <p:spPr>
          <a:xfrm rot="-569">
            <a:off x="250975" y="3045889"/>
            <a:ext cx="36228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Result:</a:t>
            </a: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Only lines that contain the text "gene" </a:t>
            </a:r>
            <a:r>
              <a:rPr lang="en" sz="1800" u="sng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anywhere in the line</a:t>
            </a: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will be returned.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311700" y="21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See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grep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matches with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--color</a:t>
            </a:r>
            <a:endParaRPr>
              <a:solidFill>
                <a:srgbClr val="38761D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393" name="Google Shape;393;p55"/>
          <p:cNvSpPr txBox="1"/>
          <p:nvPr/>
        </p:nvSpPr>
        <p:spPr>
          <a:xfrm rot="-569">
            <a:off x="250975" y="1942750"/>
            <a:ext cx="36228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Result:</a:t>
            </a: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Only lines that contain the text "gene" </a:t>
            </a:r>
            <a:r>
              <a:rPr lang="en" sz="1800" u="sng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anywhere in the line</a:t>
            </a: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will be returned.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What if we want to match "gene" but not things like "gene_name"?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55"/>
          <p:cNvSpPr txBox="1"/>
          <p:nvPr/>
        </p:nvSpPr>
        <p:spPr>
          <a:xfrm>
            <a:off x="250975" y="930025"/>
            <a:ext cx="3692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grep --color "gene" genes.gtf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395" name="Google Shape;395;p55"/>
          <p:cNvSpPr txBox="1"/>
          <p:nvPr/>
        </p:nvSpPr>
        <p:spPr>
          <a:xfrm>
            <a:off x="4306425" y="1132575"/>
            <a:ext cx="46860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</a:t>
            </a:r>
            <a:r>
              <a:rPr b="1" lang="en" sz="1000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build-last-updated 2019-06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	ensembl	</a:t>
            </a:r>
            <a:r>
              <a:rPr b="1" lang="en" sz="1000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10736171	10736283	.	-	.	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_id "ENSG00000277248"; </a:t>
            </a:r>
            <a:r>
              <a:rPr b="1" lang="en" sz="1000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_version "1"; 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_name "U2"; 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_source "ensembl"; 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_biotype "snRNA";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	ensembl	transcript	10736171	10736283	.	-	.	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_id "ENSG00000277248"; 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_version "1"; transcript_id "ENST00000615943"; transcript_version "1"; 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_name "U2"; 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_source "ensembl"; 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_biotype "snRNA"; transcript_name "U2.14-201"; transcript_source "ensembl"; transcript_biotype "snRNA"; tag "basic"; transcript_support_level "NA";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	ensembl	exon	10736171	10736283	.	-	.	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_id "ENSG00000277248"; 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_version "1"; transcript_id "ENST00000615943"; transcript_version "1"; exon_number "1"; 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_name "U2"; 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_source "ensembl"; gene_biotype "snRNA"; transcript_name "U2.14-201"; transcript_source "ensembl"; transcript_biotype "snRNA"; exon_id "ENSE00003736336"; exon_version "1"; tag "basic"; transcript_support_level "NA";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	havana	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10939388	10961338	.	-	.	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_id "ENSG00000283047"; 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_version "1"; gene_name "FRG1FP"; 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_source "havana"; 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_biotype "unprocessed_pseudo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/>
          <p:nvPr>
            <p:ph type="title"/>
          </p:nvPr>
        </p:nvSpPr>
        <p:spPr>
          <a:xfrm>
            <a:off x="311700" y="21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Get “whole word” matches with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-w</a:t>
            </a:r>
            <a:endParaRPr>
              <a:solidFill>
                <a:srgbClr val="38761D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401" name="Google Shape;401;p56"/>
          <p:cNvSpPr txBox="1"/>
          <p:nvPr/>
        </p:nvSpPr>
        <p:spPr>
          <a:xfrm>
            <a:off x="4306425" y="1176975"/>
            <a:ext cx="46860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	ensembl	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10736171	10736283	.	-	.	gene_id "ENSG00000277248"; gene_version "1"; gene_name "U2"; gene_source "ensembl"; gene_biotype "snRNA";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	havana	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10939388	10961338	.	-	.	gene_id "ENSG00000283047"; gene_version "1"; gene_name "FRG1FP"; gene_source "havana"; gene_biotype "unprocessed_pseudogene";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	havana	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11066418	11068174	.	+	.	gene_id "ENSG00000279973"; gene_version "2"; gene_name "CU104787.1"; gene_source "havana"; gene_biotype "lncRNA";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	havana	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11124337	11125705	.	+	.	gene_id "ENSG00000226444"; gene_version "2"; gene_name "ACTR3BP6"; gene_source "havana"; gene_biotype "processed_pseudogene";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56"/>
          <p:cNvSpPr txBox="1"/>
          <p:nvPr/>
        </p:nvSpPr>
        <p:spPr>
          <a:xfrm>
            <a:off x="265975" y="930025"/>
            <a:ext cx="4686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grep --color "gene" -w genes.gtf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403" name="Google Shape;403;p56"/>
          <p:cNvSpPr txBox="1"/>
          <p:nvPr/>
        </p:nvSpPr>
        <p:spPr>
          <a:xfrm rot="-831">
            <a:off x="250975" y="2142544"/>
            <a:ext cx="3723600" cy="2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By default, grep reports a pattern match anywhere it find it on the line.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What if we want to match "gene" but not things like "gene_name"?</a:t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/>
          <p:nvPr>
            <p:ph type="title"/>
          </p:nvPr>
        </p:nvSpPr>
        <p:spPr>
          <a:xfrm>
            <a:off x="311700" y="21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Report lines that lack a 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pattern with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-v</a:t>
            </a:r>
            <a:endParaRPr>
              <a:solidFill>
                <a:srgbClr val="38761D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409" name="Google Shape;409;p57"/>
          <p:cNvSpPr txBox="1"/>
          <p:nvPr/>
        </p:nvSpPr>
        <p:spPr>
          <a:xfrm>
            <a:off x="4298775" y="1135600"/>
            <a:ext cx="46860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GRCh38.p13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NCBI:GCA_000001405.28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57"/>
          <p:cNvSpPr txBox="1"/>
          <p:nvPr/>
        </p:nvSpPr>
        <p:spPr>
          <a:xfrm>
            <a:off x="265975" y="930025"/>
            <a:ext cx="4686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grep "gene" -v genes.gtf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411" name="Google Shape;411;p57"/>
          <p:cNvSpPr txBox="1"/>
          <p:nvPr/>
        </p:nvSpPr>
        <p:spPr>
          <a:xfrm rot="-840">
            <a:off x="250975" y="3045751"/>
            <a:ext cx="36822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Why are these the only lines that are reported?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>
            <p:ph type="title"/>
          </p:nvPr>
        </p:nvSpPr>
        <p:spPr>
          <a:xfrm>
            <a:off x="311700" y="21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Report lines that </a:t>
            </a:r>
            <a:r>
              <a:rPr lang="en" u="sng">
                <a:latin typeface="Verdana"/>
                <a:ea typeface="Verdana"/>
                <a:cs typeface="Verdana"/>
                <a:sym typeface="Verdana"/>
              </a:rPr>
              <a:t>lack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a pattern with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-v</a:t>
            </a:r>
            <a:r>
              <a:rPr lang="en"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 and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-w</a:t>
            </a:r>
            <a:endParaRPr>
              <a:solidFill>
                <a:srgbClr val="38761D"/>
              </a:solidFill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417" name="Google Shape;417;p58"/>
          <p:cNvSpPr txBox="1"/>
          <p:nvPr/>
        </p:nvSpPr>
        <p:spPr>
          <a:xfrm>
            <a:off x="4306425" y="1236775"/>
            <a:ext cx="46860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GRCh38.p13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NCBI:GCA_000001405.28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2019-06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	ensembl	transcript	10736171	10736283	.	-	.	gene_id "ENSG00000277248"; gene_version "1"; transcript_id "ENST00000615943"; transcript_version "1"; gene_name "U2"; gene_source "ensembl"; gene_biotype "snRNA"; transcript_name "U2.14-201"; transcript_source "ensembl"; transcript_biotype "snRNA"; tag "basic"; transcript_support_level "NA";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	ensembl	exon	10736171	10736283	.	-	.	gene_id "ENSG00000277248"; gene_version "1"; transcript_id "ENST00000615943"; transcript_version "1"; exon_number "1"; gene_name "U2"; gene_source "ensembl"; gene_biotype "snRNA"; transcript_name "U2.14-201"; transcript_source "ensembl"; transcript_biotype "snRNA"; exon_id "ENSE00003736336"; exon_version "1"; tag "basic"; transcript_support_level "NA";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58"/>
          <p:cNvSpPr txBox="1"/>
          <p:nvPr/>
        </p:nvSpPr>
        <p:spPr>
          <a:xfrm>
            <a:off x="265975" y="930025"/>
            <a:ext cx="4686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grep "gene" -v -w genes.gtf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/>
          <p:cNvSpPr txBox="1"/>
          <p:nvPr>
            <p:ph type="title"/>
          </p:nvPr>
        </p:nvSpPr>
        <p:spPr>
          <a:xfrm>
            <a:off x="311700" y="21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Matching patterns that include quotes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424" name="Google Shape;424;p59"/>
          <p:cNvSpPr txBox="1"/>
          <p:nvPr/>
        </p:nvSpPr>
        <p:spPr>
          <a:xfrm>
            <a:off x="4306425" y="1541575"/>
            <a:ext cx="4686000" cy="33600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ensembl_havana	gene	113813811	113871753	.	-	.	gene_id "ENSG00000134242"; gene_version "16"; gene_name "</a:t>
            </a:r>
            <a:r>
              <a:rPr b="1" lang="en" sz="1000">
                <a:solidFill>
                  <a:srgbClr val="CC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gene_source "ensembl_havana"; gene_biotype "protein_coding";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transcript	113813811	113871712	.	-	.	gene_id "ENSG00000134242"; gene_version "16"; transcript_id "ENST00000460620"; transcript_version "5"; gene_name "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gene_source "ensembl_havana"; gene_biotype "protein_coding"; transcript_name "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-203"; transcript_source "havana"; transcript_biotype "protein_coding"; tag "basic"; transcript_support_level "1";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exon	113871537	113871712	.	-	.	gene_id "ENSG00000134242"; gene_version "16"; transcript_id "ENST00000460620"; transcript_version "5"; exon_number "1"; gene_name "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gene_source "ensembl_havana"; gene_biotype "protein_coding"; transcript_name "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-203"; transcript_source "havana"; transcript_biotype "protein_coding"; exon_id "ENSE00001835701"; exon_version "1"; tag "basic"; transcript_support_level "1";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5" name="Google Shape;425;p59"/>
          <p:cNvSpPr txBox="1"/>
          <p:nvPr/>
        </p:nvSpPr>
        <p:spPr>
          <a:xfrm>
            <a:off x="265950" y="930025"/>
            <a:ext cx="4686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grep --color “PTPN22” genes.gtf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426" name="Google Shape;426;p59"/>
          <p:cNvSpPr txBox="1"/>
          <p:nvPr/>
        </p:nvSpPr>
        <p:spPr>
          <a:xfrm rot="-840">
            <a:off x="250975" y="3045751"/>
            <a:ext cx="36822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What if we want to find lines with a specific gene name (note that the GFF has gene names in quotes). We need to tell grep to </a:t>
            </a:r>
            <a:r>
              <a:rPr lang="en" sz="1800" u="sng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treat quote characters literally</a:t>
            </a: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!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/>
          <p:nvPr>
            <p:ph type="title"/>
          </p:nvPr>
        </p:nvSpPr>
        <p:spPr>
          <a:xfrm>
            <a:off x="311700" y="21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Matching patterns that include quotes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432" name="Google Shape;432;p60"/>
          <p:cNvSpPr txBox="1"/>
          <p:nvPr/>
        </p:nvSpPr>
        <p:spPr>
          <a:xfrm>
            <a:off x="4306425" y="1541575"/>
            <a:ext cx="4686000" cy="33600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ensembl_havana	gene	113813811	113871753	.	-	.	gene_id "ENSG00000134242"; gene_version "16"; gene_name "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gene_source "ensembl_havana"; gene_biotype "protein_coding";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transcript	113813811	113871712	.	-	.	gene_id "ENSG00000134242"; gene_version "16"; transcript_id "ENST00000460620"; transcript_version "5"; gene_name "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gene_source "ensembl_havana"; gene_biotype "protein_coding"; transcript_name "PTPN22-203"; transcript_source "havana"; transcript_biotype "protein_coding"; tag "basic"; transcript_support_level "1";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exon	113871537	113871712	.	-	.	gene_id "ENSG00000134242"; gene_version "16"; transcript_id "ENST00000460620"; transcript_version "5"; exon_number "1"; gene_name "</a:t>
            </a:r>
            <a:r>
              <a:rPr b="1" lang="en" sz="1000">
                <a:solidFill>
                  <a:srgbClr val="CC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gene_source "ensembl_havana"; gene_biotype "protein_coding"; transcript_name "PTPN22-203"; transcript_source "havana"; transcript_biotype "protein_coding"; exon_id "ENSE00001835701"; exon_version "1"; tag "basic"; transcript_support_level "1";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60"/>
          <p:cNvSpPr txBox="1"/>
          <p:nvPr/>
        </p:nvSpPr>
        <p:spPr>
          <a:xfrm>
            <a:off x="265975" y="930025"/>
            <a:ext cx="46860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grep --color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\“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PTPN22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\”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genes.gtf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434" name="Google Shape;434;p60"/>
          <p:cNvSpPr txBox="1"/>
          <p:nvPr/>
        </p:nvSpPr>
        <p:spPr>
          <a:xfrm rot="-840">
            <a:off x="250975" y="3045751"/>
            <a:ext cx="36822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What if we want to find lines with a specific gene name (note that the GFF has gene names in quotes). We need to tell grep to </a:t>
            </a:r>
            <a:r>
              <a:rPr lang="en" sz="1600" u="sng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treat quote characters literally</a:t>
            </a: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! </a:t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To do so, we must "</a:t>
            </a:r>
            <a:r>
              <a:rPr lang="en" sz="1600" u="sng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escape</a:t>
            </a: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 them.</a:t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Note these matches from our last attempt disappeared. Why?</a:t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5" name="Google Shape;435;p60"/>
          <p:cNvCxnSpPr/>
          <p:nvPr/>
        </p:nvCxnSpPr>
        <p:spPr>
          <a:xfrm flipH="1" rot="10800000">
            <a:off x="3560875" y="4221525"/>
            <a:ext cx="821100" cy="414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60"/>
          <p:cNvCxnSpPr/>
          <p:nvPr/>
        </p:nvCxnSpPr>
        <p:spPr>
          <a:xfrm flipH="1" rot="10800000">
            <a:off x="3560875" y="3008975"/>
            <a:ext cx="3304500" cy="11142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>
            <p:ph type="title"/>
          </p:nvPr>
        </p:nvSpPr>
        <p:spPr>
          <a:xfrm>
            <a:off x="311700" y="21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How many lines contain </a:t>
            </a:r>
            <a:r>
              <a:rPr i="1" lang="en">
                <a:latin typeface="Verdana"/>
                <a:ea typeface="Verdana"/>
                <a:cs typeface="Verdana"/>
                <a:sym typeface="Verdana"/>
              </a:rPr>
              <a:t>PTPN22</a:t>
            </a:r>
            <a:endParaRPr i="1"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442" name="Google Shape;442;p61"/>
          <p:cNvSpPr txBox="1"/>
          <p:nvPr/>
        </p:nvSpPr>
        <p:spPr>
          <a:xfrm>
            <a:off x="1874950" y="2184175"/>
            <a:ext cx="5914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grep --color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\"</a:t>
            </a:r>
            <a:r>
              <a:rPr lang="en"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PTPN22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\"</a:t>
            </a:r>
            <a:r>
              <a:rPr lang="en"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genes.gtf | wc -l</a:t>
            </a:r>
            <a:endParaRPr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443" name="Google Shape;443;p61"/>
          <p:cNvSpPr txBox="1"/>
          <p:nvPr/>
        </p:nvSpPr>
        <p:spPr>
          <a:xfrm>
            <a:off x="1874950" y="2836975"/>
            <a:ext cx="5914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316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 txBox="1"/>
          <p:nvPr>
            <p:ph type="title"/>
          </p:nvPr>
        </p:nvSpPr>
        <p:spPr>
          <a:xfrm>
            <a:off x="311700" y="21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How many exon records are there for </a:t>
            </a:r>
            <a:r>
              <a:rPr i="1" lang="en">
                <a:latin typeface="Verdana"/>
                <a:ea typeface="Verdana"/>
                <a:cs typeface="Verdana"/>
                <a:sym typeface="Verdana"/>
              </a:rPr>
              <a:t>PTPN22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?</a:t>
            </a:r>
            <a:endParaRPr>
              <a:latin typeface="Source Code Pro SemiBold"/>
              <a:ea typeface="Source Code Pro SemiBold"/>
              <a:cs typeface="Source Code Pro SemiBold"/>
              <a:sym typeface="Source Code Pro SemiBold"/>
            </a:endParaRPr>
          </a:p>
        </p:txBody>
      </p:sp>
      <p:sp>
        <p:nvSpPr>
          <p:cNvPr id="449" name="Google Shape;449;p62"/>
          <p:cNvSpPr txBox="1"/>
          <p:nvPr/>
        </p:nvSpPr>
        <p:spPr>
          <a:xfrm>
            <a:off x="1874950" y="2184175"/>
            <a:ext cx="5914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grep 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\“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PTPN22</a:t>
            </a:r>
            <a:r>
              <a:rPr lang="en">
                <a:solidFill>
                  <a:srgbClr val="FF0000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\”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genes.gtf | grep -w exon | wc -l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450" name="Google Shape;450;p62"/>
          <p:cNvSpPr txBox="1"/>
          <p:nvPr/>
        </p:nvSpPr>
        <p:spPr>
          <a:xfrm>
            <a:off x="1874950" y="2836975"/>
            <a:ext cx="5914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148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cut</a:t>
            </a:r>
            <a:r>
              <a:rPr lang="en"/>
              <a:t>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2"/>
              <a:t>(cut out specific columns/fields from a file or input stream)</a:t>
            </a:r>
            <a:endParaRPr sz="2022"/>
          </a:p>
        </p:txBody>
      </p:sp>
      <p:sp>
        <p:nvSpPr>
          <p:cNvPr id="456" name="Google Shape;45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So far, we have been working with </a:t>
            </a:r>
            <a:r>
              <a:rPr lang="en" u="sng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entire lines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of files. Many times we want to just explore specific subsets of information in a file. The grep command helps to isolate specific </a:t>
            </a:r>
            <a:r>
              <a:rPr lang="en" u="sng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lines.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The cut command helps us to extract specific </a:t>
            </a:r>
            <a:r>
              <a:rPr lang="en" u="sng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columns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from lines.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The cut command assumes that your file or input stream (in the case of a pipe) is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tab-delimited.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Verdana"/>
                <a:ea typeface="Verdana"/>
                <a:cs typeface="Verdana"/>
                <a:sym typeface="Verdana"/>
              </a:rPr>
              <a:t>Navigating filesystems via the command line is essential</a:t>
            </a:r>
            <a:endParaRPr sz="2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</p:txBody>
      </p:sp>
      <p:sp>
        <p:nvSpPr>
          <p:cNvPr id="127" name="Google Shape;127;p28"/>
          <p:cNvSpPr txBox="1"/>
          <p:nvPr/>
        </p:nvSpPr>
        <p:spPr>
          <a:xfrm>
            <a:off x="5733250" y="985400"/>
            <a:ext cx="2836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Example Unix file system (a “tree”)</a:t>
            </a:r>
            <a:endParaRPr/>
          </a:p>
        </p:txBody>
      </p:sp>
      <p:grpSp>
        <p:nvGrpSpPr>
          <p:cNvPr id="128" name="Google Shape;128;p28"/>
          <p:cNvGrpSpPr/>
          <p:nvPr/>
        </p:nvGrpSpPr>
        <p:grpSpPr>
          <a:xfrm>
            <a:off x="7394400" y="1610075"/>
            <a:ext cx="675775" cy="545000"/>
            <a:chOff x="2118350" y="2420325"/>
            <a:chExt cx="675775" cy="545000"/>
          </a:xfrm>
        </p:grpSpPr>
        <p:pic>
          <p:nvPicPr>
            <p:cNvPr id="129" name="Google Shape;12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8350" y="2420325"/>
              <a:ext cx="545000" cy="54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8"/>
            <p:cNvSpPr txBox="1"/>
            <p:nvPr/>
          </p:nvSpPr>
          <p:spPr>
            <a:xfrm>
              <a:off x="2136525" y="2517351"/>
              <a:ext cx="65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  <a:latin typeface="Consolas"/>
                  <a:ea typeface="Consolas"/>
                  <a:cs typeface="Consolas"/>
                  <a:sym typeface="Consolas"/>
                </a:rPr>
                <a:t>root</a:t>
              </a:r>
              <a:endParaRPr sz="1200"/>
            </a:p>
          </p:txBody>
        </p:sp>
      </p:grpSp>
      <p:grpSp>
        <p:nvGrpSpPr>
          <p:cNvPr id="131" name="Google Shape;131;p28"/>
          <p:cNvGrpSpPr/>
          <p:nvPr/>
        </p:nvGrpSpPr>
        <p:grpSpPr>
          <a:xfrm>
            <a:off x="6099000" y="2372075"/>
            <a:ext cx="675775" cy="545000"/>
            <a:chOff x="2118350" y="2420325"/>
            <a:chExt cx="675775" cy="545000"/>
          </a:xfrm>
        </p:grpSpPr>
        <p:pic>
          <p:nvPicPr>
            <p:cNvPr id="132" name="Google Shape;132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8350" y="2420325"/>
              <a:ext cx="545000" cy="54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28"/>
            <p:cNvSpPr txBox="1"/>
            <p:nvPr/>
          </p:nvSpPr>
          <p:spPr>
            <a:xfrm>
              <a:off x="2136525" y="2517351"/>
              <a:ext cx="65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38761D"/>
                  </a:solidFill>
                  <a:latin typeface="Consolas"/>
                  <a:ea typeface="Consolas"/>
                  <a:cs typeface="Consolas"/>
                  <a:sym typeface="Consolas"/>
                </a:rPr>
                <a:t>home</a:t>
              </a:r>
              <a:endParaRPr sz="1200"/>
            </a:p>
          </p:txBody>
        </p:sp>
      </p:grpSp>
      <p:grpSp>
        <p:nvGrpSpPr>
          <p:cNvPr id="134" name="Google Shape;134;p28"/>
          <p:cNvGrpSpPr/>
          <p:nvPr/>
        </p:nvGrpSpPr>
        <p:grpSpPr>
          <a:xfrm>
            <a:off x="7394400" y="2372075"/>
            <a:ext cx="675775" cy="545000"/>
            <a:chOff x="2118350" y="2420325"/>
            <a:chExt cx="675775" cy="545000"/>
          </a:xfrm>
        </p:grpSpPr>
        <p:pic>
          <p:nvPicPr>
            <p:cNvPr id="135" name="Google Shape;13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8350" y="2420325"/>
              <a:ext cx="545000" cy="54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28"/>
            <p:cNvSpPr txBox="1"/>
            <p:nvPr/>
          </p:nvSpPr>
          <p:spPr>
            <a:xfrm>
              <a:off x="2136525" y="2517351"/>
              <a:ext cx="65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  <a:latin typeface="Consolas"/>
                  <a:ea typeface="Consolas"/>
                  <a:cs typeface="Consolas"/>
                  <a:sym typeface="Consolas"/>
                </a:rPr>
                <a:t>bin</a:t>
              </a:r>
              <a:endParaRPr sz="1200"/>
            </a:p>
          </p:txBody>
        </p:sp>
      </p:grpSp>
      <p:grpSp>
        <p:nvGrpSpPr>
          <p:cNvPr id="137" name="Google Shape;137;p28"/>
          <p:cNvGrpSpPr/>
          <p:nvPr/>
        </p:nvGrpSpPr>
        <p:grpSpPr>
          <a:xfrm>
            <a:off x="8156400" y="2372075"/>
            <a:ext cx="675775" cy="545000"/>
            <a:chOff x="2118350" y="2420325"/>
            <a:chExt cx="675775" cy="545000"/>
          </a:xfrm>
        </p:grpSpPr>
        <p:pic>
          <p:nvPicPr>
            <p:cNvPr id="138" name="Google Shape;13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8350" y="2420325"/>
              <a:ext cx="545000" cy="54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28"/>
            <p:cNvSpPr txBox="1"/>
            <p:nvPr/>
          </p:nvSpPr>
          <p:spPr>
            <a:xfrm>
              <a:off x="2136525" y="2517351"/>
              <a:ext cx="65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  <a:latin typeface="Consolas"/>
                  <a:ea typeface="Consolas"/>
                  <a:cs typeface="Consolas"/>
                  <a:sym typeface="Consolas"/>
                </a:rPr>
                <a:t>vol</a:t>
              </a:r>
              <a:endParaRPr sz="1200"/>
            </a:p>
          </p:txBody>
        </p:sp>
      </p:grpSp>
      <p:cxnSp>
        <p:nvCxnSpPr>
          <p:cNvPr id="140" name="Google Shape;140;p28"/>
          <p:cNvCxnSpPr>
            <a:stCxn id="132" idx="0"/>
            <a:endCxn id="129" idx="2"/>
          </p:cNvCxnSpPr>
          <p:nvPr/>
        </p:nvCxnSpPr>
        <p:spPr>
          <a:xfrm flipH="1" rot="10800000">
            <a:off x="6371500" y="2155175"/>
            <a:ext cx="12954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8"/>
          <p:cNvCxnSpPr/>
          <p:nvPr/>
        </p:nvCxnSpPr>
        <p:spPr>
          <a:xfrm>
            <a:off x="7666900" y="2155175"/>
            <a:ext cx="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8"/>
          <p:cNvCxnSpPr/>
          <p:nvPr/>
        </p:nvCxnSpPr>
        <p:spPr>
          <a:xfrm>
            <a:off x="7666900" y="2155075"/>
            <a:ext cx="7620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8"/>
          <p:cNvCxnSpPr>
            <a:endCxn id="144" idx="0"/>
          </p:cNvCxnSpPr>
          <p:nvPr/>
        </p:nvCxnSpPr>
        <p:spPr>
          <a:xfrm flipH="1">
            <a:off x="5914300" y="2951375"/>
            <a:ext cx="395400" cy="1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8"/>
          <p:cNvCxnSpPr>
            <a:endCxn id="146" idx="0"/>
          </p:cNvCxnSpPr>
          <p:nvPr/>
        </p:nvCxnSpPr>
        <p:spPr>
          <a:xfrm>
            <a:off x="6313600" y="2957675"/>
            <a:ext cx="286500" cy="1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" name="Google Shape;147;p28"/>
          <p:cNvGrpSpPr/>
          <p:nvPr/>
        </p:nvGrpSpPr>
        <p:grpSpPr>
          <a:xfrm>
            <a:off x="5641800" y="3057875"/>
            <a:ext cx="675775" cy="545000"/>
            <a:chOff x="2118350" y="2420325"/>
            <a:chExt cx="675775" cy="545000"/>
          </a:xfrm>
        </p:grpSpPr>
        <p:pic>
          <p:nvPicPr>
            <p:cNvPr id="144" name="Google Shape;14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8350" y="2420325"/>
              <a:ext cx="545000" cy="54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8"/>
            <p:cNvSpPr txBox="1"/>
            <p:nvPr/>
          </p:nvSpPr>
          <p:spPr>
            <a:xfrm>
              <a:off x="2136525" y="2517351"/>
              <a:ext cx="65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8761D"/>
                  </a:solidFill>
                  <a:latin typeface="Consolas"/>
                  <a:ea typeface="Consolas"/>
                  <a:cs typeface="Consolas"/>
                  <a:sym typeface="Consolas"/>
                </a:rPr>
                <a:t>luke</a:t>
              </a:r>
              <a:endParaRPr sz="1000"/>
            </a:p>
          </p:txBody>
        </p:sp>
      </p:grpSp>
      <p:grpSp>
        <p:nvGrpSpPr>
          <p:cNvPr id="149" name="Google Shape;149;p28"/>
          <p:cNvGrpSpPr/>
          <p:nvPr/>
        </p:nvGrpSpPr>
        <p:grpSpPr>
          <a:xfrm>
            <a:off x="6327600" y="3057875"/>
            <a:ext cx="675775" cy="545000"/>
            <a:chOff x="2118350" y="2420325"/>
            <a:chExt cx="675775" cy="545000"/>
          </a:xfrm>
        </p:grpSpPr>
        <p:pic>
          <p:nvPicPr>
            <p:cNvPr id="146" name="Google Shape;14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8350" y="2420325"/>
              <a:ext cx="545000" cy="54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8"/>
            <p:cNvSpPr txBox="1"/>
            <p:nvPr/>
          </p:nvSpPr>
          <p:spPr>
            <a:xfrm>
              <a:off x="2136525" y="2517351"/>
              <a:ext cx="65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8761D"/>
                  </a:solidFill>
                  <a:latin typeface="Consolas"/>
                  <a:ea typeface="Consolas"/>
                  <a:cs typeface="Consolas"/>
                  <a:sym typeface="Consolas"/>
                </a:rPr>
                <a:t>leia</a:t>
              </a:r>
              <a:endParaRPr sz="1000"/>
            </a:p>
          </p:txBody>
        </p:sp>
      </p:grpSp>
      <p:cxnSp>
        <p:nvCxnSpPr>
          <p:cNvPr id="151" name="Google Shape;151;p28"/>
          <p:cNvCxnSpPr/>
          <p:nvPr/>
        </p:nvCxnSpPr>
        <p:spPr>
          <a:xfrm flipH="1">
            <a:off x="7285900" y="2951375"/>
            <a:ext cx="395400" cy="1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8"/>
          <p:cNvCxnSpPr/>
          <p:nvPr/>
        </p:nvCxnSpPr>
        <p:spPr>
          <a:xfrm>
            <a:off x="7685200" y="2957675"/>
            <a:ext cx="286500" cy="1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8"/>
          <p:cNvSpPr txBox="1"/>
          <p:nvPr/>
        </p:nvSpPr>
        <p:spPr>
          <a:xfrm>
            <a:off x="7056175" y="3134075"/>
            <a:ext cx="476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ls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7360975" y="3134075"/>
            <a:ext cx="476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7818175" y="3134075"/>
            <a:ext cx="4761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endParaRPr/>
          </a:p>
        </p:txBody>
      </p:sp>
      <p:cxnSp>
        <p:nvCxnSpPr>
          <p:cNvPr id="156" name="Google Shape;156;p28"/>
          <p:cNvCxnSpPr/>
          <p:nvPr/>
        </p:nvCxnSpPr>
        <p:spPr>
          <a:xfrm>
            <a:off x="7681300" y="2951375"/>
            <a:ext cx="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8"/>
          <p:cNvSpPr txBox="1"/>
          <p:nvPr/>
        </p:nvSpPr>
        <p:spPr>
          <a:xfrm>
            <a:off x="5032200" y="3962650"/>
            <a:ext cx="7296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hi.txt</a:t>
            </a:r>
            <a:endParaRPr>
              <a:solidFill>
                <a:srgbClr val="38761D"/>
              </a:solidFill>
            </a:endParaRPr>
          </a:p>
        </p:txBody>
      </p:sp>
      <p:grpSp>
        <p:nvGrpSpPr>
          <p:cNvPr id="158" name="Google Shape;158;p28"/>
          <p:cNvGrpSpPr/>
          <p:nvPr/>
        </p:nvGrpSpPr>
        <p:grpSpPr>
          <a:xfrm>
            <a:off x="5870400" y="3819875"/>
            <a:ext cx="675775" cy="545000"/>
            <a:chOff x="2118350" y="2420325"/>
            <a:chExt cx="675775" cy="545000"/>
          </a:xfrm>
        </p:grpSpPr>
        <p:pic>
          <p:nvPicPr>
            <p:cNvPr id="159" name="Google Shape;15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8350" y="2420325"/>
              <a:ext cx="545000" cy="54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8"/>
            <p:cNvSpPr txBox="1"/>
            <p:nvPr/>
          </p:nvSpPr>
          <p:spPr>
            <a:xfrm>
              <a:off x="2136525" y="2517351"/>
              <a:ext cx="657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8761D"/>
                  </a:solidFill>
                  <a:latin typeface="Consolas"/>
                  <a:ea typeface="Consolas"/>
                  <a:cs typeface="Consolas"/>
                  <a:sym typeface="Consolas"/>
                </a:rPr>
                <a:t>proj1</a:t>
              </a:r>
              <a:endParaRPr sz="1000"/>
            </a:p>
          </p:txBody>
        </p:sp>
      </p:grpSp>
      <p:sp>
        <p:nvSpPr>
          <p:cNvPr id="161" name="Google Shape;161;p28"/>
          <p:cNvSpPr txBox="1"/>
          <p:nvPr/>
        </p:nvSpPr>
        <p:spPr>
          <a:xfrm>
            <a:off x="6175200" y="4496050"/>
            <a:ext cx="828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data2.txt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5108400" y="4496050"/>
            <a:ext cx="828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data1.txt</a:t>
            </a:r>
            <a:endParaRPr>
              <a:solidFill>
                <a:srgbClr val="38761D"/>
              </a:solidFill>
            </a:endParaRPr>
          </a:p>
        </p:txBody>
      </p:sp>
      <p:cxnSp>
        <p:nvCxnSpPr>
          <p:cNvPr id="163" name="Google Shape;163;p28"/>
          <p:cNvCxnSpPr>
            <a:stCxn id="144" idx="2"/>
            <a:endCxn id="157" idx="0"/>
          </p:cNvCxnSpPr>
          <p:nvPr/>
        </p:nvCxnSpPr>
        <p:spPr>
          <a:xfrm flipH="1">
            <a:off x="5397100" y="3602875"/>
            <a:ext cx="517200" cy="3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8"/>
          <p:cNvCxnSpPr>
            <a:stCxn id="144" idx="2"/>
          </p:cNvCxnSpPr>
          <p:nvPr/>
        </p:nvCxnSpPr>
        <p:spPr>
          <a:xfrm>
            <a:off x="5914300" y="3602875"/>
            <a:ext cx="2583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8"/>
          <p:cNvCxnSpPr/>
          <p:nvPr/>
        </p:nvCxnSpPr>
        <p:spPr>
          <a:xfrm flipH="1">
            <a:off x="5522550" y="4399150"/>
            <a:ext cx="634800" cy="1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8"/>
          <p:cNvCxnSpPr/>
          <p:nvPr/>
        </p:nvCxnSpPr>
        <p:spPr>
          <a:xfrm>
            <a:off x="6217375" y="4393301"/>
            <a:ext cx="3720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28"/>
          <p:cNvGrpSpPr/>
          <p:nvPr/>
        </p:nvGrpSpPr>
        <p:grpSpPr>
          <a:xfrm>
            <a:off x="6251650" y="4353275"/>
            <a:ext cx="1589925" cy="545000"/>
            <a:chOff x="1356600" y="4401525"/>
            <a:chExt cx="1589925" cy="545000"/>
          </a:xfrm>
        </p:grpSpPr>
        <p:grpSp>
          <p:nvGrpSpPr>
            <p:cNvPr id="168" name="Google Shape;168;p28"/>
            <p:cNvGrpSpPr/>
            <p:nvPr/>
          </p:nvGrpSpPr>
          <p:grpSpPr>
            <a:xfrm>
              <a:off x="2270750" y="4401525"/>
              <a:ext cx="675775" cy="545000"/>
              <a:chOff x="2118350" y="2420325"/>
              <a:chExt cx="675775" cy="545000"/>
            </a:xfrm>
          </p:grpSpPr>
          <p:pic>
            <p:nvPicPr>
              <p:cNvPr id="169" name="Google Shape;169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118350" y="2420325"/>
                <a:ext cx="545000" cy="545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" name="Google Shape;170;p28"/>
              <p:cNvSpPr txBox="1"/>
              <p:nvPr/>
            </p:nvSpPr>
            <p:spPr>
              <a:xfrm>
                <a:off x="2136525" y="2517351"/>
                <a:ext cx="657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38761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data</a:t>
                </a:r>
                <a:endParaRPr sz="1000"/>
              </a:p>
            </p:txBody>
          </p:sp>
        </p:grpSp>
        <p:cxnSp>
          <p:nvCxnSpPr>
            <p:cNvPr id="171" name="Google Shape;171;p28"/>
            <p:cNvCxnSpPr/>
            <p:nvPr/>
          </p:nvCxnSpPr>
          <p:spPr>
            <a:xfrm>
              <a:off x="1356600" y="4447050"/>
              <a:ext cx="871200" cy="17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8"/>
          <p:cNvGrpSpPr/>
          <p:nvPr/>
        </p:nvGrpSpPr>
        <p:grpSpPr>
          <a:xfrm>
            <a:off x="7841575" y="4648450"/>
            <a:ext cx="990725" cy="307500"/>
            <a:chOff x="2946525" y="4696700"/>
            <a:chExt cx="990725" cy="307500"/>
          </a:xfrm>
        </p:grpSpPr>
        <p:sp>
          <p:nvSpPr>
            <p:cNvPr id="173" name="Google Shape;173;p28"/>
            <p:cNvSpPr txBox="1"/>
            <p:nvPr/>
          </p:nvSpPr>
          <p:spPr>
            <a:xfrm>
              <a:off x="3108950" y="4696700"/>
              <a:ext cx="8283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8761D"/>
                  </a:solidFill>
                  <a:highlight>
                    <a:schemeClr val="lt1"/>
                  </a:highlight>
                  <a:latin typeface="Consolas"/>
                  <a:ea typeface="Consolas"/>
                  <a:cs typeface="Consolas"/>
                  <a:sym typeface="Consolas"/>
                </a:rPr>
                <a:t>frost.txt</a:t>
              </a:r>
              <a:endParaRPr>
                <a:solidFill>
                  <a:srgbClr val="38761D"/>
                </a:solidFill>
              </a:endParaRPr>
            </a:p>
          </p:txBody>
        </p:sp>
        <p:cxnSp>
          <p:nvCxnSpPr>
            <p:cNvPr id="174" name="Google Shape;174;p28"/>
            <p:cNvCxnSpPr>
              <a:stCxn id="170" idx="3"/>
            </p:cNvCxnSpPr>
            <p:nvPr/>
          </p:nvCxnSpPr>
          <p:spPr>
            <a:xfrm>
              <a:off x="2946525" y="4698651"/>
              <a:ext cx="576600" cy="7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5" name="Google Shape;175;p28"/>
          <p:cNvSpPr txBox="1"/>
          <p:nvPr/>
        </p:nvSpPr>
        <p:spPr>
          <a:xfrm>
            <a:off x="276125" y="1073675"/>
            <a:ext cx="45714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Conceptual recap:  You are in “</a:t>
            </a:r>
            <a:r>
              <a:rPr lang="en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nsolas"/>
              <a:buChar char="●"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How would you verify that? 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nsolas"/>
              <a:buChar char="●"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How do you move to a directory above/below home?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nsolas"/>
              <a:buChar char="●"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How do you list the contents in the “</a:t>
            </a: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 folder</a:t>
            </a:r>
            <a:b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nsolas"/>
              <a:buChar char="●"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How do you create a file called “</a:t>
            </a:r>
            <a:r>
              <a:rPr lang="en" sz="17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my_file.txt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 in data? How do you remove it? 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5931900" y="2315175"/>
            <a:ext cx="843000" cy="60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7006050" y="4322275"/>
            <a:ext cx="843000" cy="601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cut</a:t>
            </a:r>
            <a:r>
              <a:rPr lang="en"/>
              <a:t> command identifies columns by number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/>
          </a:p>
        </p:txBody>
      </p:sp>
      <p:sp>
        <p:nvSpPr>
          <p:cNvPr id="462" name="Google Shape;462;p64"/>
          <p:cNvSpPr txBox="1"/>
          <p:nvPr/>
        </p:nvSpPr>
        <p:spPr>
          <a:xfrm>
            <a:off x="222250" y="1377750"/>
            <a:ext cx="9048600" cy="31203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2016-06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11869   14409   .       +       .       gene_id "ENSG00000223972"; gene_version "5"; gene_name "DDX11L1"; gene_source "havana";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11869   14409   .       +       .       gene_id "ENSG00000223972"; gene_version "5"; transcript_id "ENST00000456328"; tr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11869   12227   .       +       .       gene_id "ENSG00000223972"; gene_version "5"; transcript_id "ENST00000456328";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12721   .       +       .       gene_id "ENSG00000223972"; gene_version "5"; transcript_id "ENST00000456328";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13221   14409   .       +       .       gene_id "ENSG00000223972"; gene_version "5"; transcript_id "ENST00000456328";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12010   13670   .       +       .       gene_id "ENSG00000223972"; gene_version "5"; transcript_id "ENST00000450305"; tr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12010   12057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12179   12227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12697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12975   13052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13221   13374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13453   13670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14404   29570   .       -       .       gene_id "ENSG00000227232"; gene_version "5"; gene_name "WASH7P"; gene_source "havana"; g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14404   29570   .       -       .       gene_id "ENSG00000227232"; gene_version "5"; transcript_id "ENST00000488147"; tr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29534   29570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24738   24891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18268   18366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17915   18061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17606   17742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64"/>
          <p:cNvSpPr txBox="1"/>
          <p:nvPr/>
        </p:nvSpPr>
        <p:spPr>
          <a:xfrm>
            <a:off x="198550" y="888775"/>
            <a:ext cx="4494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less -S genes.gtf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64"/>
          <p:cNvSpPr txBox="1"/>
          <p:nvPr/>
        </p:nvSpPr>
        <p:spPr>
          <a:xfrm>
            <a:off x="2158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465" name="Google Shape;465;p64"/>
          <p:cNvSpPr txBox="1"/>
          <p:nvPr/>
        </p:nvSpPr>
        <p:spPr>
          <a:xfrm>
            <a:off x="7492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2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466" name="Google Shape;466;p64"/>
          <p:cNvSpPr txBox="1"/>
          <p:nvPr/>
        </p:nvSpPr>
        <p:spPr>
          <a:xfrm>
            <a:off x="11302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3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467" name="Google Shape;467;p64"/>
          <p:cNvSpPr txBox="1"/>
          <p:nvPr/>
        </p:nvSpPr>
        <p:spPr>
          <a:xfrm>
            <a:off x="15874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4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468" name="Google Shape;468;p64"/>
          <p:cNvSpPr txBox="1"/>
          <p:nvPr/>
        </p:nvSpPr>
        <p:spPr>
          <a:xfrm>
            <a:off x="21208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5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469" name="Google Shape;469;p64"/>
          <p:cNvSpPr txBox="1"/>
          <p:nvPr/>
        </p:nvSpPr>
        <p:spPr>
          <a:xfrm>
            <a:off x="24256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6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470" name="Google Shape;470;p64"/>
          <p:cNvSpPr txBox="1"/>
          <p:nvPr/>
        </p:nvSpPr>
        <p:spPr>
          <a:xfrm>
            <a:off x="28828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7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471" name="Google Shape;471;p64"/>
          <p:cNvSpPr txBox="1"/>
          <p:nvPr/>
        </p:nvSpPr>
        <p:spPr>
          <a:xfrm>
            <a:off x="33400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8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472" name="Google Shape;472;p64"/>
          <p:cNvSpPr txBox="1"/>
          <p:nvPr/>
        </p:nvSpPr>
        <p:spPr>
          <a:xfrm>
            <a:off x="60070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9</a:t>
            </a:r>
            <a:endParaRPr sz="1800">
              <a:solidFill>
                <a:srgbClr val="980000"/>
              </a:solidFill>
            </a:endParaRPr>
          </a:p>
        </p:txBody>
      </p:sp>
      <p:cxnSp>
        <p:nvCxnSpPr>
          <p:cNvPr id="473" name="Google Shape;473;p64"/>
          <p:cNvCxnSpPr/>
          <p:nvPr/>
        </p:nvCxnSpPr>
        <p:spPr>
          <a:xfrm>
            <a:off x="3915825" y="4667800"/>
            <a:ext cx="4898700" cy="0"/>
          </a:xfrm>
          <a:prstGeom prst="straightConnector1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64"/>
          <p:cNvSpPr txBox="1"/>
          <p:nvPr/>
        </p:nvSpPr>
        <p:spPr>
          <a:xfrm>
            <a:off x="3977225" y="842425"/>
            <a:ext cx="4612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The long strings of text at the end of each line are treated as a single column. Why?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Because the text within is separated by </a:t>
            </a:r>
            <a:r>
              <a:rPr b="1" lang="en" u="sng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spaces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not </a:t>
            </a:r>
            <a:r>
              <a:rPr b="1" lang="en" u="sng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tabs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cut</a:t>
            </a:r>
            <a:r>
              <a:rPr lang="en"/>
              <a:t> to extract from solely the 2nd column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/>
          </a:p>
        </p:txBody>
      </p:sp>
      <p:sp>
        <p:nvSpPr>
          <p:cNvPr id="480" name="Google Shape;480;p65"/>
          <p:cNvSpPr txBox="1"/>
          <p:nvPr/>
        </p:nvSpPr>
        <p:spPr>
          <a:xfrm>
            <a:off x="311700" y="888775"/>
            <a:ext cx="43818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cut -f2 genes.gtf | head -n 20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481" name="Google Shape;481;p65"/>
          <p:cNvSpPr txBox="1"/>
          <p:nvPr/>
        </p:nvSpPr>
        <p:spPr>
          <a:xfrm>
            <a:off x="293025" y="1421500"/>
            <a:ext cx="8444400" cy="2866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GRCh38.p13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NCBI:GCA_000001405.28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2019-06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ensembl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ensembl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ensembl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65"/>
          <p:cNvSpPr txBox="1"/>
          <p:nvPr/>
        </p:nvSpPr>
        <p:spPr>
          <a:xfrm>
            <a:off x="4516650" y="2074825"/>
            <a:ext cx="41823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Why were the first 5 lines reported?</a:t>
            </a:r>
            <a:endParaRPr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How could we prevent that?</a:t>
            </a:r>
            <a:endParaRPr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rgbClr val="38761D"/>
                </a:solidFill>
                <a:latin typeface="Source Code Pro SemiBold"/>
                <a:ea typeface="Source Code Pro SemiBold"/>
                <a:cs typeface="Source Code Pro SemiBold"/>
                <a:sym typeface="Source Code Pro SemiBold"/>
              </a:rPr>
              <a:t>cut</a:t>
            </a:r>
            <a:r>
              <a:rPr lang="en"/>
              <a:t> to extract from solely the 2nd column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2"/>
          </a:p>
        </p:txBody>
      </p:sp>
      <p:sp>
        <p:nvSpPr>
          <p:cNvPr id="488" name="Google Shape;488;p66"/>
          <p:cNvSpPr txBox="1"/>
          <p:nvPr/>
        </p:nvSpPr>
        <p:spPr>
          <a:xfrm>
            <a:off x="311700" y="888775"/>
            <a:ext cx="7006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grep -v “#” genes.gtf |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cut -f 2 | head -n 20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489" name="Google Shape;489;p66"/>
          <p:cNvSpPr txBox="1"/>
          <p:nvPr/>
        </p:nvSpPr>
        <p:spPr>
          <a:xfrm>
            <a:off x="293025" y="1421500"/>
            <a:ext cx="8444400" cy="2866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ensembl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ensembl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ensembl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extract information from multiple columns</a:t>
            </a:r>
            <a:endParaRPr sz="2022"/>
          </a:p>
        </p:txBody>
      </p:sp>
      <p:sp>
        <p:nvSpPr>
          <p:cNvPr id="495" name="Google Shape;495;p67"/>
          <p:cNvSpPr txBox="1"/>
          <p:nvPr/>
        </p:nvSpPr>
        <p:spPr>
          <a:xfrm>
            <a:off x="311650" y="888775"/>
            <a:ext cx="8520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grep -v “#” genes.gtf | cut -f 1,4-5 | head -n 20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496" name="Google Shape;496;p67"/>
          <p:cNvSpPr txBox="1"/>
          <p:nvPr/>
        </p:nvSpPr>
        <p:spPr>
          <a:xfrm>
            <a:off x="293025" y="1421500"/>
            <a:ext cx="8444400" cy="2866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22  10736171   10736283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22  10736171   10736283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22  10736171   10736283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22  10939388   10961338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22  10939388   10961338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22  10961283   10961338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22  10959067   10959136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22  10950049   10950174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22  10949212   10949269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22  10947304   10947418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22  10944967   10945053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22  10941691   10941780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22  10940597   10940707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22  10939388   10939423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22  11066418   11068174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22  11066418   11068174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22  11066418   11066515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22  11067985   11068174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22  11124337   11125705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22  11124337   11125705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67"/>
          <p:cNvSpPr txBox="1"/>
          <p:nvPr/>
        </p:nvSpPr>
        <p:spPr>
          <a:xfrm>
            <a:off x="4516650" y="2074825"/>
            <a:ext cx="41823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Note: make sure there are no spaces between column numbers you are wanting to cut</a:t>
            </a:r>
            <a:endParaRPr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</a:t>
            </a:r>
            <a:r>
              <a:rPr lang="en">
                <a:solidFill>
                  <a:srgbClr val="38761D"/>
                </a:solidFill>
              </a:rPr>
              <a:t>grep</a:t>
            </a:r>
            <a:r>
              <a:rPr lang="en"/>
              <a:t> results to files with </a:t>
            </a:r>
            <a:r>
              <a:rPr lang="en">
                <a:solidFill>
                  <a:srgbClr val="38761D"/>
                </a:solidFill>
              </a:rPr>
              <a:t>&gt;</a:t>
            </a:r>
            <a:endParaRPr sz="2022">
              <a:solidFill>
                <a:srgbClr val="38761D"/>
              </a:solidFill>
            </a:endParaRPr>
          </a:p>
        </p:txBody>
      </p:sp>
      <p:sp>
        <p:nvSpPr>
          <p:cNvPr id="503" name="Google Shape;503;p68"/>
          <p:cNvSpPr txBox="1"/>
          <p:nvPr/>
        </p:nvSpPr>
        <p:spPr>
          <a:xfrm>
            <a:off x="311650" y="888775"/>
            <a:ext cx="8520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grep -v “#” genes.gtf |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cut -f 1,4-5 | head -n 20 &gt; gtf_coordinates.txt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cat </a:t>
            </a:r>
            <a:r>
              <a:rPr lang="en">
                <a:solidFill>
                  <a:srgbClr val="33333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gtf_coordinates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.txt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504" name="Google Shape;504;p68"/>
          <p:cNvSpPr txBox="1"/>
          <p:nvPr/>
        </p:nvSpPr>
        <p:spPr>
          <a:xfrm>
            <a:off x="293025" y="1497700"/>
            <a:ext cx="8444400" cy="2866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22  10736171   10736283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22  10736171   10736283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22  10736171   10736283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22  10939388   10961338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22  10939388   10961338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22  10961283   10961338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22  10959067   10959136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22  10950049   10950174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22  10949212   10949269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22  10947304   10947418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22  10944967   10945053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22  10941691   10941780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22  10940597   10940707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22  10939388   10939423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22  11066418   11068174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22  11066418   11068174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22  11066418   11066515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22  11067985   11068174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22  11124337   11125705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22  11124337   11125705</a:t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recap</a:t>
            </a:r>
            <a:endParaRPr/>
          </a:p>
        </p:txBody>
      </p:sp>
      <p:sp>
        <p:nvSpPr>
          <p:cNvPr id="510" name="Google Shape;510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## This is a command we discussed previously. </a:t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grep "exon" -v -w genes.gtf</a:t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8761D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Question 1: What should it do? 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Question 2: How can we verify it is 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doing</a:t>
            </a:r>
            <a:r>
              <a:rPr lang="en" sz="1400">
                <a:solidFill>
                  <a:srgbClr val="000000"/>
                </a:solidFill>
                <a:highlight>
                  <a:schemeClr val="lt1"/>
                </a:highlight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what we want it to do? (hint: use the grep, cut, sort, and uniq commands)</a:t>
            </a:r>
            <a:endParaRPr sz="1400">
              <a:solidFill>
                <a:srgbClr val="000000"/>
              </a:solidFill>
              <a:highlight>
                <a:schemeClr val="lt1"/>
              </a:highlight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Command Line Lab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6" name="Google Shape;516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grep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command line lab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2" name="Google Shape;522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1) 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How many GTF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lines are in this file? Note that the first few lines in the file beginning with "#" are so-called "header" lines describing thing like the creation date, the genome version (more on that later in the course), etc. Header lines should not be counted as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lines.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2) 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How many GTF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lines are in this file for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 coding genes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Note that entries (lines in the file for protein coding genes will contain the following text: gene_biotype "protein_coding"). Use the string above with a command you have learned to find such lines. Hint: the UNIX pipe may come in handy here...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3) How many GTF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lines are in this file for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exons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 coding genes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4) How many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CDS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exons ("CDS" in column 3) from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 coding genes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exist on per each chromosome (column 1 in the GTF file)? That is, the count per chromsome.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grep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command line lab solutions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8" name="Google Shape;52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1) How many GTF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lines are in this file? Note that the first few lines in the file beginning with "#" are so-called "header" lines describing thing like the creation date, the genome version (more on that later in the course), etc. Header lines should not be counted as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lines.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 genes.gtf | grep -v "#" | wc -l</a:t>
            </a:r>
            <a:endParaRPr sz="1200">
              <a:solidFill>
                <a:srgbClr val="3876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2) 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How many GTF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lines are in this file for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 coding genes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 Note that entries (lines in the file for protein coding genes will contain the following text: gene_biotype "protein_coding"). Use the string above with a command you have learned to find such lines. Hint: the UNIX pipe may come in handy here...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 genes.gtf | grep -v "#" | grep "gene_biotype \"protein_coding\"" | wc -l</a:t>
            </a:r>
            <a:endParaRPr sz="1200">
              <a:solidFill>
                <a:srgbClr val="3876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3) How many GTF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lines are in this file for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exons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 coding genes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cat genes.gtf | grep -w "exon" | grep "gene_biotype \"protein_coding\"" | wc -l</a:t>
            </a:r>
            <a:endParaRPr sz="1200">
              <a:solidFill>
                <a:srgbClr val="3876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4) How many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CDS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exons ("CDS" in column 3) from </a:t>
            </a: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protein coding genes</a:t>
            </a: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exist on per each chromosome (column 1 in the GTF file)? That is, the count per chromsome.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grep -w "gene_biotype \"protein_coding"\" genes.gtf | grep -w "CDS" | cut -f 1 | sort | uniq –c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More examples with grep using genomic data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4" name="Google Shape;534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Pattern searching in the human genome s</a:t>
            </a:r>
            <a:r>
              <a:rPr lang="en">
                <a:solidFill>
                  <a:srgbClr val="000000"/>
                </a:solidFill>
              </a:rPr>
              <a:t>lides: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https://docs.google.com/presentation/d/1W7bwMLAqCIB9unbv4Kswc8P7cE5ATkMhHYJfwBa64L0/edit#slide=id.g1a75711018_0_253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Lecture: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https://www.youtube.com/watch?v=ngpwuFh7H5M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Commands we will use/reinforce in this session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14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ls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wc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pwd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cd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mkdir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rm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touch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mv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echo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776300" y="1152475"/>
            <a:ext cx="146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less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&gt;&gt; vs &gt;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grep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sort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Pipe |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ource Code Pro"/>
              <a:buChar char="●"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vim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839700" y="1152475"/>
            <a:ext cx="48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Objectives: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 through the command line anatomy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Combining sort + uniq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More advanced grep usage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Using the cut command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4"/>
          <p:cNvSpPr txBox="1"/>
          <p:nvPr>
            <p:ph type="title"/>
          </p:nvPr>
        </p:nvSpPr>
        <p:spPr>
          <a:xfrm>
            <a:off x="530525" y="107050"/>
            <a:ext cx="8359800" cy="14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download the fasta file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74"/>
          <p:cNvSpPr txBox="1"/>
          <p:nvPr>
            <p:ph idx="4294967295" type="body"/>
          </p:nvPr>
        </p:nvSpPr>
        <p:spPr>
          <a:xfrm>
            <a:off x="261250" y="1751400"/>
            <a:ext cx="8447100" cy="29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## Make new directory and change directory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cd ~/command_line_lab/workshop/bfx-workshop/lectures/week_02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## Download fasta file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curl </a:t>
            </a:r>
            <a:r>
              <a:rPr lang="en" sz="13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http://hgdownload.cse.ucsc.edu/goldenPath/hg38/chromosomes/chr22.fa.gz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&gt; chr22.fa.gz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## Try to cat/less the fa.gz file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cat chr22.fa.gz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## Uncompress the gzipped file and rename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gzip -d chr22.fa.gz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mv chr22.fa hg.b38.chr22.fa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5"/>
          <p:cNvSpPr txBox="1"/>
          <p:nvPr>
            <p:ph type="title"/>
          </p:nvPr>
        </p:nvSpPr>
        <p:spPr>
          <a:xfrm>
            <a:off x="559475" y="483400"/>
            <a:ext cx="8359800" cy="14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and counting patterns in genomes with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grep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75"/>
          <p:cNvSpPr txBox="1"/>
          <p:nvPr/>
        </p:nvSpPr>
        <p:spPr>
          <a:xfrm>
            <a:off x="396625" y="1575425"/>
            <a:ext cx="4969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 hg.b38.chr22.fa | head -n 10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&gt;chr22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7" name="Google Shape;547;p75"/>
          <p:cNvSpPr txBox="1"/>
          <p:nvPr/>
        </p:nvSpPr>
        <p:spPr>
          <a:xfrm>
            <a:off x="5239800" y="1461925"/>
            <a:ext cx="34305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 line is a header line to indicate which chromosome we are looking at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6"/>
          <p:cNvSpPr txBox="1"/>
          <p:nvPr>
            <p:ph type="title"/>
          </p:nvPr>
        </p:nvSpPr>
        <p:spPr>
          <a:xfrm>
            <a:off x="559475" y="483400"/>
            <a:ext cx="8359800" cy="14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and counting patterns in genomes with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grep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3" name="Google Shape;553;p76"/>
          <p:cNvSpPr txBox="1"/>
          <p:nvPr/>
        </p:nvSpPr>
        <p:spPr>
          <a:xfrm>
            <a:off x="396625" y="1575425"/>
            <a:ext cx="4969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 hg.b38.chr22.fa | head -n 10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&gt;chr22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76"/>
          <p:cNvSpPr txBox="1"/>
          <p:nvPr/>
        </p:nvSpPr>
        <p:spPr>
          <a:xfrm>
            <a:off x="5239800" y="1461925"/>
            <a:ext cx="34305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 line is a header line to indicate which chromosome we are looking at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## Find line with the “&gt;”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“&gt;” hg.b38.chr22.fa</a:t>
            </a:r>
            <a:endParaRPr b="1" sz="16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7"/>
          <p:cNvSpPr txBox="1"/>
          <p:nvPr>
            <p:ph type="title"/>
          </p:nvPr>
        </p:nvSpPr>
        <p:spPr>
          <a:xfrm>
            <a:off x="559475" y="483400"/>
            <a:ext cx="8359800" cy="14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and counting patterns in genomes with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grep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77"/>
          <p:cNvSpPr txBox="1"/>
          <p:nvPr/>
        </p:nvSpPr>
        <p:spPr>
          <a:xfrm>
            <a:off x="396625" y="1575425"/>
            <a:ext cx="4969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 hg.b38.chr22.fa | head -n 10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&gt;chr22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1" name="Google Shape;561;p77"/>
          <p:cNvSpPr txBox="1"/>
          <p:nvPr/>
        </p:nvSpPr>
        <p:spPr>
          <a:xfrm>
            <a:off x="5239800" y="1461925"/>
            <a:ext cx="34305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 line is a header line to indicate which chromosome we are looking at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## Find line with the “&gt;”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“&gt;” hg.b38.chr22.fa</a:t>
            </a:r>
            <a:b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## What will this do?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&gt; hg.b38.chr22.fa</a:t>
            </a:r>
            <a:endParaRPr b="1" sz="16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8"/>
          <p:cNvSpPr txBox="1"/>
          <p:nvPr>
            <p:ph type="title"/>
          </p:nvPr>
        </p:nvSpPr>
        <p:spPr>
          <a:xfrm>
            <a:off x="559475" y="483400"/>
            <a:ext cx="8359800" cy="14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and counting patterns in genomes with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grep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78"/>
          <p:cNvSpPr txBox="1"/>
          <p:nvPr/>
        </p:nvSpPr>
        <p:spPr>
          <a:xfrm>
            <a:off x="396625" y="1575425"/>
            <a:ext cx="4969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 hg.b38.chr22.fa | head -n 10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&gt;chr22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78"/>
          <p:cNvSpPr txBox="1"/>
          <p:nvPr/>
        </p:nvSpPr>
        <p:spPr>
          <a:xfrm>
            <a:off x="5239800" y="1461925"/>
            <a:ext cx="3478500" cy="3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First line is a header line to indicate which chromosome we are looking at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## Find line with the “&gt;”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“&gt;” hg.b38.chr22.fa</a:t>
            </a:r>
            <a:b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## What will this do?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&gt; hg.b38.chr22.fa</a:t>
            </a:r>
            <a:endParaRPr b="1" sz="16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Why does this return nothing? 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-w “A” hg.b38.chr22.fa</a:t>
            </a:r>
            <a:endParaRPr b="1" sz="16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9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How could we determine how many nucleotides are in chr22?</a:t>
            </a:r>
            <a:endParaRPr sz="5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4" name="Google Shape;574;p79"/>
          <p:cNvSpPr txBox="1"/>
          <p:nvPr/>
        </p:nvSpPr>
        <p:spPr>
          <a:xfrm>
            <a:off x="396625" y="1956425"/>
            <a:ext cx="4915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 hg.b38.chr22.fa | head -n 10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&gt;chr22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5" name="Google Shape;575;p79"/>
          <p:cNvSpPr txBox="1"/>
          <p:nvPr/>
        </p:nvSpPr>
        <p:spPr>
          <a:xfrm>
            <a:off x="5263600" y="2170425"/>
            <a:ext cx="36768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Need to remove the &gt;chr22 line... How?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grep -v “&gt;” hg.b38.chr22.fa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80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How could we determine how many nucleotides are in chr22?</a:t>
            </a:r>
            <a:endParaRPr sz="5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1" name="Google Shape;581;p80"/>
          <p:cNvSpPr txBox="1"/>
          <p:nvPr/>
        </p:nvSpPr>
        <p:spPr>
          <a:xfrm>
            <a:off x="5263600" y="2170425"/>
            <a:ext cx="36768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Need to remove the &gt;chr22 line... How?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grep -v “&gt;” hg.b38.chr22.fa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## What does this do?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grep -v “&gt;” hg.b38.chr22.fa | wc -l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2" name="Google Shape;582;p80"/>
          <p:cNvSpPr txBox="1"/>
          <p:nvPr/>
        </p:nvSpPr>
        <p:spPr>
          <a:xfrm>
            <a:off x="396625" y="1956425"/>
            <a:ext cx="4915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cat hg.b38.chr22.fa | head -n 10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&gt;chr22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NNNNNNNNNNNNNNNNNNNNNNNNNNNNNNNNNNNNNNNNNNNNNNNNNN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1"/>
          <p:cNvSpPr txBox="1"/>
          <p:nvPr/>
        </p:nvSpPr>
        <p:spPr>
          <a:xfrm>
            <a:off x="495075" y="3618650"/>
            <a:ext cx="83265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Wait - this is wrong... why? Because of hidden characters, which in this case, indicate a newline </a:t>
            </a:r>
            <a:endParaRPr sz="3000"/>
          </a:p>
        </p:txBody>
      </p:sp>
      <p:sp>
        <p:nvSpPr>
          <p:cNvPr id="588" name="Google Shape;588;p81"/>
          <p:cNvSpPr txBox="1"/>
          <p:nvPr/>
        </p:nvSpPr>
        <p:spPr>
          <a:xfrm>
            <a:off x="495075" y="2149275"/>
            <a:ext cx="79530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Count characters with `wc -c`</a:t>
            </a:r>
            <a:endParaRPr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-v "&gt;" hg.b38.chr22.fa | wc -c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51834838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9" name="Google Shape;589;p81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How could we determine how many nucleotides are in chr22?</a:t>
            </a:r>
            <a:endParaRPr sz="5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2"/>
          <p:cNvSpPr txBox="1"/>
          <p:nvPr/>
        </p:nvSpPr>
        <p:spPr>
          <a:xfrm>
            <a:off x="490250" y="1641600"/>
            <a:ext cx="79530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cat -e hg.b38.chr22.fa | head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&gt;chr22$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NNNNNNNNNNNNNNNNNNNNNNNNNNNNNNNNNNNNNNNNNNNNNNNNNN$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NNNNNNNNNNNNNNNNNNNNNNNNNNNNNNNNNNNNNNNNNNNNNNNNNN$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NNNNNNNNNNNNNNNNNNNNNNNNNNNNNNNNNNNNNNNNNNNNNNNNNN$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NNNNNNNNNNNNNNNNNNNNNNNNNNNNNNNNNNNNNNNNNNNNNNNNNN$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NNNNNNNNNNNNNNNNNNNNNNNNNNNNNNNNNNNNNNNNNNNNNNNNNN$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82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What are hidden characters?</a:t>
            </a:r>
            <a:endParaRPr sz="5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3"/>
          <p:cNvSpPr txBox="1"/>
          <p:nvPr/>
        </p:nvSpPr>
        <p:spPr>
          <a:xfrm>
            <a:off x="495075" y="1847075"/>
            <a:ext cx="7953000" cy="28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Counts all characters (hidden + nucleotide) in file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hg.b38.chr22.fa | wc -c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51834838</a:t>
            </a: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p83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How could we determine how many nucleotides are in chr22?</a:t>
            </a:r>
            <a:endParaRPr sz="5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Anatomy of the command line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6399475" y="4707750"/>
            <a:ext cx="25974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1458600" y="1880925"/>
            <a:ext cx="622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ls</a:t>
            </a:r>
            <a:r>
              <a:rPr lang="en" sz="2400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400">
                <a:solidFill>
                  <a:srgbClr val="FF0000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-l </a:t>
            </a:r>
            <a:r>
              <a:rPr lang="en" sz="2400">
                <a:solidFill>
                  <a:srgbClr val="9900FF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--color=auto</a:t>
            </a:r>
            <a:r>
              <a:rPr lang="en" sz="2400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400">
                <a:solidFill>
                  <a:srgbClr val="FF9900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~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1516425" y="2571750"/>
            <a:ext cx="12561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 b="3923" l="21162" r="20667" t="3969"/>
          <a:stretch/>
        </p:blipFill>
        <p:spPr>
          <a:xfrm>
            <a:off x="7189625" y="281950"/>
            <a:ext cx="1446201" cy="22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0" y="300735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command_name</a:t>
            </a:r>
            <a:r>
              <a:rPr lang="en" sz="2000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000">
                <a:solidFill>
                  <a:srgbClr val="FF0000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-flag </a:t>
            </a:r>
            <a:r>
              <a:rPr lang="en" sz="2000">
                <a:solidFill>
                  <a:srgbClr val="9900FF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--argument value</a:t>
            </a:r>
            <a:r>
              <a:rPr lang="en" sz="2000"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000">
                <a:solidFill>
                  <a:srgbClr val="FF9900"/>
                </a:solidFill>
                <a:highlight>
                  <a:schemeClr val="lt1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positional_argument</a:t>
            </a:r>
            <a:endParaRPr sz="1000">
              <a:solidFill>
                <a:srgbClr val="FF9900"/>
              </a:solidFill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521225" y="3921700"/>
            <a:ext cx="158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command</a:t>
            </a:r>
            <a:endParaRPr sz="1800"/>
          </a:p>
        </p:txBody>
      </p:sp>
      <p:sp>
        <p:nvSpPr>
          <p:cNvPr id="197" name="Google Shape;197;p30"/>
          <p:cNvSpPr txBox="1"/>
          <p:nvPr/>
        </p:nvSpPr>
        <p:spPr>
          <a:xfrm>
            <a:off x="4762300" y="3921700"/>
            <a:ext cx="158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parameters</a:t>
            </a:r>
            <a:endParaRPr sz="1800"/>
          </a:p>
        </p:txBody>
      </p:sp>
      <p:sp>
        <p:nvSpPr>
          <p:cNvPr id="198" name="Google Shape;198;p30"/>
          <p:cNvSpPr/>
          <p:nvPr/>
        </p:nvSpPr>
        <p:spPr>
          <a:xfrm rot="-5400000">
            <a:off x="1179125" y="2790006"/>
            <a:ext cx="273300" cy="1828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9" name="Google Shape;199;p30"/>
          <p:cNvSpPr/>
          <p:nvPr/>
        </p:nvSpPr>
        <p:spPr>
          <a:xfrm rot="-5400000">
            <a:off x="5420200" y="537606"/>
            <a:ext cx="273300" cy="633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00" name="Google Shape;200;p30"/>
          <p:cNvCxnSpPr/>
          <p:nvPr/>
        </p:nvCxnSpPr>
        <p:spPr>
          <a:xfrm flipH="1">
            <a:off x="1503875" y="2358150"/>
            <a:ext cx="132420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30"/>
          <p:cNvCxnSpPr/>
          <p:nvPr/>
        </p:nvCxnSpPr>
        <p:spPr>
          <a:xfrm flipH="1">
            <a:off x="2879350" y="2323975"/>
            <a:ext cx="623700" cy="76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0"/>
          <p:cNvCxnSpPr/>
          <p:nvPr/>
        </p:nvCxnSpPr>
        <p:spPr>
          <a:xfrm flipH="1">
            <a:off x="4835850" y="2332525"/>
            <a:ext cx="85500" cy="743400"/>
          </a:xfrm>
          <a:prstGeom prst="straightConnector1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0"/>
          <p:cNvCxnSpPr/>
          <p:nvPr/>
        </p:nvCxnSpPr>
        <p:spPr>
          <a:xfrm>
            <a:off x="6373850" y="2281250"/>
            <a:ext cx="888600" cy="777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4"/>
          <p:cNvSpPr txBox="1"/>
          <p:nvPr/>
        </p:nvSpPr>
        <p:spPr>
          <a:xfrm>
            <a:off x="495075" y="1847075"/>
            <a:ext cx="7953000" cy="28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Counts all characters (hidden + nucleotide) in file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hg.b38.chr22.fa | wc -c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51834838</a:t>
            </a: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Why do we perform this calculation? 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hg.b38.chr22.fa | wc -l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1016370</a:t>
            </a:r>
            <a:endParaRPr b="1" sz="20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51834838 - 1016370 = 50818468</a:t>
            </a:r>
            <a:endParaRPr b="1" sz="20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84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How could we determine how many nucleotides are in chr22?</a:t>
            </a:r>
            <a:endParaRPr sz="5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5"/>
          <p:cNvSpPr txBox="1"/>
          <p:nvPr/>
        </p:nvSpPr>
        <p:spPr>
          <a:xfrm>
            <a:off x="490250" y="1774775"/>
            <a:ext cx="84042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Find A nucleotides in the file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-v "&gt;" hg.b38.chr22.fa | grep "A"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“Count” A nucleotides in the file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-v "&gt;" hg.b38.chr22.fa | grep </a:t>
            </a: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-c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"A"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410249</a:t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3" name="Google Shape;613;p85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adenosines are there on chr22?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6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sanity check our work. </a:t>
            </a:r>
            <a:endParaRPr b="1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9" name="Google Shape;619;p86"/>
          <p:cNvSpPr txBox="1"/>
          <p:nvPr/>
        </p:nvSpPr>
        <p:spPr>
          <a:xfrm>
            <a:off x="229950" y="2412550"/>
            <a:ext cx="64614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We know that ~42% of the human genome is GC.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Therefore the AT content is ~58%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Thus we expect the A content to be ~58% / 2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= 14.5 million A nucleotides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But we see </a:t>
            </a:r>
            <a:r>
              <a:rPr b="1" lang="en" sz="3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410249 / 50818468 = 0.8%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3000"/>
              <a:buFont typeface="Economica"/>
              <a:buAutoNum type="arabicPeriod"/>
            </a:pPr>
            <a:r>
              <a:rPr lang="en" sz="30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Fishy! What is going on here?</a:t>
            </a:r>
            <a:endParaRPr sz="30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Untitled 3.png" id="620" name="Google Shape;620;p86"/>
          <p:cNvPicPr preferRelativeResize="0"/>
          <p:nvPr/>
        </p:nvPicPr>
        <p:blipFill rotWithShape="1">
          <a:blip r:embed="rId3">
            <a:alphaModFix/>
          </a:blip>
          <a:srcRect b="0" l="0" r="4979" t="0"/>
          <a:stretch/>
        </p:blipFill>
        <p:spPr>
          <a:xfrm>
            <a:off x="6555325" y="2066575"/>
            <a:ext cx="2391476" cy="218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7"/>
          <p:cNvSpPr txBox="1"/>
          <p:nvPr/>
        </p:nvSpPr>
        <p:spPr>
          <a:xfrm>
            <a:off x="490250" y="152507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-c, --count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Suppress normal output; instead print a count of </a:t>
            </a: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matching lines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for each input file.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6" name="Google Shape;626;p87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 page entry for </a:t>
            </a:r>
            <a:r>
              <a:rPr b="1" lang="en">
                <a:solidFill>
                  <a:srgbClr val="38761D"/>
                </a:solidFill>
              </a:rPr>
              <a:t>grep -c</a:t>
            </a:r>
            <a:endParaRPr b="1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8"/>
          <p:cNvSpPr txBox="1"/>
          <p:nvPr/>
        </p:nvSpPr>
        <p:spPr>
          <a:xfrm>
            <a:off x="490250" y="152507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-o, --only-matching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Print </a:t>
            </a:r>
            <a:r>
              <a:rPr b="1" lang="en" sz="2400" u="sng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only the matched (non-empty) parts of a matching line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with each such part on a separate output line.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88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3" name="Google Shape;633;p88"/>
          <p:cNvSpPr txBox="1"/>
          <p:nvPr/>
        </p:nvSpPr>
        <p:spPr>
          <a:xfrm>
            <a:off x="490250" y="3261475"/>
            <a:ext cx="84042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-v "&gt;" hg.b38.chr22.fa | grep </a:t>
            </a: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-o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"A"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9"/>
          <p:cNvSpPr txBox="1"/>
          <p:nvPr/>
        </p:nvSpPr>
        <p:spPr>
          <a:xfrm>
            <a:off x="490250" y="152507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-n, --line-number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Prefix each line of output with the 1-based line number within its input file.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9" name="Google Shape;639;p89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option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0" name="Google Shape;640;p89"/>
          <p:cNvSpPr txBox="1"/>
          <p:nvPr/>
        </p:nvSpPr>
        <p:spPr>
          <a:xfrm>
            <a:off x="490250" y="3261475"/>
            <a:ext cx="84042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grep -v "&gt;" hg.b38.chr22.fa | grep </a:t>
            </a: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-o -n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"A"</a:t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90"/>
          <p:cNvSpPr txBox="1"/>
          <p:nvPr/>
        </p:nvSpPr>
        <p:spPr>
          <a:xfrm>
            <a:off x="490250" y="2210875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hg.b38.chr22.fa | grep 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-o -n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"A" | head -n 16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210201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210202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:A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6" name="Google Shape;646;p90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adenosines are there on chr22?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90"/>
          <p:cNvSpPr txBox="1"/>
          <p:nvPr/>
        </p:nvSpPr>
        <p:spPr>
          <a:xfrm rot="-773">
            <a:off x="1901948" y="2603734"/>
            <a:ext cx="2670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5200C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Line number</a:t>
            </a: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:match</a:t>
            </a:r>
            <a:endParaRPr sz="2400"/>
          </a:p>
        </p:txBody>
      </p:sp>
      <p:sp>
        <p:nvSpPr>
          <p:cNvPr id="648" name="Google Shape;648;p90"/>
          <p:cNvSpPr txBox="1"/>
          <p:nvPr/>
        </p:nvSpPr>
        <p:spPr>
          <a:xfrm>
            <a:off x="2048850" y="3492525"/>
            <a:ext cx="71892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grep -v "&gt;" hg.b38.chr22.fa | grep -o -n "A" | wc -l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4,583,339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Expected 14.5 million A’s so we are still missing something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1"/>
          <p:cNvSpPr txBox="1"/>
          <p:nvPr>
            <p:ph type="title"/>
          </p:nvPr>
        </p:nvSpPr>
        <p:spPr>
          <a:xfrm>
            <a:off x="490250" y="685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We need to search for "A" or "a"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The name "grep" stands for "global </a:t>
            </a:r>
            <a:r>
              <a:rPr lang="en" sz="4400">
                <a:solidFill>
                  <a:srgbClr val="38761D"/>
                </a:solidFill>
              </a:rPr>
              <a:t>regular expression</a:t>
            </a:r>
            <a:r>
              <a:rPr lang="en" sz="4400"/>
              <a:t> print".</a:t>
            </a:r>
            <a:endParaRPr sz="4400"/>
          </a:p>
        </p:txBody>
      </p:sp>
      <p:sp>
        <p:nvSpPr>
          <p:cNvPr id="654" name="Google Shape;654;p91"/>
          <p:cNvSpPr txBox="1"/>
          <p:nvPr/>
        </p:nvSpPr>
        <p:spPr>
          <a:xfrm>
            <a:off x="490250" y="2365500"/>
            <a:ext cx="8404200" cy="17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hg.b38.chr22.fa | grep 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-o -n</a:t>
            </a:r>
            <a:r>
              <a:rPr b="1" lang="en" sz="18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"[A|a]" | less</a:t>
            </a:r>
            <a:endParaRPr b="1" sz="18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91"/>
          <p:cNvSpPr txBox="1"/>
          <p:nvPr/>
        </p:nvSpPr>
        <p:spPr>
          <a:xfrm rot="-667">
            <a:off x="3298225" y="4024393"/>
            <a:ext cx="30918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Our first regular expression.</a:t>
            </a:r>
            <a:endParaRPr sz="2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Match "A" or (|) "a"</a:t>
            </a:r>
            <a:endParaRPr sz="2400"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656" name="Google Shape;656;p91"/>
          <p:cNvCxnSpPr/>
          <p:nvPr/>
        </p:nvCxnSpPr>
        <p:spPr>
          <a:xfrm flipH="1" rot="10800000">
            <a:off x="4821550" y="3395625"/>
            <a:ext cx="1604100" cy="5436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2"/>
          <p:cNvSpPr txBox="1"/>
          <p:nvPr/>
        </p:nvSpPr>
        <p:spPr>
          <a:xfrm>
            <a:off x="439800" y="1359550"/>
            <a:ext cx="84042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grep -v "&gt;" hg.b37.chr22.fa | grep </a:t>
            </a:r>
            <a:r>
              <a:rPr b="1" lang="en" sz="2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-o -n</a:t>
            </a: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"[A|a]" | wc -l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10382214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92"/>
          <p:cNvSpPr txBox="1"/>
          <p:nvPr>
            <p:ph type="title"/>
          </p:nvPr>
        </p:nvSpPr>
        <p:spPr>
          <a:xfrm>
            <a:off x="490250" y="304800"/>
            <a:ext cx="8404200" cy="13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adenosines are there on chr22?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92"/>
          <p:cNvSpPr txBox="1"/>
          <p:nvPr/>
        </p:nvSpPr>
        <p:spPr>
          <a:xfrm>
            <a:off x="490250" y="2571750"/>
            <a:ext cx="84042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Why is our calculation still off?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●"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We know 29% of nucleotides are A’s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onsolas"/>
              <a:buChar char="●"/>
            </a:pPr>
            <a:r>
              <a:rPr b="1" lang="en" sz="2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We said there are </a:t>
            </a:r>
            <a:r>
              <a:rPr b="1" lang="en" sz="2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50818468</a:t>
            </a: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nucleotides on chr22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○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Includes A, T, G, C, and Ns</a:t>
            </a:r>
            <a:endParaRPr b="1" sz="20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○"/>
            </a:pPr>
            <a:r>
              <a:rPr b="1" lang="en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We need to exclude N’s</a:t>
            </a:r>
            <a:endParaRPr b="1" sz="20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Exercises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93"/>
          <p:cNvSpPr txBox="1"/>
          <p:nvPr>
            <p:ph idx="1" type="body"/>
          </p:nvPr>
        </p:nvSpPr>
        <p:spPr>
          <a:xfrm>
            <a:off x="311700" y="1227625"/>
            <a:ext cx="8520600" cy="3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F2328"/>
                </a:solidFill>
                <a:highlight>
                  <a:srgbClr val="FFFFFF"/>
                </a:highlight>
              </a:rPr>
              <a:t>Question 1: What is the nucleotide sequence for the 542,560th line in the chr22 fasta file? 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F2328"/>
                </a:solidFill>
                <a:highlight>
                  <a:srgbClr val="FFFFFF"/>
                </a:highlight>
              </a:rPr>
              <a:t>Question 2: How many G/g/C/c nucleotides are there on chr22? 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F2328"/>
                </a:solidFill>
                <a:highlight>
                  <a:srgbClr val="FFFFFF"/>
                </a:highlight>
              </a:rPr>
              <a:t>Question 3: What is the GC content (% nucleotides that are G/g/C/g in the file)?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F2328"/>
                </a:solidFill>
                <a:highlight>
                  <a:srgbClr val="FFFFFF"/>
                </a:highlight>
              </a:rPr>
              <a:t>Question 4: How many lines in the chr22 fasta file have exactly 15 cytosines? 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1F2328"/>
                </a:solidFill>
                <a:highlight>
                  <a:srgbClr val="FFFFFF"/>
                </a:highlight>
              </a:rPr>
              <a:t>Bonus: Identify lines in the chr22 file that have ≥ 15 cytosines (hint: may need to look up additional cut options to isolate the counts per line)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311700" y="3157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Verdana"/>
                <a:ea typeface="Verdana"/>
                <a:cs typeface="Verdana"/>
                <a:sym typeface="Verdana"/>
              </a:rPr>
              <a:t>Piping Unix commands together with "|"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Verdana"/>
                <a:ea typeface="Verdana"/>
                <a:cs typeface="Verdana"/>
                <a:sym typeface="Verdana"/>
              </a:rPr>
              <a:t>The sum is greater than its parts.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09" name="Google Shape;209;p31"/>
          <p:cNvCxnSpPr/>
          <p:nvPr/>
        </p:nvCxnSpPr>
        <p:spPr>
          <a:xfrm>
            <a:off x="368300" y="3202525"/>
            <a:ext cx="46800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1"/>
          <p:cNvCxnSpPr/>
          <p:nvPr/>
        </p:nvCxnSpPr>
        <p:spPr>
          <a:xfrm>
            <a:off x="5535244" y="3199350"/>
            <a:ext cx="8424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1"/>
          <p:cNvCxnSpPr/>
          <p:nvPr/>
        </p:nvCxnSpPr>
        <p:spPr>
          <a:xfrm>
            <a:off x="6821868" y="3202525"/>
            <a:ext cx="18588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1"/>
          <p:cNvCxnSpPr/>
          <p:nvPr/>
        </p:nvCxnSpPr>
        <p:spPr>
          <a:xfrm>
            <a:off x="5124450" y="3431125"/>
            <a:ext cx="45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1"/>
          <p:cNvCxnSpPr/>
          <p:nvPr/>
        </p:nvCxnSpPr>
        <p:spPr>
          <a:xfrm>
            <a:off x="6496746" y="3431125"/>
            <a:ext cx="45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1"/>
          <p:cNvSpPr txBox="1"/>
          <p:nvPr/>
        </p:nvSpPr>
        <p:spPr>
          <a:xfrm>
            <a:off x="5359400" y="3437475"/>
            <a:ext cx="1193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command 2</a:t>
            </a:r>
            <a:endParaRPr sz="16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1908421" y="3437475"/>
            <a:ext cx="14622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command 1</a:t>
            </a:r>
            <a:endParaRPr sz="16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7244700" y="3431125"/>
            <a:ext cx="1193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command 3</a:t>
            </a:r>
            <a:endParaRPr sz="16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7" name="Google Shape;217;p31"/>
          <p:cNvCxnSpPr>
            <a:stCxn id="216" idx="2"/>
            <a:endCxn id="218" idx="0"/>
          </p:cNvCxnSpPr>
          <p:nvPr/>
        </p:nvCxnSpPr>
        <p:spPr>
          <a:xfrm>
            <a:off x="7841550" y="3831925"/>
            <a:ext cx="0" cy="57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013" y="4222975"/>
            <a:ext cx="1226915" cy="7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7244700" y="4405575"/>
            <a:ext cx="1193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"stdout"</a:t>
            </a:r>
            <a:endParaRPr sz="16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57800" y="1773775"/>
            <a:ext cx="87099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## Alphabetically sort the words file and output the first 20 </a:t>
            </a:r>
            <a:endParaRPr sz="2400">
              <a:solidFill>
                <a:srgbClr val="38761D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cat /usr/share/dict/words</a:t>
            </a: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| sort | head -n 20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“Show me the output of your command”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585825" y="2521375"/>
            <a:ext cx="2472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your_fav_command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3855025" y="1903350"/>
            <a:ext cx="4748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tdout = “the path your data taks”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9" name="Google Shape;229;p32"/>
          <p:cNvCxnSpPr>
            <a:endCxn id="228" idx="1"/>
          </p:cNvCxnSpPr>
          <p:nvPr/>
        </p:nvCxnSpPr>
        <p:spPr>
          <a:xfrm flipH="1" rot="10800000">
            <a:off x="2669425" y="2136750"/>
            <a:ext cx="1185600" cy="4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2"/>
          <p:cNvSpPr txBox="1"/>
          <p:nvPr/>
        </p:nvSpPr>
        <p:spPr>
          <a:xfrm>
            <a:off x="3855025" y="2988175"/>
            <a:ext cx="4748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stderr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“the path your errors and warnings take”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1" name="Google Shape;231;p32"/>
          <p:cNvCxnSpPr>
            <a:endCxn id="230" idx="1"/>
          </p:cNvCxnSpPr>
          <p:nvPr/>
        </p:nvCxnSpPr>
        <p:spPr>
          <a:xfrm>
            <a:off x="2628925" y="3114475"/>
            <a:ext cx="1226100" cy="2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Let’s see this in action with 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date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command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311700" y="1152475"/>
            <a:ext cx="547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mkdir ~/command_line_lab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## Get the date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date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