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5143500" cx="9144000"/>
  <p:notesSz cx="6858000" cy="9144000"/>
  <p:embeddedFontLst>
    <p:embeddedFont>
      <p:font typeface="Economica"/>
      <p:regular r:id="rId78"/>
      <p:bold r:id="rId79"/>
      <p:italic r:id="rId80"/>
      <p:boldItalic r:id="rId81"/>
    </p:embeddedFont>
    <p:embeddedFont>
      <p:font typeface="Source Code Pro"/>
      <p:regular r:id="rId82"/>
      <p:bold r:id="rId83"/>
      <p:italic r:id="rId84"/>
      <p:boldItalic r:id="rId85"/>
    </p:embeddedFont>
    <p:embeddedFont>
      <p:font typeface="Helvetica Neue"/>
      <p:regular r:id="rId86"/>
      <p:bold r:id="rId87"/>
      <p:italic r:id="rId88"/>
      <p:boldItalic r:id="rId89"/>
    </p:embeddedFont>
    <p:embeddedFont>
      <p:font typeface="Source Code Pro Medium"/>
      <p:regular r:id="rId90"/>
      <p:bold r:id="rId91"/>
      <p:italic r:id="rId92"/>
      <p:boldItalic r:id="rId93"/>
    </p:embeddedFont>
    <p:embeddedFont>
      <p:font typeface="Open Sans"/>
      <p:regular r:id="rId94"/>
      <p:bold r:id="rId95"/>
      <p:italic r:id="rId96"/>
      <p:boldItalic r:id="rId9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CB5597-20FA-4F22-A0C6-2367136F6843}">
  <a:tblStyle styleId="{A3CB5597-20FA-4F22-A0C6-2367136F68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OpenSans-bold.fntdata"/><Relationship Id="rId94" Type="http://schemas.openxmlformats.org/officeDocument/2006/relationships/font" Target="fonts/OpenSans-regular.fntdata"/><Relationship Id="rId97" Type="http://schemas.openxmlformats.org/officeDocument/2006/relationships/font" Target="fonts/OpenSans-boldItalic.fntdata"/><Relationship Id="rId96"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SourceCodeProMedium-bold.fntdata"/><Relationship Id="rId90" Type="http://schemas.openxmlformats.org/officeDocument/2006/relationships/font" Target="fonts/SourceCodeProMedium-regular.fntdata"/><Relationship Id="rId93" Type="http://schemas.openxmlformats.org/officeDocument/2006/relationships/font" Target="fonts/SourceCodeProMedium-boldItalic.fntdata"/><Relationship Id="rId92" Type="http://schemas.openxmlformats.org/officeDocument/2006/relationships/font" Target="fonts/SourceCodeProMedium-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font" Target="fonts/SourceCodePro-italic.fntdata"/><Relationship Id="rId83" Type="http://schemas.openxmlformats.org/officeDocument/2006/relationships/font" Target="fonts/SourceCodePro-bold.fntdata"/><Relationship Id="rId86" Type="http://schemas.openxmlformats.org/officeDocument/2006/relationships/font" Target="fonts/HelveticaNeue-regular.fntdata"/><Relationship Id="rId85" Type="http://schemas.openxmlformats.org/officeDocument/2006/relationships/font" Target="fonts/SourceCodePro-boldItalic.fntdata"/><Relationship Id="rId88" Type="http://schemas.openxmlformats.org/officeDocument/2006/relationships/font" Target="fonts/HelveticaNeue-italic.fntdata"/><Relationship Id="rId87" Type="http://schemas.openxmlformats.org/officeDocument/2006/relationships/font" Target="fonts/HelveticaNeue-bold.fntdata"/><Relationship Id="rId89" Type="http://schemas.openxmlformats.org/officeDocument/2006/relationships/font" Target="fonts/HelveticaNeue-boldItalic.fntdata"/><Relationship Id="rId80" Type="http://schemas.openxmlformats.org/officeDocument/2006/relationships/font" Target="fonts/Economica-italic.fntdata"/><Relationship Id="rId82" Type="http://schemas.openxmlformats.org/officeDocument/2006/relationships/font" Target="fonts/SourceCodePro-regular.fntdata"/><Relationship Id="rId81" Type="http://schemas.openxmlformats.org/officeDocument/2006/relationships/font" Target="fonts/Economica-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font" Target="fonts/Economica-bold.fntdata"/><Relationship Id="rId78" Type="http://schemas.openxmlformats.org/officeDocument/2006/relationships/font" Target="fonts/Economica-regular.fntdata"/><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3a4841a03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3a4841a03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3a4841a03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3a4841a03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3a4841a0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3a4841a0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3a4841a03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3a4841a03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47a9df28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47a9df28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3a4841a03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13a4841a03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Consolas"/>
                <a:ea typeface="Consolas"/>
                <a:cs typeface="Consolas"/>
                <a:sym typeface="Consolas"/>
              </a:rPr>
              <a:t>Exercise 1: </a:t>
            </a:r>
            <a:endParaRPr sz="10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bedtools intersect -a cpg.bed -b exons.bed</a:t>
            </a:r>
            <a:endParaRPr sz="1000">
              <a:latin typeface="Consolas"/>
              <a:ea typeface="Consolas"/>
              <a:cs typeface="Consolas"/>
              <a:sym typeface="Consolas"/>
            </a:endParaRPr>
          </a:p>
          <a:p>
            <a:pPr indent="0" lvl="0" marL="0" rtl="0" algn="l">
              <a:lnSpc>
                <a:spcPct val="115000"/>
              </a:lnSpc>
              <a:spcBef>
                <a:spcPts val="1600"/>
              </a:spcBef>
              <a:spcAft>
                <a:spcPts val="0"/>
              </a:spcAft>
              <a:buNone/>
            </a:pPr>
            <a:r>
              <a:rPr lang="en" sz="1000">
                <a:latin typeface="Consolas"/>
                <a:ea typeface="Consolas"/>
                <a:cs typeface="Consolas"/>
                <a:sym typeface="Consolas"/>
              </a:rPr>
              <a:t>Exercise 2: </a:t>
            </a:r>
            <a:endParaRPr sz="10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latin typeface="Consolas"/>
                <a:ea typeface="Consolas"/>
                <a:cs typeface="Consolas"/>
                <a:sym typeface="Consolas"/>
              </a:rPr>
              <a:t>bedtools intersect -a exons.bed -b gwas.bed -wa | cut -f 1-3 | head</a:t>
            </a:r>
            <a:endParaRPr sz="1000">
              <a:latin typeface="Consolas"/>
              <a:ea typeface="Consolas"/>
              <a:cs typeface="Consolas"/>
              <a:sym typeface="Consolas"/>
            </a:endParaRPr>
          </a:p>
          <a:p>
            <a:pPr indent="0" lvl="0" marL="0" rtl="0" algn="l">
              <a:lnSpc>
                <a:spcPct val="115000"/>
              </a:lnSpc>
              <a:spcBef>
                <a:spcPts val="0"/>
              </a:spcBef>
              <a:spcAft>
                <a:spcPts val="0"/>
              </a:spcAft>
              <a:buNone/>
            </a:pPr>
            <a:r>
              <a:rPr lang="en" sz="1000">
                <a:latin typeface="Consolas"/>
                <a:ea typeface="Consolas"/>
                <a:cs typeface="Consolas"/>
                <a:sym typeface="Consolas"/>
              </a:rPr>
              <a:t>bedtools intersect -a gwas.bed -b exons.bed -wb | cut -f 5-7 | head</a:t>
            </a:r>
            <a:endParaRPr sz="1000">
              <a:latin typeface="Consolas"/>
              <a:ea typeface="Consolas"/>
              <a:cs typeface="Consolas"/>
              <a:sym typeface="Consolas"/>
            </a:endParaRPr>
          </a:p>
          <a:p>
            <a:pPr indent="0" lvl="0" marL="0" rtl="0" algn="l">
              <a:lnSpc>
                <a:spcPct val="115000"/>
              </a:lnSpc>
              <a:spcBef>
                <a:spcPts val="1000"/>
              </a:spcBef>
              <a:spcAft>
                <a:spcPts val="0"/>
              </a:spcAft>
              <a:buNone/>
            </a:pPr>
            <a:r>
              <a:rPr lang="en" sz="1000">
                <a:latin typeface="Consolas"/>
                <a:ea typeface="Consolas"/>
                <a:cs typeface="Consolas"/>
                <a:sym typeface="Consolas"/>
              </a:rPr>
              <a:t>Exercise 3:</a:t>
            </a:r>
            <a:endParaRPr sz="1000">
              <a:latin typeface="Consolas"/>
              <a:ea typeface="Consolas"/>
              <a:cs typeface="Consolas"/>
              <a:sym typeface="Consolas"/>
            </a:endParaRPr>
          </a:p>
          <a:p>
            <a:pPr indent="0" lvl="0" marL="0" rtl="0" algn="l">
              <a:lnSpc>
                <a:spcPct val="115000"/>
              </a:lnSpc>
              <a:spcBef>
                <a:spcPts val="1000"/>
              </a:spcBef>
              <a:spcAft>
                <a:spcPts val="0"/>
              </a:spcAft>
              <a:buNone/>
            </a:pPr>
            <a:r>
              <a:rPr lang="en" sz="1000">
                <a:latin typeface="Consolas"/>
                <a:ea typeface="Consolas"/>
                <a:cs typeface="Consolas"/>
                <a:sym typeface="Consolas"/>
              </a:rPr>
              <a:t>bedtools intersect -a gwas.bed -b exons.bed -wa -wb | head</a:t>
            </a:r>
            <a:endParaRPr sz="1000">
              <a:latin typeface="Consolas"/>
              <a:ea typeface="Consolas"/>
              <a:cs typeface="Consolas"/>
              <a:sym typeface="Consolas"/>
            </a:endParaRPr>
          </a:p>
          <a:p>
            <a:pPr indent="0" lvl="0" marL="0" rtl="0" algn="l">
              <a:lnSpc>
                <a:spcPct val="115000"/>
              </a:lnSpc>
              <a:spcBef>
                <a:spcPts val="0"/>
              </a:spcBef>
              <a:spcAft>
                <a:spcPts val="1000"/>
              </a:spcAft>
              <a:buClr>
                <a:schemeClr val="dk1"/>
              </a:buClr>
              <a:buSzPts val="1100"/>
              <a:buFont typeface="Arial"/>
              <a:buNone/>
            </a:pPr>
            <a:r>
              <a:t/>
            </a:r>
            <a:endParaRPr sz="1000">
              <a:latin typeface="Consolas"/>
              <a:ea typeface="Consolas"/>
              <a:cs typeface="Consolas"/>
              <a:sym typeface="Consola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3a4841a03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3a4841a03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chr1:10-20 interval overlaps with 2 intervals from B, so both overlapping intervals are outputted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3a4841a03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13a4841a03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chr1:10-20 interval overlaps with 2 intervals from B, so both overlapping intervals are outputted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if we don’t care if interval A has multiple overlaps, we just care that it overlaps with intervals in B?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3a4841a03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3a4841a03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chr1:10-20 interval overlaps with 2 intervals from B, so both overlapping intervals are outputted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3a4841a03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3a4841a03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nsolas"/>
                <a:ea typeface="Consolas"/>
                <a:cs typeface="Consolas"/>
                <a:sym typeface="Consolas"/>
              </a:rPr>
              <a:t>Exercise 4: </a:t>
            </a:r>
            <a:endParaRPr sz="10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38761D"/>
                </a:solidFill>
                <a:latin typeface="Consolas"/>
                <a:ea typeface="Consolas"/>
                <a:cs typeface="Consolas"/>
                <a:sym typeface="Consolas"/>
              </a:rPr>
              <a:t>bedtools intersect -a gwas.bed -b exons.bed | head</a:t>
            </a:r>
            <a:endParaRPr sz="1000">
              <a:solidFill>
                <a:srgbClr val="38761D"/>
              </a:solidFill>
              <a:latin typeface="Consolas"/>
              <a:ea typeface="Consolas"/>
              <a:cs typeface="Consolas"/>
              <a:sym typeface="Consolas"/>
            </a:endParaRPr>
          </a:p>
          <a:p>
            <a:pPr indent="0" lvl="0" marL="0" rtl="0" algn="l">
              <a:spcBef>
                <a:spcPts val="1600"/>
              </a:spcBef>
              <a:spcAft>
                <a:spcPts val="0"/>
              </a:spcAft>
              <a:buNone/>
            </a:pPr>
            <a:r>
              <a:rPr lang="en" sz="1000">
                <a:latin typeface="Consolas"/>
                <a:ea typeface="Consolas"/>
                <a:cs typeface="Consolas"/>
                <a:sym typeface="Consolas"/>
              </a:rPr>
              <a:t>Exercise 5: </a:t>
            </a:r>
            <a:endParaRPr sz="10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rgbClr val="38761D"/>
                </a:solidFill>
                <a:latin typeface="Consolas"/>
                <a:ea typeface="Consolas"/>
                <a:cs typeface="Consolas"/>
                <a:sym typeface="Consolas"/>
              </a:rPr>
              <a:t>bedtools intersect -a gwas.bed -b exons.bed -u | wc -l</a:t>
            </a:r>
            <a:endParaRPr sz="1000">
              <a:solidFill>
                <a:schemeClr val="dk1"/>
              </a:solidFill>
              <a:latin typeface="Source Code Pro Medium"/>
              <a:ea typeface="Source Code Pro Medium"/>
              <a:cs typeface="Source Code Pro Medium"/>
              <a:sym typeface="Source Code Pro Medium"/>
            </a:endParaRPr>
          </a:p>
          <a:p>
            <a:pPr indent="0" lvl="0" marL="0" rtl="0" algn="l">
              <a:lnSpc>
                <a:spcPct val="115000"/>
              </a:lnSpc>
              <a:spcBef>
                <a:spcPts val="1600"/>
              </a:spcBef>
              <a:spcAft>
                <a:spcPts val="0"/>
              </a:spcAft>
              <a:buClr>
                <a:schemeClr val="dk1"/>
              </a:buClr>
              <a:buSzPts val="1100"/>
              <a:buFont typeface="Arial"/>
              <a:buNone/>
            </a:pPr>
            <a:r>
              <a:t/>
            </a:r>
            <a:endParaRPr sz="1000">
              <a:solidFill>
                <a:srgbClr val="38761D"/>
              </a:solidFill>
              <a:latin typeface="Consolas"/>
              <a:ea typeface="Consolas"/>
              <a:cs typeface="Consolas"/>
              <a:sym typeface="Consolas"/>
            </a:endParaRPr>
          </a:p>
          <a:p>
            <a:pPr indent="0" lvl="0" marL="0" rtl="0" algn="l">
              <a:spcBef>
                <a:spcPts val="1600"/>
              </a:spcBef>
              <a:spcAft>
                <a:spcPts val="0"/>
              </a:spcAft>
              <a:buNone/>
            </a:pPr>
            <a:r>
              <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87dd7c6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87dd7c6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question is how to we gain biological insights from many genomic intervals, many of which have different encodings for genomic intervals.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47a9df28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147a9df28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13a4841a03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13a4841a03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13a4841a03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13a4841a03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47a9df28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147a9df28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3a4841a03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13a4841a03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13a4841a03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13a4841a03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3a4841a03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3a4841a03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147a9df28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147a9df28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147a9df28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147a9df28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13a4841a03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13a4841a03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Output will vary depending on the </a:t>
            </a:r>
            <a:r>
              <a:rPr b="1" lang="en" sz="1800">
                <a:solidFill>
                  <a:srgbClr val="38761D"/>
                </a:solidFill>
                <a:latin typeface="Consolas"/>
                <a:ea typeface="Consolas"/>
                <a:cs typeface="Consolas"/>
                <a:sym typeface="Consolas"/>
              </a:rPr>
              <a:t>-f</a:t>
            </a:r>
            <a:r>
              <a:rPr b="1" lang="en" sz="1800">
                <a:solidFill>
                  <a:schemeClr val="dk1"/>
                </a:solidFill>
                <a:latin typeface="Consolas"/>
                <a:ea typeface="Consolas"/>
                <a:cs typeface="Consolas"/>
                <a:sym typeface="Consolas"/>
              </a:rPr>
              <a:t> value and optional flags used </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3a4841a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3a4841a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Intersection</a:t>
            </a:r>
            <a:r>
              <a:rPr lang="en"/>
              <a:t>: </a:t>
            </a:r>
            <a:br>
              <a:rPr lang="en"/>
            </a:br>
            <a:endParaRPr/>
          </a:p>
          <a:p>
            <a:pPr indent="0" lvl="0" marL="0" rtl="0" algn="l">
              <a:spcBef>
                <a:spcPts val="0"/>
              </a:spcBef>
              <a:spcAft>
                <a:spcPts val="0"/>
              </a:spcAft>
              <a:buNone/>
            </a:pPr>
            <a:r>
              <a:rPr lang="en"/>
              <a:t>Merge intervals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Count overlapping intervals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13a4841a03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13a4841a03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Previously, the first command outputted two rows, corresponding to intersections with both the B intervals...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intervals reported when using -f depend on if -wa, -wb, or other flags are provided.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13a4841a0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13a4841a0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13a4841a03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13a4841a03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a:t>
            </a:r>
            <a:endParaRPr/>
          </a:p>
          <a:p>
            <a:pPr indent="0" lvl="0" marL="0" rtl="0" algn="l">
              <a:spcBef>
                <a:spcPts val="0"/>
              </a:spcBef>
              <a:spcAft>
                <a:spcPts val="0"/>
              </a:spcAft>
              <a:buNone/>
            </a:pPr>
            <a:r>
              <a:rPr lang="en"/>
              <a:t>b</a:t>
            </a:r>
            <a:r>
              <a:rPr lang="en"/>
              <a:t>edtools intersect -a exons.bed -b cpg.bed | head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 2: </a:t>
            </a:r>
            <a:endParaRPr/>
          </a:p>
          <a:p>
            <a:pPr indent="0" lvl="0" marL="0" rtl="0" algn="l">
              <a:spcBef>
                <a:spcPts val="0"/>
              </a:spcBef>
              <a:spcAft>
                <a:spcPts val="0"/>
              </a:spcAft>
              <a:buNone/>
            </a:pPr>
            <a:r>
              <a:rPr lang="en">
                <a:solidFill>
                  <a:schemeClr val="dk1"/>
                </a:solidFill>
              </a:rPr>
              <a:t>bedtools intersect -a exons.bed -b cpg.bed -c -wa | sort -k7,7nr | head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 3: </a:t>
            </a:r>
            <a:endParaRPr/>
          </a:p>
          <a:p>
            <a:pPr indent="0" lvl="0" marL="0" rtl="0" algn="l">
              <a:spcBef>
                <a:spcPts val="0"/>
              </a:spcBef>
              <a:spcAft>
                <a:spcPts val="0"/>
              </a:spcAft>
              <a:buNone/>
            </a:pPr>
            <a:r>
              <a:rPr lang="en">
                <a:solidFill>
                  <a:schemeClr val="dk1"/>
                </a:solidFill>
              </a:rPr>
              <a:t>bedtools intersect -a cpg.bed -b exons.bed -c -f 0.10 -wa | sort -k5,5nr | head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Question 4: </a:t>
            </a:r>
            <a:endParaRPr/>
          </a:p>
          <a:p>
            <a:pPr indent="0" lvl="0" marL="0" rtl="0" algn="l">
              <a:spcBef>
                <a:spcPts val="0"/>
              </a:spcBef>
              <a:spcAft>
                <a:spcPts val="0"/>
              </a:spcAft>
              <a:buNone/>
            </a:pPr>
            <a:r>
              <a:rPr lang="en"/>
              <a:t>bedtools intersect -a gwas.bed -b exons.bed -u - wa | wc -l </a:t>
            </a:r>
            <a:endParaRPr/>
          </a:p>
          <a:p>
            <a:pPr indent="0" lvl="0" marL="0" rtl="0" algn="l">
              <a:spcBef>
                <a:spcPts val="0"/>
              </a:spcBef>
              <a:spcAft>
                <a:spcPts val="0"/>
              </a:spcAft>
              <a:buNone/>
            </a:pPr>
            <a:r>
              <a:rPr lang="en"/>
              <a:t>Check and verify: bedtools intersect -a gwas.bed -b exons.bed -c | grep -v -w "0" | wc -l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1013</a:t>
            </a:r>
            <a:endParaRPr/>
          </a:p>
          <a:p>
            <a:pPr indent="0" lvl="0" marL="0" rtl="0" algn="l">
              <a:spcBef>
                <a:spcPts val="0"/>
              </a:spcBef>
              <a:spcAft>
                <a:spcPts val="0"/>
              </a:spcAft>
              <a:buNone/>
            </a:pPr>
            <a:r>
              <a:rPr lang="en"/>
              <a:t>wc -l gwas.bed</a:t>
            </a:r>
            <a:endParaRPr/>
          </a:p>
          <a:p>
            <a:pPr indent="0" lvl="0" marL="0" rtl="0" algn="l">
              <a:spcBef>
                <a:spcPts val="0"/>
              </a:spcBef>
              <a:spcAft>
                <a:spcPts val="0"/>
              </a:spcAft>
              <a:buNone/>
            </a:pPr>
            <a:r>
              <a:rPr lang="en"/>
              <a:t>13702</a:t>
            </a:r>
            <a:endParaRPr/>
          </a:p>
          <a:p>
            <a:pPr indent="0" lvl="0" marL="0" rtl="0" algn="l">
              <a:spcBef>
                <a:spcPts val="0"/>
              </a:spcBef>
              <a:spcAft>
                <a:spcPts val="0"/>
              </a:spcAft>
              <a:buNone/>
            </a:pPr>
            <a:r>
              <a:rPr lang="en">
                <a:solidFill>
                  <a:schemeClr val="dk1"/>
                </a:solidFill>
              </a:rPr>
              <a:t>1013</a:t>
            </a:r>
            <a:r>
              <a:rPr lang="en"/>
              <a:t> / </a:t>
            </a:r>
            <a:r>
              <a:rPr lang="en">
                <a:solidFill>
                  <a:schemeClr val="dk1"/>
                </a:solidFill>
              </a:rPr>
              <a:t>13702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 5: </a:t>
            </a:r>
            <a:endParaRPr/>
          </a:p>
          <a:p>
            <a:pPr indent="0" lvl="0" marL="0" rtl="0" algn="l">
              <a:spcBef>
                <a:spcPts val="0"/>
              </a:spcBef>
              <a:spcAft>
                <a:spcPts val="0"/>
              </a:spcAft>
              <a:buClr>
                <a:schemeClr val="dk1"/>
              </a:buClr>
              <a:buSzPts val="1100"/>
              <a:buFont typeface="Arial"/>
              <a:buNone/>
            </a:pPr>
            <a:r>
              <a:rPr lang="en"/>
              <a:t>bedtools intersect -a gwas.bed -b exons.bed -v -wa | wc -l</a:t>
            </a:r>
            <a:endParaRPr/>
          </a:p>
          <a:p>
            <a:pPr indent="0" lvl="0" marL="0" rtl="0" algn="l">
              <a:spcBef>
                <a:spcPts val="0"/>
              </a:spcBef>
              <a:spcAft>
                <a:spcPts val="0"/>
              </a:spcAft>
              <a:buNone/>
            </a:pPr>
            <a:r>
              <a:rPr lang="en"/>
              <a:t>16055</a:t>
            </a:r>
            <a:endParaRPr/>
          </a:p>
          <a:p>
            <a:pPr indent="0" lvl="0" marL="0" rtl="0" algn="l">
              <a:spcBef>
                <a:spcPts val="0"/>
              </a:spcBef>
              <a:spcAft>
                <a:spcPts val="0"/>
              </a:spcAft>
              <a:buNone/>
            </a:pPr>
            <a:r>
              <a:rPr lang="en">
                <a:solidFill>
                  <a:schemeClr val="dk1"/>
                </a:solidFill>
              </a:rPr>
              <a:t>16055 / 17680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Question 6: </a:t>
            </a:r>
            <a:endParaRPr>
              <a:solidFill>
                <a:schemeClr val="dk1"/>
              </a:solidFill>
            </a:endParaRPr>
          </a:p>
          <a:p>
            <a:pPr indent="0" lvl="0" marL="0" rtl="0" algn="l">
              <a:spcBef>
                <a:spcPts val="0"/>
              </a:spcBef>
              <a:spcAft>
                <a:spcPts val="0"/>
              </a:spcAft>
              <a:buNone/>
            </a:pPr>
            <a:r>
              <a:rPr lang="en">
                <a:solidFill>
                  <a:schemeClr val="dk1"/>
                </a:solidFill>
              </a:rPr>
              <a:t>cat hesc.chromHmm.bed | grep -i "promoter\|enhancer" | cut -f 4 | sort | uniq</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bedtools intersect -a gwas.bed -b &lt;(cat hesc.chromHmm.bed | grep -i "promoter\|enhancer") -wa | wc -l</a:t>
            </a:r>
            <a:endParaRPr>
              <a:solidFill>
                <a:schemeClr val="dk1"/>
              </a:solidFill>
            </a:endParaRPr>
          </a:p>
          <a:p>
            <a:pPr indent="0" lvl="0" marL="0" rtl="0" algn="l">
              <a:spcBef>
                <a:spcPts val="0"/>
              </a:spcBef>
              <a:spcAft>
                <a:spcPts val="0"/>
              </a:spcAft>
              <a:buNone/>
            </a:pPr>
            <a:r>
              <a:rPr lang="en">
                <a:solidFill>
                  <a:schemeClr val="dk1"/>
                </a:solidFill>
              </a:rPr>
              <a:t>    1014</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What would happen if you bracket “[promoter\|enhancer]”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Question 7: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bedtools intersect -a exons.bed -b gwas.bed -c -wa | cut -f 1-3,7 | sort -k4,4nr | head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13a4841a03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13a4841a03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13a4841a03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13a4841a03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merge subcommand requires the -i </a:t>
            </a:r>
            <a:r>
              <a:rPr lang="en">
                <a:solidFill>
                  <a:schemeClr val="dk1"/>
                </a:solidFill>
              </a:rPr>
              <a:t>(input file) </a:t>
            </a:r>
            <a:r>
              <a:rPr lang="en"/>
              <a:t>argument be specified, it does not take a file as a positional argument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13a4841a03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13a4841a03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merge subcommand requires the -i </a:t>
            </a:r>
            <a:r>
              <a:rPr lang="en">
                <a:solidFill>
                  <a:schemeClr val="dk1"/>
                </a:solidFill>
              </a:rPr>
              <a:t>(input file) </a:t>
            </a:r>
            <a:r>
              <a:rPr lang="en"/>
              <a:t>argument be specified, it does not take a file as a positional argument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13a4841a03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13a4841a03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13a4841a03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13a4841a03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we </a:t>
            </a:r>
            <a:r>
              <a:rPr lang="en"/>
              <a:t>look at ACG (chr1:1-4 in 0-base). The T (chr1:4-5 in 0-base) is immediately adjacent, and gets merged into the larger merged interval. </a:t>
            </a:r>
            <a:endParaRPr/>
          </a:p>
          <a:p>
            <a:pPr indent="0" lvl="0" marL="0" rtl="0" algn="l">
              <a:spcBef>
                <a:spcPts val="0"/>
              </a:spcBef>
              <a:spcAft>
                <a:spcPts val="0"/>
              </a:spcAft>
              <a:buNone/>
            </a:pPr>
            <a:r>
              <a:rPr lang="en"/>
              <a:t>However, the CA (chr1:5-7 in 0-base) is one nucleotide away from the ACG so it won’t get merged.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13a4841a03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13a4841a03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merge subcommand requires the -i </a:t>
            </a:r>
            <a:r>
              <a:rPr lang="en">
                <a:solidFill>
                  <a:schemeClr val="dk1"/>
                </a:solidFill>
              </a:rPr>
              <a:t>(input file) </a:t>
            </a:r>
            <a:r>
              <a:rPr lang="en"/>
              <a:t>argument be specified, it does not take a file as a positional argument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13a4841a03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13a4841a03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3a4841a03_0_1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3a4841a03_0_1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13a4841a03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313a4841a03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13a4841a0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13a4841a0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a:t>
            </a:r>
            <a:endParaRPr/>
          </a:p>
          <a:p>
            <a:pPr indent="0" lvl="0" marL="0" rtl="0" algn="l">
              <a:spcBef>
                <a:spcPts val="0"/>
              </a:spcBef>
              <a:spcAft>
                <a:spcPts val="0"/>
              </a:spcAft>
              <a:buNone/>
            </a:pPr>
            <a:r>
              <a:rPr lang="en"/>
              <a:t>b</a:t>
            </a:r>
            <a:r>
              <a:rPr lang="en"/>
              <a:t>edtools merge -i exons.bed | head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 2: </a:t>
            </a:r>
            <a:endParaRPr/>
          </a:p>
          <a:p>
            <a:pPr indent="0" lvl="0" marL="0" rtl="0" algn="l">
              <a:spcBef>
                <a:spcPts val="0"/>
              </a:spcBef>
              <a:spcAft>
                <a:spcPts val="0"/>
              </a:spcAft>
              <a:buNone/>
            </a:pPr>
            <a:r>
              <a:rPr lang="en"/>
              <a:t>bedtools merge -i exons.bed -c 1,2,2 -o count,mean,collapse | head</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13a4841a0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13a4841a0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default, all ties are reported.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313a4841a03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313a4841a03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13a4841a03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13a4841a03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the -t argument to first will report the first tie that occured in the B file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313a4841a03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313a4841a03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a:t>
            </a:r>
            <a:endParaRPr/>
          </a:p>
          <a:p>
            <a:pPr indent="0" lvl="0" marL="0" rtl="0" algn="l">
              <a:spcBef>
                <a:spcPts val="0"/>
              </a:spcBef>
              <a:spcAft>
                <a:spcPts val="0"/>
              </a:spcAft>
              <a:buNone/>
            </a:pPr>
            <a:r>
              <a:rPr lang="en"/>
              <a:t>Bedtools merge -i exons.bed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 2: </a:t>
            </a:r>
            <a:endParaRPr/>
          </a:p>
          <a:p>
            <a:pPr indent="0" lvl="0" marL="0" rtl="0" algn="l">
              <a:spcBef>
                <a:spcPts val="0"/>
              </a:spcBef>
              <a:spcAft>
                <a:spcPts val="0"/>
              </a:spcAft>
              <a:buNone/>
            </a:pPr>
            <a:r>
              <a:rPr lang="en"/>
              <a:t>b</a:t>
            </a:r>
            <a:r>
              <a:rPr lang="en"/>
              <a:t>edtools closest -a gwas.bed -b exons.bed -t first | head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 3: </a:t>
            </a:r>
            <a:endParaRPr/>
          </a:p>
          <a:p>
            <a:pPr indent="0" lvl="0" marL="0" rtl="0" algn="l">
              <a:spcBef>
                <a:spcPts val="0"/>
              </a:spcBef>
              <a:spcAft>
                <a:spcPts val="0"/>
              </a:spcAft>
              <a:buNone/>
            </a:pPr>
            <a:r>
              <a:rPr lang="en"/>
              <a:t>bedtools closest -a gwas.bed -b exons.bed -D ref -t first | cut -f 1-3,11 | grep -w “0” | wc -l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Question 4: </a:t>
            </a:r>
            <a:endParaRPr/>
          </a:p>
          <a:p>
            <a:pPr indent="0" lvl="0" marL="0" rtl="0" algn="l">
              <a:spcBef>
                <a:spcPts val="0"/>
              </a:spcBef>
              <a:spcAft>
                <a:spcPts val="0"/>
              </a:spcAft>
              <a:buClr>
                <a:schemeClr val="dk1"/>
              </a:buClr>
              <a:buSzPts val="1100"/>
              <a:buFont typeface="Arial"/>
              <a:buNone/>
            </a:pPr>
            <a:r>
              <a:rPr lang="en"/>
              <a:t>bedtools intersect -a gwas.bed -b exons.bed -wa -u | wc -l</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13a4841a03_0_1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13a4841a03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Can also take in interval files that use different coordinate systems to automatically account for those differences and handle it accordingly</a:t>
            </a:r>
            <a:endParaRPr/>
          </a:p>
          <a:p>
            <a:pPr indent="-317500" lvl="0" marL="457200" rtl="0" algn="l">
              <a:spcBef>
                <a:spcPts val="0"/>
              </a:spcBef>
              <a:spcAft>
                <a:spcPts val="0"/>
              </a:spcAft>
              <a:buSzPts val="1400"/>
              <a:buChar char="●"/>
            </a:pPr>
            <a:r>
              <a:rPr lang="en"/>
              <a:t>Intersect bed file (0-based) with gff file (1-based) </a:t>
            </a:r>
            <a:endParaRPr/>
          </a:p>
          <a:p>
            <a:pPr indent="-317500" lvl="0" marL="457200" rtl="0" algn="l">
              <a:spcBef>
                <a:spcPts val="0"/>
              </a:spcBef>
              <a:spcAft>
                <a:spcPts val="0"/>
              </a:spcAft>
              <a:buSzPts val="1400"/>
              <a:buChar char="●"/>
            </a:pPr>
            <a:r>
              <a:rPr lang="en"/>
              <a:t>It is essential that we sort files when comparing across intervals, especially with large files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13a4841a0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313a4841a0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313a4841a0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313a4841a0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13a4841a0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313a4841a0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Go over reason for the use of 0-based: look at length of an interval of interest easily (end - start)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3a4841a03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3a4841a03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Can also take in interval files that use different coordinate systems to automatically account for those differences and handle it accordingly</a:t>
            </a:r>
            <a:endParaRPr/>
          </a:p>
          <a:p>
            <a:pPr indent="-317500" lvl="0" marL="457200" rtl="0" algn="l">
              <a:spcBef>
                <a:spcPts val="0"/>
              </a:spcBef>
              <a:spcAft>
                <a:spcPts val="0"/>
              </a:spcAft>
              <a:buSzPts val="1400"/>
              <a:buChar char="●"/>
            </a:pPr>
            <a:r>
              <a:rPr lang="en"/>
              <a:t>Intersect bed file (0-based) with gff file (1-based) </a:t>
            </a:r>
            <a:endParaRPr/>
          </a:p>
          <a:p>
            <a:pPr indent="-317500" lvl="0" marL="457200" rtl="0" algn="l">
              <a:spcBef>
                <a:spcPts val="0"/>
              </a:spcBef>
              <a:spcAft>
                <a:spcPts val="0"/>
              </a:spcAft>
              <a:buSzPts val="1400"/>
              <a:buChar char="●"/>
            </a:pPr>
            <a:r>
              <a:rPr lang="en"/>
              <a:t>It is essential that we sort files when comparing across intervals, especially with large files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13a4841a03_0_7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g313a4841a03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313a4841a03_0_8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g313a4841a03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313a4841a03_0_9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g313a4841a03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313a4841a03_0_11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g313a4841a03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313a4841a03_0_11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g313a4841a03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313a4841a03_0_13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g313a4841a03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313a4841a03_0_15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g313a4841a03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313a4841a03_0_1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g313a4841a03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313a4841a03_0_16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g313a4841a03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313a4841a03_0_17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17" name="Google Shape;817;g313a4841a03_0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3a4841a03_0_1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3a4841a03_0_1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313a4841a03_0_18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830" name="Google Shape;830;g313a4841a03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313a4841a03_0_18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g313a4841a03_0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313a4841a0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13a4841a0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Blue = intervals for introns</a:t>
            </a:r>
            <a:endParaRPr>
              <a:solidFill>
                <a:schemeClr val="dk1"/>
              </a:solidFill>
            </a:endParaRPr>
          </a:p>
          <a:p>
            <a:pPr indent="0" lvl="0" marL="0" rtl="0" algn="l">
              <a:spcBef>
                <a:spcPts val="0"/>
              </a:spcBef>
              <a:spcAft>
                <a:spcPts val="0"/>
              </a:spcAft>
              <a:buNone/>
            </a:pPr>
            <a:r>
              <a:rPr lang="en">
                <a:solidFill>
                  <a:schemeClr val="dk1"/>
                </a:solidFill>
              </a:rPr>
              <a:t>Green = enhancers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Intersect = subinterval shared between the two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Reminder: this calculation is performed only using the coordinates, we don’t care about the underlying nucleotide sequence of these features when performing this intersection. If we did care about the nucleotide sequence, we could use the intersecting interval to find the exact sequence.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Count: count number of green intervals that overlap a blue interval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Discuss directionality of this calculation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Merge: combine intervals into a larger one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Subtract: identify intervals not covered by another interval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Complement: portions of the genome not covered by any intervals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98f54bfc14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98f54bfc14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313a4841a0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313a4841a0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313a4841a0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313a4841a0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313a4841a0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313a4841a0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rPr>
              <a:t>Write original A entry once if any overlaps found in B. In other words, just report the fact at least one overlap was found in B.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Identifies unique intervals in A that have any overlap with an interval in B. </a:t>
            </a:r>
            <a:endParaRPr sz="1200">
              <a:solidFill>
                <a:schemeClr val="dk1"/>
              </a:solidFill>
              <a:highlight>
                <a:srgbClr val="FFFFFF"/>
              </a:highlight>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313a4841a03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313a4841a03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313a4841a03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313a4841a03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313a4841a03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313a4841a03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8f54bfc14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8f54bfc14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313a4841a03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313a4841a03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313a4841a03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313a4841a03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8f54bfc14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8f54bfc14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3a4841a03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3a4841a0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2" name="Google Shape;12;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3" name="Google Shape;53;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 name="Google Shape;16;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 name="Google Shape;22;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 name="Google Shape;26;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4" name="Google Shape;34;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3" name="Google Shape;43;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4" name="Google Shape;44;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5" name="Google Shape;45;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472450" y="4814047"/>
            <a:ext cx="609600" cy="21327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bedtools.readthedocs.org/en/latest/content/tools/closest.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descr="header-bg.jpg" id="63" name="Google Shape;63;p15"/>
          <p:cNvPicPr preferRelativeResize="0"/>
          <p:nvPr/>
        </p:nvPicPr>
        <p:blipFill>
          <a:blip r:embed="rId3">
            <a:alphaModFix/>
          </a:blip>
          <a:stretch>
            <a:fillRect/>
          </a:stretch>
        </p:blipFill>
        <p:spPr>
          <a:xfrm>
            <a:off x="0" y="219125"/>
            <a:ext cx="9144000" cy="4813925"/>
          </a:xfrm>
          <a:prstGeom prst="rect">
            <a:avLst/>
          </a:prstGeom>
          <a:noFill/>
          <a:ln>
            <a:noFill/>
          </a:ln>
        </p:spPr>
      </p:pic>
      <p:sp>
        <p:nvSpPr>
          <p:cNvPr id="64" name="Google Shape;64;p15"/>
          <p:cNvSpPr txBox="1"/>
          <p:nvPr>
            <p:ph type="ctrTitle"/>
          </p:nvPr>
        </p:nvSpPr>
        <p:spPr>
          <a:xfrm>
            <a:off x="858300" y="957775"/>
            <a:ext cx="7503900" cy="138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FFFFFF"/>
                </a:solidFill>
              </a:rPr>
              <a:t>Using bedtools to perform genome arithmetic</a:t>
            </a:r>
            <a:endParaRPr b="1" sz="6000">
              <a:solidFill>
                <a:srgbClr val="FFFFFF"/>
              </a:solidFill>
            </a:endParaRPr>
          </a:p>
        </p:txBody>
      </p:sp>
      <p:sp>
        <p:nvSpPr>
          <p:cNvPr id="65" name="Google Shape;65;p15"/>
          <p:cNvSpPr txBox="1"/>
          <p:nvPr/>
        </p:nvSpPr>
        <p:spPr>
          <a:xfrm>
            <a:off x="1485150" y="2419200"/>
            <a:ext cx="6020100" cy="70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Economica"/>
                <a:ea typeface="Economica"/>
                <a:cs typeface="Economica"/>
                <a:sym typeface="Economica"/>
              </a:rPr>
              <a:t>Adapted from Aaron Quinlan’s </a:t>
            </a:r>
            <a:endParaRPr b="1" sz="2400">
              <a:solidFill>
                <a:srgbClr val="FFFFFF"/>
              </a:solidFill>
              <a:latin typeface="Economica"/>
              <a:ea typeface="Economica"/>
              <a:cs typeface="Economica"/>
              <a:sym typeface="Economica"/>
            </a:endParaRPr>
          </a:p>
          <a:p>
            <a:pPr indent="0" lvl="0" marL="0" rtl="0" algn="ctr">
              <a:spcBef>
                <a:spcPts val="0"/>
              </a:spcBef>
              <a:spcAft>
                <a:spcPts val="0"/>
              </a:spcAft>
              <a:buNone/>
            </a:pPr>
            <a:r>
              <a:rPr b="1" lang="en" sz="2400">
                <a:solidFill>
                  <a:srgbClr val="FFFFFF"/>
                </a:solidFill>
                <a:latin typeface="Economica"/>
                <a:ea typeface="Economica"/>
                <a:cs typeface="Economica"/>
                <a:sym typeface="Economica"/>
              </a:rPr>
              <a:t>Applied Computational Genomics, Lecture 16 - 18</a:t>
            </a:r>
            <a:endParaRPr b="1" sz="2000">
              <a:solidFill>
                <a:srgbClr val="000000"/>
              </a:solidFill>
              <a:latin typeface="Economica"/>
              <a:ea typeface="Economica"/>
              <a:cs typeface="Economica"/>
              <a:sym typeface="Economica"/>
            </a:endParaRPr>
          </a:p>
          <a:p>
            <a:pPr indent="0" lvl="0" marL="0" rtl="0" algn="ctr">
              <a:spcBef>
                <a:spcPts val="0"/>
              </a:spcBef>
              <a:spcAft>
                <a:spcPts val="0"/>
              </a:spcAft>
              <a:buNone/>
            </a:pPr>
            <a:r>
              <a:t/>
            </a:r>
            <a:endParaRPr b="1" sz="2000">
              <a:solidFill>
                <a:srgbClr val="000000"/>
              </a:solidFill>
              <a:latin typeface="Economica"/>
              <a:ea typeface="Economica"/>
              <a:cs typeface="Economica"/>
              <a:sym typeface="Economica"/>
            </a:endParaRPr>
          </a:p>
          <a:p>
            <a:pPr indent="0" lvl="0" marL="0" rtl="0" algn="ctr">
              <a:spcBef>
                <a:spcPts val="0"/>
              </a:spcBef>
              <a:spcAft>
                <a:spcPts val="0"/>
              </a:spcAft>
              <a:buNone/>
            </a:pPr>
            <a:r>
              <a:t/>
            </a:r>
            <a:endParaRPr b="1" sz="2000">
              <a:solidFill>
                <a:srgbClr val="000000"/>
              </a:solidFill>
              <a:latin typeface="Economica"/>
              <a:ea typeface="Economica"/>
              <a:cs typeface="Economica"/>
              <a:sym typeface="Economica"/>
            </a:endParaRPr>
          </a:p>
          <a:p>
            <a:pPr indent="0" lvl="0" marL="0" rtl="0" algn="ctr">
              <a:spcBef>
                <a:spcPts val="0"/>
              </a:spcBef>
              <a:spcAft>
                <a:spcPts val="0"/>
              </a:spcAft>
              <a:buNone/>
            </a:pPr>
            <a:r>
              <a:rPr b="1" lang="en" sz="2000">
                <a:solidFill>
                  <a:srgbClr val="000000"/>
                </a:solidFill>
                <a:latin typeface="Economica"/>
                <a:ea typeface="Economica"/>
                <a:cs typeface="Economica"/>
                <a:sym typeface="Economica"/>
              </a:rPr>
              <a:t>Jason Kunisaki</a:t>
            </a:r>
            <a:endParaRPr b="1" sz="2000">
              <a:solidFill>
                <a:srgbClr val="000000"/>
              </a:solidFill>
              <a:latin typeface="Economica"/>
              <a:ea typeface="Economica"/>
              <a:cs typeface="Economica"/>
              <a:sym typeface="Economica"/>
            </a:endParaRPr>
          </a:p>
          <a:p>
            <a:pPr indent="0" lvl="0" marL="0" rtl="0" algn="ctr">
              <a:spcBef>
                <a:spcPts val="0"/>
              </a:spcBef>
              <a:spcAft>
                <a:spcPts val="0"/>
              </a:spcAft>
              <a:buNone/>
            </a:pPr>
            <a:r>
              <a:rPr b="1" lang="en" sz="2200">
                <a:solidFill>
                  <a:srgbClr val="000000"/>
                </a:solidFill>
                <a:latin typeface="Economica"/>
                <a:ea typeface="Economica"/>
                <a:cs typeface="Economica"/>
                <a:sym typeface="Economica"/>
              </a:rPr>
              <a:t>Quinlan Lab</a:t>
            </a:r>
            <a:endParaRPr b="1" sz="2200">
              <a:solidFill>
                <a:srgbClr val="000000"/>
              </a:solidFill>
              <a:latin typeface="Economica"/>
              <a:ea typeface="Economica"/>
              <a:cs typeface="Economica"/>
              <a:sym typeface="Economica"/>
            </a:endParaRPr>
          </a:p>
          <a:p>
            <a:pPr indent="0" lvl="0" marL="0" rtl="0" algn="ctr">
              <a:spcBef>
                <a:spcPts val="0"/>
              </a:spcBef>
              <a:spcAft>
                <a:spcPts val="0"/>
              </a:spcAft>
              <a:buNone/>
            </a:pPr>
            <a:r>
              <a:rPr b="1" lang="en" sz="2200">
                <a:solidFill>
                  <a:srgbClr val="000000"/>
                </a:solidFill>
                <a:latin typeface="Economica"/>
                <a:ea typeface="Economica"/>
                <a:cs typeface="Economica"/>
                <a:sym typeface="Economica"/>
              </a:rPr>
              <a:t>University of Utah</a:t>
            </a:r>
            <a:endParaRPr b="1" sz="2000">
              <a:solidFill>
                <a:srgbClr val="000000"/>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8761D"/>
                </a:solidFill>
              </a:rPr>
              <a:t>bedtools intersect </a:t>
            </a:r>
            <a:endParaRPr/>
          </a:p>
        </p:txBody>
      </p:sp>
      <p:sp>
        <p:nvSpPr>
          <p:cNvPr id="184" name="Google Shape;184;p24"/>
          <p:cNvSpPr txBox="1"/>
          <p:nvPr>
            <p:ph idx="1" type="body"/>
          </p:nvPr>
        </p:nvSpPr>
        <p:spPr>
          <a:xfrm>
            <a:off x="311700" y="1225225"/>
            <a:ext cx="85206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latin typeface="Source Code Pro Medium"/>
                <a:ea typeface="Source Code Pro Medium"/>
                <a:cs typeface="Source Code Pro Medium"/>
                <a:sym typeface="Source Code Pro Medium"/>
              </a:rPr>
              <a:t>## Run this command: </a:t>
            </a:r>
            <a:endParaRPr>
              <a:solidFill>
                <a:srgbClr val="38761D"/>
              </a:solidFill>
              <a:latin typeface="Source Code Pro Medium"/>
              <a:ea typeface="Source Code Pro Medium"/>
              <a:cs typeface="Source Code Pro Medium"/>
              <a:sym typeface="Source Code Pro Medium"/>
            </a:endParaRPr>
          </a:p>
          <a:p>
            <a:pPr indent="0" lvl="0" marL="0" rtl="0" algn="l">
              <a:spcBef>
                <a:spcPts val="0"/>
              </a:spcBef>
              <a:spcAft>
                <a:spcPts val="0"/>
              </a:spcAft>
              <a:buNone/>
            </a:pPr>
            <a:r>
              <a:rPr lang="en">
                <a:latin typeface="Source Code Pro Medium"/>
                <a:ea typeface="Source Code Pro Medium"/>
                <a:cs typeface="Source Code Pro Medium"/>
                <a:sym typeface="Source Code Pro Medium"/>
              </a:rPr>
              <a:t>$ bedtools</a:t>
            </a:r>
            <a:endParaRPr>
              <a:latin typeface="Source Code Pro Medium"/>
              <a:ea typeface="Source Code Pro Medium"/>
              <a:cs typeface="Source Code Pro Medium"/>
              <a:sym typeface="Source Code Pro Medium"/>
            </a:endParaRPr>
          </a:p>
          <a:p>
            <a:pPr indent="0" lvl="0" marL="0" rtl="0" algn="l">
              <a:spcBef>
                <a:spcPts val="0"/>
              </a:spcBef>
              <a:spcAft>
                <a:spcPts val="0"/>
              </a:spcAft>
              <a:buNone/>
            </a:pPr>
            <a:r>
              <a:t/>
            </a:r>
            <a:endParaRPr>
              <a:latin typeface="Source Code Pro Medium"/>
              <a:ea typeface="Source Code Pro Medium"/>
              <a:cs typeface="Source Code Pro Medium"/>
              <a:sym typeface="Source Code Pro Medium"/>
            </a:endParaRPr>
          </a:p>
          <a:p>
            <a:pPr indent="0" lvl="0" marL="0" rtl="0" algn="l">
              <a:spcBef>
                <a:spcPts val="0"/>
              </a:spcBef>
              <a:spcAft>
                <a:spcPts val="0"/>
              </a:spcAft>
              <a:buNone/>
            </a:pPr>
            <a:r>
              <a:t/>
            </a:r>
            <a:endParaRPr b="1">
              <a:solidFill>
                <a:srgbClr val="000000"/>
              </a:solidFill>
              <a:latin typeface="Source Code Pro"/>
              <a:ea typeface="Source Code Pro"/>
              <a:cs typeface="Source Code Pro"/>
              <a:sym typeface="Source Code Pro"/>
            </a:endParaRPr>
          </a:p>
        </p:txBody>
      </p:sp>
      <p:sp>
        <p:nvSpPr>
          <p:cNvPr id="185" name="Google Shape;185;p24"/>
          <p:cNvSpPr txBox="1"/>
          <p:nvPr/>
        </p:nvSpPr>
        <p:spPr>
          <a:xfrm>
            <a:off x="311700" y="2157050"/>
            <a:ext cx="8520600" cy="8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8761D"/>
                </a:solidFill>
                <a:latin typeface="Source Code Pro Medium"/>
                <a:ea typeface="Source Code Pro Medium"/>
                <a:cs typeface="Source Code Pro Medium"/>
                <a:sym typeface="Source Code Pro Medium"/>
              </a:rPr>
              <a:t>## Run bedtools with a subcommand (e.g., intersect)</a:t>
            </a:r>
            <a:endParaRPr sz="1800">
              <a:solidFill>
                <a:srgbClr val="38761D"/>
              </a:solidFill>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Source Code Pro Medium"/>
                <a:ea typeface="Source Code Pro Medium"/>
                <a:cs typeface="Source Code Pro Medium"/>
                <a:sym typeface="Source Code Pro Medium"/>
              </a:rPr>
              <a:t>$ bedtools intersect</a:t>
            </a:r>
            <a:endParaRPr sz="1800">
              <a:solidFill>
                <a:schemeClr val="dk1"/>
              </a:solidFill>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latin typeface="Open Sans"/>
              <a:ea typeface="Open Sans"/>
              <a:cs typeface="Open Sans"/>
              <a:sym typeface="Open Sans"/>
            </a:endParaRPr>
          </a:p>
        </p:txBody>
      </p:sp>
      <p:sp>
        <p:nvSpPr>
          <p:cNvPr id="186" name="Google Shape;186;p24"/>
          <p:cNvSpPr txBox="1"/>
          <p:nvPr/>
        </p:nvSpPr>
        <p:spPr>
          <a:xfrm>
            <a:off x="322375" y="3127125"/>
            <a:ext cx="8982900" cy="14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8761D"/>
                </a:solidFill>
                <a:latin typeface="Source Code Pro Medium"/>
                <a:ea typeface="Source Code Pro Medium"/>
                <a:cs typeface="Source Code Pro Medium"/>
                <a:sym typeface="Source Code Pro Medium"/>
              </a:rPr>
              <a:t>## Note what inputs are required (scroll to the top of the output)</a:t>
            </a:r>
            <a:endParaRPr sz="1800">
              <a:solidFill>
                <a:srgbClr val="38761D"/>
              </a:solidFill>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Source Code Pro Medium"/>
                <a:ea typeface="Source Code Pro Medium"/>
                <a:cs typeface="Source Code Pro Medium"/>
                <a:sym typeface="Source Code Pro Medium"/>
              </a:rPr>
              <a:t>Usage:   bedtools intersect [OPTIONS] </a:t>
            </a:r>
            <a:r>
              <a:rPr b="1" lang="en" sz="1800">
                <a:solidFill>
                  <a:schemeClr val="dk1"/>
                </a:solidFill>
                <a:latin typeface="Source Code Pro"/>
                <a:ea typeface="Source Code Pro"/>
                <a:cs typeface="Source Code Pro"/>
                <a:sym typeface="Source Code Pro"/>
              </a:rPr>
              <a:t>-a &lt;bed/gff/vcf/bam&gt; -b &lt;bed/gff/vcf/bam&gt;</a:t>
            </a:r>
            <a:endParaRPr sz="18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8761D"/>
                </a:solidFill>
              </a:rPr>
              <a:t>bedtools intersect </a:t>
            </a:r>
            <a:endParaRPr/>
          </a:p>
        </p:txBody>
      </p:sp>
      <p:grpSp>
        <p:nvGrpSpPr>
          <p:cNvPr id="192" name="Google Shape;192;p25"/>
          <p:cNvGrpSpPr/>
          <p:nvPr/>
        </p:nvGrpSpPr>
        <p:grpSpPr>
          <a:xfrm>
            <a:off x="18725" y="2844175"/>
            <a:ext cx="8494125" cy="1896675"/>
            <a:chOff x="18725" y="2844175"/>
            <a:chExt cx="8494125" cy="1896675"/>
          </a:xfrm>
        </p:grpSpPr>
        <p:cxnSp>
          <p:nvCxnSpPr>
            <p:cNvPr id="193" name="Google Shape;193;p25"/>
            <p:cNvCxnSpPr/>
            <p:nvPr/>
          </p:nvCxnSpPr>
          <p:spPr>
            <a:xfrm>
              <a:off x="2496981" y="28441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194" name="Google Shape;194;p25"/>
            <p:cNvCxnSpPr/>
            <p:nvPr/>
          </p:nvCxnSpPr>
          <p:spPr>
            <a:xfrm>
              <a:off x="2954180" y="2844175"/>
              <a:ext cx="0" cy="1314300"/>
            </a:xfrm>
            <a:prstGeom prst="straightConnector1">
              <a:avLst/>
            </a:prstGeom>
            <a:noFill/>
            <a:ln cap="flat" cmpd="sng" w="9525">
              <a:solidFill>
                <a:srgbClr val="999999"/>
              </a:solidFill>
              <a:prstDash val="solid"/>
              <a:round/>
              <a:headEnd len="med" w="med" type="none"/>
              <a:tailEnd len="med" w="med" type="none"/>
            </a:ln>
          </p:spPr>
        </p:cxnSp>
        <p:sp>
          <p:nvSpPr>
            <p:cNvPr id="195" name="Google Shape;195;p25"/>
            <p:cNvSpPr/>
            <p:nvPr/>
          </p:nvSpPr>
          <p:spPr>
            <a:xfrm>
              <a:off x="2511709" y="4319050"/>
              <a:ext cx="4389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6" name="Google Shape;196;p25"/>
            <p:cNvSpPr txBox="1"/>
            <p:nvPr/>
          </p:nvSpPr>
          <p:spPr>
            <a:xfrm>
              <a:off x="18725" y="4239550"/>
              <a:ext cx="1471200" cy="50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nsolas"/>
                  <a:ea typeface="Consolas"/>
                  <a:cs typeface="Consolas"/>
                  <a:sym typeface="Consolas"/>
                </a:rPr>
                <a:t>Output</a:t>
              </a:r>
              <a:endParaRPr b="1" sz="1800">
                <a:solidFill>
                  <a:schemeClr val="dk1"/>
                </a:solidFill>
                <a:latin typeface="Consolas"/>
                <a:ea typeface="Consolas"/>
                <a:cs typeface="Consolas"/>
                <a:sym typeface="Consolas"/>
              </a:endParaRPr>
            </a:p>
          </p:txBody>
        </p:sp>
        <p:cxnSp>
          <p:nvCxnSpPr>
            <p:cNvPr id="197" name="Google Shape;197;p25"/>
            <p:cNvCxnSpPr/>
            <p:nvPr/>
          </p:nvCxnSpPr>
          <p:spPr>
            <a:xfrm>
              <a:off x="245150" y="3906900"/>
              <a:ext cx="8267700" cy="0"/>
            </a:xfrm>
            <a:prstGeom prst="straightConnector1">
              <a:avLst/>
            </a:prstGeom>
            <a:noFill/>
            <a:ln cap="flat" cmpd="sng" w="9525">
              <a:solidFill>
                <a:schemeClr val="dk2"/>
              </a:solidFill>
              <a:prstDash val="dash"/>
              <a:round/>
              <a:headEnd len="med" w="med" type="none"/>
              <a:tailEnd len="med" w="med" type="none"/>
            </a:ln>
          </p:spPr>
        </p:cxnSp>
      </p:grpSp>
      <p:grpSp>
        <p:nvGrpSpPr>
          <p:cNvPr id="198" name="Google Shape;198;p25"/>
          <p:cNvGrpSpPr/>
          <p:nvPr/>
        </p:nvGrpSpPr>
        <p:grpSpPr>
          <a:xfrm>
            <a:off x="171125" y="2441125"/>
            <a:ext cx="5392550" cy="1223100"/>
            <a:chOff x="171125" y="2441125"/>
            <a:chExt cx="5392550" cy="1223100"/>
          </a:xfrm>
        </p:grpSpPr>
        <p:sp>
          <p:nvSpPr>
            <p:cNvPr id="199" name="Google Shape;199;p25"/>
            <p:cNvSpPr/>
            <p:nvPr/>
          </p:nvSpPr>
          <p:spPr>
            <a:xfrm>
              <a:off x="1644175" y="25206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00" name="Google Shape;200;p25"/>
            <p:cNvSpPr/>
            <p:nvPr/>
          </p:nvSpPr>
          <p:spPr>
            <a:xfrm>
              <a:off x="2496975" y="3242425"/>
              <a:ext cx="4536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01" name="Google Shape;201;p25"/>
            <p:cNvSpPr txBox="1"/>
            <p:nvPr/>
          </p:nvSpPr>
          <p:spPr>
            <a:xfrm>
              <a:off x="173236" y="24411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A</a:t>
              </a:r>
              <a:endParaRPr b="1" sz="1800">
                <a:solidFill>
                  <a:schemeClr val="dk1"/>
                </a:solidFill>
                <a:latin typeface="Consolas"/>
                <a:ea typeface="Consolas"/>
                <a:cs typeface="Consolas"/>
                <a:sym typeface="Consolas"/>
              </a:endParaRPr>
            </a:p>
          </p:txBody>
        </p:sp>
        <p:sp>
          <p:nvSpPr>
            <p:cNvPr id="202" name="Google Shape;202;p25"/>
            <p:cNvSpPr txBox="1"/>
            <p:nvPr/>
          </p:nvSpPr>
          <p:spPr>
            <a:xfrm>
              <a:off x="171125" y="31629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B</a:t>
              </a:r>
              <a:endParaRPr b="1" sz="1800">
                <a:solidFill>
                  <a:schemeClr val="dk1"/>
                </a:solidFill>
                <a:latin typeface="Consolas"/>
                <a:ea typeface="Consolas"/>
                <a:cs typeface="Consolas"/>
                <a:sym typeface="Consolas"/>
              </a:endParaRPr>
            </a:p>
          </p:txBody>
        </p:sp>
        <p:sp>
          <p:nvSpPr>
            <p:cNvPr id="203" name="Google Shape;203;p25"/>
            <p:cNvSpPr/>
            <p:nvPr/>
          </p:nvSpPr>
          <p:spPr>
            <a:xfrm>
              <a:off x="4257175" y="25206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204" name="Google Shape;204;p25"/>
          <p:cNvSpPr txBox="1"/>
          <p:nvPr>
            <p:ph idx="1" type="body"/>
          </p:nvPr>
        </p:nvSpPr>
        <p:spPr>
          <a:xfrm>
            <a:off x="3326400" y="3242425"/>
            <a:ext cx="5505900" cy="13143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38761D"/>
                </a:solidFill>
                <a:latin typeface="Consolas"/>
                <a:ea typeface="Consolas"/>
                <a:cs typeface="Consolas"/>
                <a:sym typeface="Consolas"/>
              </a:rPr>
              <a:t>Where is the intersection taking place?</a:t>
            </a:r>
            <a:endParaRPr b="1" sz="1900">
              <a:solidFill>
                <a:srgbClr val="38761D"/>
              </a:solidFill>
              <a:latin typeface="Consolas"/>
              <a:ea typeface="Consolas"/>
              <a:cs typeface="Consolas"/>
              <a:sym typeface="Consolas"/>
            </a:endParaRPr>
          </a:p>
          <a:p>
            <a:pPr indent="0" lvl="0" marL="0" rtl="0" algn="l">
              <a:spcBef>
                <a:spcPts val="1600"/>
              </a:spcBef>
              <a:spcAft>
                <a:spcPts val="1600"/>
              </a:spcAft>
              <a:buNone/>
            </a:pPr>
            <a:r>
              <a:rPr b="1" lang="en" sz="1900">
                <a:solidFill>
                  <a:srgbClr val="000000"/>
                </a:solidFill>
                <a:latin typeface="Source Code Pro"/>
                <a:ea typeface="Source Code Pro"/>
                <a:cs typeface="Source Code Pro"/>
                <a:sym typeface="Source Code Pro"/>
              </a:rPr>
              <a:t>$ </a:t>
            </a:r>
            <a:r>
              <a:rPr b="1" lang="en" sz="1900">
                <a:solidFill>
                  <a:srgbClr val="000000"/>
                </a:solidFill>
                <a:latin typeface="Source Code Pro"/>
                <a:ea typeface="Source Code Pro"/>
                <a:cs typeface="Source Code Pro"/>
                <a:sym typeface="Source Code Pro"/>
              </a:rPr>
              <a:t>bedtools intersect -a intersect_A.bed -b intersect_B.bed</a:t>
            </a:r>
            <a:endParaRPr b="1" sz="1900">
              <a:solidFill>
                <a:srgbClr val="38761D"/>
              </a:solidFill>
              <a:latin typeface="Consolas"/>
              <a:ea typeface="Consolas"/>
              <a:cs typeface="Consolas"/>
              <a:sym typeface="Consolas"/>
            </a:endParaRPr>
          </a:p>
        </p:txBody>
      </p:sp>
      <p:sp>
        <p:nvSpPr>
          <p:cNvPr id="205" name="Google Shape;205;p25"/>
          <p:cNvSpPr txBox="1"/>
          <p:nvPr>
            <p:ph idx="1" type="body"/>
          </p:nvPr>
        </p:nvSpPr>
        <p:spPr>
          <a:xfrm>
            <a:off x="3117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intersect_A.bed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10  20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30  40</a:t>
            </a:r>
            <a:endParaRPr>
              <a:latin typeface="Consolas"/>
              <a:ea typeface="Consolas"/>
              <a:cs typeface="Consolas"/>
              <a:sym typeface="Consolas"/>
            </a:endParaRPr>
          </a:p>
          <a:p>
            <a:pPr indent="0" lvl="0" marL="0" rtl="0" algn="l">
              <a:spcBef>
                <a:spcPts val="0"/>
              </a:spcBef>
              <a:spcAft>
                <a:spcPts val="1600"/>
              </a:spcAft>
              <a:buNone/>
            </a:pPr>
            <a:r>
              <a:t/>
            </a:r>
            <a:endParaRPr/>
          </a:p>
        </p:txBody>
      </p:sp>
      <p:sp>
        <p:nvSpPr>
          <p:cNvPr id="206" name="Google Shape;206;p25"/>
          <p:cNvSpPr txBox="1"/>
          <p:nvPr>
            <p:ph idx="4294967295" type="body"/>
          </p:nvPr>
        </p:nvSpPr>
        <p:spPr>
          <a:xfrm>
            <a:off x="48324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intersect_B.bed</a:t>
            </a:r>
            <a:endParaRPr b="1">
              <a:latin typeface="Source Code Pro"/>
              <a:ea typeface="Source Code Pro"/>
              <a:cs typeface="Source Code Pro"/>
              <a:sym typeface="Source Code Pro"/>
            </a:endParaRPr>
          </a:p>
          <a:p>
            <a:pPr indent="0" lvl="0" marL="0" rtl="0" algn="l">
              <a:spcBef>
                <a:spcPts val="0"/>
              </a:spcBef>
              <a:spcAft>
                <a:spcPts val="1600"/>
              </a:spcAft>
              <a:buNone/>
            </a:pPr>
            <a:r>
              <a:rPr lang="en">
                <a:latin typeface="Consolas"/>
                <a:ea typeface="Consolas"/>
                <a:cs typeface="Consolas"/>
                <a:sym typeface="Consolas"/>
              </a:rPr>
              <a:t>chr1  15   20</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Stepping through </a:t>
            </a:r>
            <a:r>
              <a:rPr b="1" lang="en">
                <a:solidFill>
                  <a:srgbClr val="38761D"/>
                </a:solidFill>
              </a:rPr>
              <a:t>bedtools intersect</a:t>
            </a:r>
            <a:r>
              <a:rPr lang="en"/>
              <a:t> output</a:t>
            </a:r>
            <a:endParaRPr/>
          </a:p>
        </p:txBody>
      </p:sp>
      <p:sp>
        <p:nvSpPr>
          <p:cNvPr id="212" name="Google Shape;212;p26"/>
          <p:cNvSpPr txBox="1"/>
          <p:nvPr>
            <p:ph idx="1" type="body"/>
          </p:nvPr>
        </p:nvSpPr>
        <p:spPr>
          <a:xfrm>
            <a:off x="349350" y="2516950"/>
            <a:ext cx="8445300" cy="8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Source Code Pro"/>
                <a:ea typeface="Source Code Pro"/>
                <a:cs typeface="Source Code Pro"/>
                <a:sym typeface="Source Code Pro"/>
              </a:rPr>
              <a:t>$ </a:t>
            </a:r>
            <a:r>
              <a:rPr b="1" lang="en">
                <a:latin typeface="Source Code Pro"/>
                <a:ea typeface="Source Code Pro"/>
                <a:cs typeface="Source Code Pro"/>
                <a:sym typeface="Source Code Pro"/>
              </a:rPr>
              <a:t>bedtools intersect -a intersect_A.bed -b intersect_B.bed</a:t>
            </a:r>
            <a:endParaRPr b="1" sz="1700">
              <a:solidFill>
                <a:srgbClr val="333333"/>
              </a:solidFill>
              <a:highlight>
                <a:schemeClr val="lt1"/>
              </a:highlight>
              <a:latin typeface="Consolas"/>
              <a:ea typeface="Consolas"/>
              <a:cs typeface="Consolas"/>
              <a:sym typeface="Consolas"/>
            </a:endParaRPr>
          </a:p>
          <a:p>
            <a:pPr indent="0" lvl="0" marL="0" marR="76200" rtl="0" algn="l">
              <a:lnSpc>
                <a:spcPct val="150000"/>
              </a:lnSpc>
              <a:spcBef>
                <a:spcPts val="0"/>
              </a:spcBef>
              <a:spcAft>
                <a:spcPts val="0"/>
              </a:spcAft>
              <a:buClr>
                <a:schemeClr val="dk1"/>
              </a:buClr>
              <a:buSzPts val="1100"/>
              <a:buFont typeface="Arial"/>
              <a:buNone/>
            </a:pPr>
            <a:r>
              <a:rPr lang="en" sz="1900">
                <a:solidFill>
                  <a:srgbClr val="333333"/>
                </a:solidFill>
                <a:highlight>
                  <a:schemeClr val="lt1"/>
                </a:highlight>
                <a:latin typeface="Consolas"/>
                <a:ea typeface="Consolas"/>
                <a:cs typeface="Consolas"/>
                <a:sym typeface="Consolas"/>
              </a:rPr>
              <a:t>chr1	15	20</a:t>
            </a:r>
            <a:endParaRPr sz="1900">
              <a:solidFill>
                <a:srgbClr val="333333"/>
              </a:solidFill>
              <a:highlight>
                <a:schemeClr val="lt1"/>
              </a:highlight>
              <a:latin typeface="Consolas"/>
              <a:ea typeface="Consolas"/>
              <a:cs typeface="Consolas"/>
              <a:sym typeface="Consolas"/>
            </a:endParaRPr>
          </a:p>
          <a:p>
            <a:pPr indent="0" lvl="0" marL="0" rtl="0" algn="l">
              <a:lnSpc>
                <a:spcPct val="100000"/>
              </a:lnSpc>
              <a:spcBef>
                <a:spcPts val="700"/>
              </a:spcBef>
              <a:spcAft>
                <a:spcPts val="0"/>
              </a:spcAft>
              <a:buNone/>
            </a:pPr>
            <a:r>
              <a:t/>
            </a:r>
            <a:endParaRPr>
              <a:solidFill>
                <a:srgbClr val="333333"/>
              </a:solidFill>
              <a:highlight>
                <a:schemeClr val="lt1"/>
              </a:highlight>
              <a:latin typeface="Consolas"/>
              <a:ea typeface="Consolas"/>
              <a:cs typeface="Consolas"/>
              <a:sym typeface="Consolas"/>
            </a:endParaRPr>
          </a:p>
        </p:txBody>
      </p:sp>
      <p:sp>
        <p:nvSpPr>
          <p:cNvPr id="213" name="Google Shape;213;p26"/>
          <p:cNvSpPr txBox="1"/>
          <p:nvPr/>
        </p:nvSpPr>
        <p:spPr>
          <a:xfrm>
            <a:off x="228450" y="3378150"/>
            <a:ext cx="8445300" cy="9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These are the portions of A intervals that overlap B intervals. </a:t>
            </a:r>
            <a:endParaRPr sz="1800">
              <a:solidFill>
                <a:srgbClr val="38761D"/>
              </a:solidFill>
              <a:latin typeface="Consolas"/>
              <a:ea typeface="Consolas"/>
              <a:cs typeface="Consolas"/>
              <a:sym typeface="Consolas"/>
            </a:endParaRPr>
          </a:p>
          <a:p>
            <a:pPr indent="0" lvl="0" marL="0" rtl="0" algn="l">
              <a:spcBef>
                <a:spcPts val="0"/>
              </a:spcBef>
              <a:spcAft>
                <a:spcPts val="0"/>
              </a:spcAft>
              <a:buNone/>
            </a:pPr>
            <a:r>
              <a:t/>
            </a:r>
            <a:endParaRPr sz="1800">
              <a:solidFill>
                <a:srgbClr val="38761D"/>
              </a:solidFill>
              <a:latin typeface="Consolas"/>
              <a:ea typeface="Consolas"/>
              <a:cs typeface="Consolas"/>
              <a:sym typeface="Consolas"/>
            </a:endParaRPr>
          </a:p>
          <a:p>
            <a:pPr indent="0" lvl="0" marL="0" rtl="0" algn="l">
              <a:spcBef>
                <a:spcPts val="0"/>
              </a:spcBef>
              <a:spcAft>
                <a:spcPts val="0"/>
              </a:spcAft>
              <a:buNone/>
            </a:pPr>
            <a:r>
              <a:rPr b="1" lang="en" sz="1800">
                <a:solidFill>
                  <a:srgbClr val="38761D"/>
                </a:solidFill>
                <a:latin typeface="Consolas"/>
                <a:ea typeface="Consolas"/>
                <a:cs typeface="Consolas"/>
                <a:sym typeface="Consolas"/>
              </a:rPr>
              <a:t>Note: These do not represent the original A intervals!!!</a:t>
            </a:r>
            <a:endParaRPr b="1" sz="1800">
              <a:solidFill>
                <a:srgbClr val="38761D"/>
              </a:solidFill>
              <a:latin typeface="Consolas"/>
              <a:ea typeface="Consolas"/>
              <a:cs typeface="Consolas"/>
              <a:sym typeface="Consolas"/>
            </a:endParaRPr>
          </a:p>
          <a:p>
            <a:pPr indent="0" lvl="0" marL="0" rtl="0" algn="l">
              <a:spcBef>
                <a:spcPts val="0"/>
              </a:spcBef>
              <a:spcAft>
                <a:spcPts val="0"/>
              </a:spcAft>
              <a:buNone/>
            </a:pPr>
            <a:r>
              <a:t/>
            </a:r>
            <a:endParaRPr b="1" sz="1800">
              <a:solidFill>
                <a:srgbClr val="38761D"/>
              </a:solidFill>
              <a:latin typeface="Consolas"/>
              <a:ea typeface="Consolas"/>
              <a:cs typeface="Consolas"/>
              <a:sym typeface="Consolas"/>
            </a:endParaRPr>
          </a:p>
          <a:p>
            <a:pPr indent="0" lvl="0" marL="0" rtl="0" algn="l">
              <a:spcBef>
                <a:spcPts val="0"/>
              </a:spcBef>
              <a:spcAft>
                <a:spcPts val="0"/>
              </a:spcAft>
              <a:buNone/>
            </a:pPr>
            <a:r>
              <a:rPr b="1" lang="en" sz="1800">
                <a:solidFill>
                  <a:srgbClr val="38761D"/>
                </a:solidFill>
                <a:latin typeface="Consolas"/>
                <a:ea typeface="Consolas"/>
                <a:cs typeface="Consolas"/>
                <a:sym typeface="Consolas"/>
              </a:rPr>
              <a:t>How can we report the original interval with bedtools? </a:t>
            </a:r>
            <a:endParaRPr b="1" sz="1800">
              <a:solidFill>
                <a:srgbClr val="38761D"/>
              </a:solidFill>
              <a:latin typeface="Consolas"/>
              <a:ea typeface="Consolas"/>
              <a:cs typeface="Consolas"/>
              <a:sym typeface="Consolas"/>
            </a:endParaRPr>
          </a:p>
          <a:p>
            <a:pPr indent="0" lvl="0" marL="0" rtl="0" algn="l">
              <a:spcBef>
                <a:spcPts val="0"/>
              </a:spcBef>
              <a:spcAft>
                <a:spcPts val="0"/>
              </a:spcAft>
              <a:buNone/>
            </a:pPr>
            <a:r>
              <a:t/>
            </a:r>
            <a:endParaRPr sz="1800">
              <a:solidFill>
                <a:srgbClr val="38761D"/>
              </a:solidFill>
              <a:latin typeface="Consolas"/>
              <a:ea typeface="Consolas"/>
              <a:cs typeface="Consolas"/>
              <a:sym typeface="Consolas"/>
            </a:endParaRPr>
          </a:p>
        </p:txBody>
      </p:sp>
      <p:sp>
        <p:nvSpPr>
          <p:cNvPr id="214" name="Google Shape;214;p26"/>
          <p:cNvSpPr txBox="1"/>
          <p:nvPr>
            <p:ph idx="1" type="body"/>
          </p:nvPr>
        </p:nvSpPr>
        <p:spPr>
          <a:xfrm>
            <a:off x="3117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intersect_A.bed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10  20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30  40</a:t>
            </a:r>
            <a:endParaRPr>
              <a:latin typeface="Consolas"/>
              <a:ea typeface="Consolas"/>
              <a:cs typeface="Consolas"/>
              <a:sym typeface="Consolas"/>
            </a:endParaRPr>
          </a:p>
          <a:p>
            <a:pPr indent="0" lvl="0" marL="0" rtl="0" algn="l">
              <a:spcBef>
                <a:spcPts val="0"/>
              </a:spcBef>
              <a:spcAft>
                <a:spcPts val="1600"/>
              </a:spcAft>
              <a:buNone/>
            </a:pPr>
            <a:r>
              <a:t/>
            </a:r>
            <a:endParaRPr/>
          </a:p>
        </p:txBody>
      </p:sp>
      <p:sp>
        <p:nvSpPr>
          <p:cNvPr id="215" name="Google Shape;215;p26"/>
          <p:cNvSpPr txBox="1"/>
          <p:nvPr>
            <p:ph idx="4294967295" type="body"/>
          </p:nvPr>
        </p:nvSpPr>
        <p:spPr>
          <a:xfrm>
            <a:off x="48324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intersect_B.bed</a:t>
            </a:r>
            <a:endParaRPr b="1">
              <a:latin typeface="Source Code Pro"/>
              <a:ea typeface="Source Code Pro"/>
              <a:cs typeface="Source Code Pro"/>
              <a:sym typeface="Source Code Pro"/>
            </a:endParaRPr>
          </a:p>
          <a:p>
            <a:pPr indent="0" lvl="0" marL="0" rtl="0" algn="l">
              <a:spcBef>
                <a:spcPts val="0"/>
              </a:spcBef>
              <a:spcAft>
                <a:spcPts val="1600"/>
              </a:spcAft>
              <a:buNone/>
            </a:pPr>
            <a:r>
              <a:rPr lang="en">
                <a:latin typeface="Consolas"/>
                <a:ea typeface="Consolas"/>
                <a:cs typeface="Consolas"/>
                <a:sym typeface="Consolas"/>
              </a:rPr>
              <a:t>chr1  15   20</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intersect -wa (write A)</a:t>
            </a:r>
            <a:endParaRPr>
              <a:solidFill>
                <a:srgbClr val="38761D"/>
              </a:solidFill>
            </a:endParaRPr>
          </a:p>
        </p:txBody>
      </p:sp>
      <p:sp>
        <p:nvSpPr>
          <p:cNvPr id="221" name="Google Shape;221;p27"/>
          <p:cNvSpPr txBox="1"/>
          <p:nvPr/>
        </p:nvSpPr>
        <p:spPr>
          <a:xfrm>
            <a:off x="4411200" y="3150525"/>
            <a:ext cx="44211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Let’s add another column value to intersect_B.bed to convince ourselves</a:t>
            </a:r>
            <a:endParaRPr sz="1800">
              <a:solidFill>
                <a:schemeClr val="dk1"/>
              </a:solidFill>
              <a:latin typeface="Open Sans"/>
              <a:ea typeface="Open Sans"/>
              <a:cs typeface="Open Sans"/>
              <a:sym typeface="Open Sans"/>
            </a:endParaRPr>
          </a:p>
        </p:txBody>
      </p:sp>
      <p:sp>
        <p:nvSpPr>
          <p:cNvPr id="222" name="Google Shape;222;p27"/>
          <p:cNvSpPr txBox="1"/>
          <p:nvPr>
            <p:ph idx="1" type="body"/>
          </p:nvPr>
        </p:nvSpPr>
        <p:spPr>
          <a:xfrm>
            <a:off x="311700" y="1225225"/>
            <a:ext cx="8520600" cy="13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nsolas"/>
                <a:ea typeface="Consolas"/>
                <a:cs typeface="Consolas"/>
                <a:sym typeface="Consolas"/>
              </a:rPr>
              <a:t>-wa</a:t>
            </a:r>
            <a:r>
              <a:rPr lang="en">
                <a:latin typeface="Consolas"/>
                <a:ea typeface="Consolas"/>
                <a:cs typeface="Consolas"/>
                <a:sym typeface="Consolas"/>
              </a:rPr>
              <a:t> option will return the original A interval(s) that are being overlapped</a:t>
            </a:r>
            <a:br>
              <a:rPr lang="en" sz="1500">
                <a:latin typeface="Consolas"/>
                <a:ea typeface="Consolas"/>
                <a:cs typeface="Consolas"/>
                <a:sym typeface="Consolas"/>
              </a:rPr>
            </a:br>
            <a:endParaRPr b="1" sz="1500">
              <a:latin typeface="Consolas"/>
              <a:ea typeface="Consolas"/>
              <a:cs typeface="Consolas"/>
              <a:sym typeface="Consolas"/>
            </a:endParaRPr>
          </a:p>
          <a:p>
            <a:pPr indent="0" lvl="0" marL="0" rtl="0" algn="l">
              <a:lnSpc>
                <a:spcPct val="100000"/>
              </a:lnSpc>
              <a:spcBef>
                <a:spcPts val="0"/>
              </a:spcBef>
              <a:spcAft>
                <a:spcPts val="0"/>
              </a:spcAft>
              <a:buNone/>
            </a:pPr>
            <a:r>
              <a:rPr b="1" lang="en" sz="1700">
                <a:solidFill>
                  <a:srgbClr val="333333"/>
                </a:solidFill>
                <a:highlight>
                  <a:schemeClr val="lt1"/>
                </a:highlight>
                <a:latin typeface="Source Code Pro"/>
                <a:ea typeface="Source Code Pro"/>
                <a:cs typeface="Source Code Pro"/>
                <a:sym typeface="Source Code Pro"/>
              </a:rPr>
              <a:t>$ bedtools intersect </a:t>
            </a:r>
            <a:r>
              <a:rPr b="1" lang="en" sz="1700">
                <a:solidFill>
                  <a:srgbClr val="0000FF"/>
                </a:solidFill>
                <a:highlight>
                  <a:schemeClr val="lt1"/>
                </a:highlight>
                <a:latin typeface="Source Code Pro"/>
                <a:ea typeface="Source Code Pro"/>
                <a:cs typeface="Source Code Pro"/>
                <a:sym typeface="Source Code Pro"/>
              </a:rPr>
              <a:t>-a intersect_A.bed</a:t>
            </a:r>
            <a:r>
              <a:rPr b="1" lang="en" sz="1700">
                <a:solidFill>
                  <a:srgbClr val="333333"/>
                </a:solidFill>
                <a:highlight>
                  <a:schemeClr val="lt1"/>
                </a:highlight>
                <a:latin typeface="Source Code Pro"/>
                <a:ea typeface="Source Code Pro"/>
                <a:cs typeface="Source Code Pro"/>
                <a:sym typeface="Source Code Pro"/>
              </a:rPr>
              <a:t> </a:t>
            </a:r>
            <a:r>
              <a:rPr b="1" lang="en" sz="1700">
                <a:solidFill>
                  <a:srgbClr val="CC0000"/>
                </a:solidFill>
                <a:highlight>
                  <a:schemeClr val="lt1"/>
                </a:highlight>
                <a:latin typeface="Source Code Pro"/>
                <a:ea typeface="Source Code Pro"/>
                <a:cs typeface="Source Code Pro"/>
                <a:sym typeface="Source Code Pro"/>
              </a:rPr>
              <a:t>-b intersect_B.bed</a:t>
            </a:r>
            <a:r>
              <a:rPr b="1" lang="en" sz="1700">
                <a:solidFill>
                  <a:srgbClr val="333333"/>
                </a:solidFill>
                <a:highlight>
                  <a:schemeClr val="lt1"/>
                </a:highlight>
                <a:latin typeface="Source Code Pro"/>
                <a:ea typeface="Source Code Pro"/>
                <a:cs typeface="Source Code Pro"/>
                <a:sym typeface="Source Code Pro"/>
              </a:rPr>
              <a:t> </a:t>
            </a:r>
            <a:r>
              <a:rPr b="1" lang="en" sz="1700">
                <a:solidFill>
                  <a:srgbClr val="38761D"/>
                </a:solidFill>
                <a:highlight>
                  <a:schemeClr val="lt1"/>
                </a:highlight>
                <a:latin typeface="Source Code Pro"/>
                <a:ea typeface="Source Code Pro"/>
                <a:cs typeface="Source Code Pro"/>
                <a:sym typeface="Source Code Pro"/>
              </a:rPr>
              <a:t>-wa</a:t>
            </a:r>
            <a:endParaRPr b="1" sz="1700">
              <a:latin typeface="Source Code Pro"/>
              <a:ea typeface="Source Code Pro"/>
              <a:cs typeface="Source Code Pro"/>
              <a:sym typeface="Source Code Pro"/>
            </a:endParaRPr>
          </a:p>
        </p:txBody>
      </p:sp>
      <p:grpSp>
        <p:nvGrpSpPr>
          <p:cNvPr id="223" name="Google Shape;223;p27"/>
          <p:cNvGrpSpPr/>
          <p:nvPr/>
        </p:nvGrpSpPr>
        <p:grpSpPr>
          <a:xfrm>
            <a:off x="311700" y="2556325"/>
            <a:ext cx="1880400" cy="925550"/>
            <a:chOff x="311700" y="2556325"/>
            <a:chExt cx="1880400" cy="925550"/>
          </a:xfrm>
        </p:grpSpPr>
        <p:sp>
          <p:nvSpPr>
            <p:cNvPr id="224" name="Google Shape;224;p27"/>
            <p:cNvSpPr txBox="1"/>
            <p:nvPr/>
          </p:nvSpPr>
          <p:spPr>
            <a:xfrm>
              <a:off x="363408" y="3159375"/>
              <a:ext cx="1641300" cy="32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FF"/>
                  </a:solidFill>
                  <a:latin typeface="Open Sans"/>
                  <a:ea typeface="Open Sans"/>
                  <a:cs typeface="Open Sans"/>
                  <a:sym typeface="Open Sans"/>
                </a:rPr>
                <a:t>From interval file A</a:t>
              </a:r>
              <a:endParaRPr sz="1800">
                <a:solidFill>
                  <a:srgbClr val="0000FF"/>
                </a:solidFill>
                <a:latin typeface="Open Sans"/>
                <a:ea typeface="Open Sans"/>
                <a:cs typeface="Open Sans"/>
                <a:sym typeface="Open Sans"/>
              </a:endParaRPr>
            </a:p>
          </p:txBody>
        </p:sp>
        <p:cxnSp>
          <p:nvCxnSpPr>
            <p:cNvPr id="225" name="Google Shape;225;p27"/>
            <p:cNvCxnSpPr/>
            <p:nvPr/>
          </p:nvCxnSpPr>
          <p:spPr>
            <a:xfrm flipH="1" rot="10800000">
              <a:off x="363408" y="3150525"/>
              <a:ext cx="1685100" cy="17700"/>
            </a:xfrm>
            <a:prstGeom prst="straightConnector1">
              <a:avLst/>
            </a:prstGeom>
            <a:noFill/>
            <a:ln cap="flat" cmpd="sng" w="28575">
              <a:solidFill>
                <a:srgbClr val="0000FF"/>
              </a:solidFill>
              <a:prstDash val="solid"/>
              <a:round/>
              <a:headEnd len="med" w="med" type="none"/>
              <a:tailEnd len="med" w="med" type="none"/>
            </a:ln>
          </p:spPr>
        </p:cxnSp>
        <p:sp>
          <p:nvSpPr>
            <p:cNvPr id="226" name="Google Shape;226;p27"/>
            <p:cNvSpPr txBox="1"/>
            <p:nvPr/>
          </p:nvSpPr>
          <p:spPr>
            <a:xfrm>
              <a:off x="311700" y="2556325"/>
              <a:ext cx="18804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rgbClr val="0000FF"/>
                  </a:solidFill>
                  <a:highlight>
                    <a:schemeClr val="lt1"/>
                  </a:highlight>
                  <a:latin typeface="Consolas"/>
                  <a:ea typeface="Consolas"/>
                  <a:cs typeface="Consolas"/>
                  <a:sym typeface="Consolas"/>
                </a:rPr>
                <a:t>chr1	10	20  </a:t>
              </a:r>
              <a:endParaRPr b="1" sz="1750">
                <a:solidFill>
                  <a:srgbClr val="FF0000"/>
                </a:solidFill>
                <a:highlight>
                  <a:schemeClr val="lt1"/>
                </a:highlight>
                <a:latin typeface="Consolas"/>
                <a:ea typeface="Consolas"/>
                <a:cs typeface="Consolas"/>
                <a:sym typeface="Consolas"/>
              </a:endParaRPr>
            </a:p>
          </p:txBody>
        </p:sp>
      </p:grpSp>
      <p:grpSp>
        <p:nvGrpSpPr>
          <p:cNvPr id="227" name="Google Shape;227;p27"/>
          <p:cNvGrpSpPr/>
          <p:nvPr/>
        </p:nvGrpSpPr>
        <p:grpSpPr>
          <a:xfrm>
            <a:off x="2192200" y="2658925"/>
            <a:ext cx="2769600" cy="822950"/>
            <a:chOff x="2192200" y="2658925"/>
            <a:chExt cx="2769600" cy="822950"/>
          </a:xfrm>
        </p:grpSpPr>
        <p:sp>
          <p:nvSpPr>
            <p:cNvPr id="228" name="Google Shape;228;p27"/>
            <p:cNvSpPr txBox="1"/>
            <p:nvPr/>
          </p:nvSpPr>
          <p:spPr>
            <a:xfrm>
              <a:off x="2192208" y="3159375"/>
              <a:ext cx="1641300" cy="32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latin typeface="Open Sans"/>
                  <a:ea typeface="Open Sans"/>
                  <a:cs typeface="Open Sans"/>
                  <a:sym typeface="Open Sans"/>
                </a:rPr>
                <a:t>From interval file B</a:t>
              </a:r>
              <a:endParaRPr sz="1800">
                <a:solidFill>
                  <a:srgbClr val="FF0000"/>
                </a:solidFill>
                <a:latin typeface="Open Sans"/>
                <a:ea typeface="Open Sans"/>
                <a:cs typeface="Open Sans"/>
                <a:sym typeface="Open Sans"/>
              </a:endParaRPr>
            </a:p>
          </p:txBody>
        </p:sp>
        <p:cxnSp>
          <p:nvCxnSpPr>
            <p:cNvPr id="229" name="Google Shape;229;p27"/>
            <p:cNvCxnSpPr/>
            <p:nvPr/>
          </p:nvCxnSpPr>
          <p:spPr>
            <a:xfrm flipH="1" rot="10800000">
              <a:off x="2192208" y="3150525"/>
              <a:ext cx="1685100" cy="17700"/>
            </a:xfrm>
            <a:prstGeom prst="straightConnector1">
              <a:avLst/>
            </a:prstGeom>
            <a:noFill/>
            <a:ln cap="flat" cmpd="sng" w="28575">
              <a:solidFill>
                <a:srgbClr val="FF0000"/>
              </a:solidFill>
              <a:prstDash val="solid"/>
              <a:round/>
              <a:headEnd len="med" w="med" type="none"/>
              <a:tailEnd len="med" w="med" type="none"/>
            </a:ln>
          </p:spPr>
        </p:cxnSp>
        <p:sp>
          <p:nvSpPr>
            <p:cNvPr id="230" name="Google Shape;230;p27"/>
            <p:cNvSpPr txBox="1"/>
            <p:nvPr/>
          </p:nvSpPr>
          <p:spPr>
            <a:xfrm>
              <a:off x="2192200" y="2658925"/>
              <a:ext cx="2769600" cy="21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50">
                  <a:solidFill>
                    <a:srgbClr val="FF0000"/>
                  </a:solidFill>
                  <a:highlight>
                    <a:schemeClr val="lt1"/>
                  </a:highlight>
                  <a:latin typeface="Consolas"/>
                  <a:ea typeface="Consolas"/>
                  <a:cs typeface="Consolas"/>
                  <a:sym typeface="Consolas"/>
                </a:rPr>
                <a:t>chr1	15	20</a:t>
              </a:r>
              <a:endParaRPr sz="1800">
                <a:solidFill>
                  <a:schemeClr val="dk1"/>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intersect -wb (write B)</a:t>
            </a:r>
            <a:endParaRPr>
              <a:solidFill>
                <a:srgbClr val="38761D"/>
              </a:solidFill>
            </a:endParaRPr>
          </a:p>
        </p:txBody>
      </p:sp>
      <p:sp>
        <p:nvSpPr>
          <p:cNvPr id="236" name="Google Shape;236;p28"/>
          <p:cNvSpPr txBox="1"/>
          <p:nvPr/>
        </p:nvSpPr>
        <p:spPr>
          <a:xfrm>
            <a:off x="4411200" y="3150525"/>
            <a:ext cx="44211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Let’s add another column value to intersect_B.bed to convince ourselves</a:t>
            </a:r>
            <a:endParaRPr sz="1800">
              <a:solidFill>
                <a:schemeClr val="dk1"/>
              </a:solidFill>
              <a:latin typeface="Open Sans"/>
              <a:ea typeface="Open Sans"/>
              <a:cs typeface="Open Sans"/>
              <a:sym typeface="Open Sans"/>
            </a:endParaRPr>
          </a:p>
        </p:txBody>
      </p:sp>
      <p:sp>
        <p:nvSpPr>
          <p:cNvPr id="237" name="Google Shape;237;p28"/>
          <p:cNvSpPr txBox="1"/>
          <p:nvPr>
            <p:ph idx="1" type="body"/>
          </p:nvPr>
        </p:nvSpPr>
        <p:spPr>
          <a:xfrm>
            <a:off x="311700" y="1225225"/>
            <a:ext cx="8520600" cy="13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nsolas"/>
                <a:ea typeface="Consolas"/>
                <a:cs typeface="Consolas"/>
                <a:sym typeface="Consolas"/>
              </a:rPr>
              <a:t>-wb</a:t>
            </a:r>
            <a:r>
              <a:rPr lang="en">
                <a:latin typeface="Consolas"/>
                <a:ea typeface="Consolas"/>
                <a:cs typeface="Consolas"/>
                <a:sym typeface="Consolas"/>
              </a:rPr>
              <a:t> option will return the original B interval(s) that are being overlapped</a:t>
            </a:r>
            <a:br>
              <a:rPr lang="en" sz="1500">
                <a:latin typeface="Consolas"/>
                <a:ea typeface="Consolas"/>
                <a:cs typeface="Consolas"/>
                <a:sym typeface="Consolas"/>
              </a:rPr>
            </a:br>
            <a:endParaRPr b="1" sz="1500">
              <a:latin typeface="Consolas"/>
              <a:ea typeface="Consolas"/>
              <a:cs typeface="Consolas"/>
              <a:sym typeface="Consolas"/>
            </a:endParaRPr>
          </a:p>
          <a:p>
            <a:pPr indent="0" lvl="0" marL="0" rtl="0" algn="l">
              <a:lnSpc>
                <a:spcPct val="100000"/>
              </a:lnSpc>
              <a:spcBef>
                <a:spcPts val="0"/>
              </a:spcBef>
              <a:spcAft>
                <a:spcPts val="0"/>
              </a:spcAft>
              <a:buNone/>
            </a:pPr>
            <a:r>
              <a:rPr b="1" lang="en" sz="1700">
                <a:solidFill>
                  <a:srgbClr val="333333"/>
                </a:solidFill>
                <a:highlight>
                  <a:schemeClr val="lt1"/>
                </a:highlight>
                <a:latin typeface="Source Code Pro"/>
                <a:ea typeface="Source Code Pro"/>
                <a:cs typeface="Source Code Pro"/>
                <a:sym typeface="Source Code Pro"/>
              </a:rPr>
              <a:t>$ bedtools intersect </a:t>
            </a:r>
            <a:r>
              <a:rPr b="1" lang="en" sz="1700">
                <a:solidFill>
                  <a:srgbClr val="0000FF"/>
                </a:solidFill>
                <a:highlight>
                  <a:schemeClr val="lt1"/>
                </a:highlight>
                <a:latin typeface="Source Code Pro"/>
                <a:ea typeface="Source Code Pro"/>
                <a:cs typeface="Source Code Pro"/>
                <a:sym typeface="Source Code Pro"/>
              </a:rPr>
              <a:t>-a intersect_A.bed</a:t>
            </a:r>
            <a:r>
              <a:rPr b="1" lang="en" sz="1700">
                <a:solidFill>
                  <a:srgbClr val="333333"/>
                </a:solidFill>
                <a:highlight>
                  <a:schemeClr val="lt1"/>
                </a:highlight>
                <a:latin typeface="Source Code Pro"/>
                <a:ea typeface="Source Code Pro"/>
                <a:cs typeface="Source Code Pro"/>
                <a:sym typeface="Source Code Pro"/>
              </a:rPr>
              <a:t> </a:t>
            </a:r>
            <a:r>
              <a:rPr b="1" lang="en" sz="1700">
                <a:solidFill>
                  <a:srgbClr val="CC0000"/>
                </a:solidFill>
                <a:highlight>
                  <a:schemeClr val="lt1"/>
                </a:highlight>
                <a:latin typeface="Source Code Pro"/>
                <a:ea typeface="Source Code Pro"/>
                <a:cs typeface="Source Code Pro"/>
                <a:sym typeface="Source Code Pro"/>
              </a:rPr>
              <a:t>-b intersect_B.bed</a:t>
            </a:r>
            <a:r>
              <a:rPr b="1" lang="en" sz="1700">
                <a:solidFill>
                  <a:srgbClr val="333333"/>
                </a:solidFill>
                <a:highlight>
                  <a:schemeClr val="lt1"/>
                </a:highlight>
                <a:latin typeface="Source Code Pro"/>
                <a:ea typeface="Source Code Pro"/>
                <a:cs typeface="Source Code Pro"/>
                <a:sym typeface="Source Code Pro"/>
              </a:rPr>
              <a:t> </a:t>
            </a:r>
            <a:r>
              <a:rPr b="1" lang="en" sz="1700">
                <a:solidFill>
                  <a:srgbClr val="38761D"/>
                </a:solidFill>
                <a:highlight>
                  <a:schemeClr val="lt1"/>
                </a:highlight>
                <a:latin typeface="Source Code Pro"/>
                <a:ea typeface="Source Code Pro"/>
                <a:cs typeface="Source Code Pro"/>
                <a:sym typeface="Source Code Pro"/>
              </a:rPr>
              <a:t>-wb</a:t>
            </a:r>
            <a:endParaRPr b="1" sz="1700">
              <a:latin typeface="Source Code Pro"/>
              <a:ea typeface="Source Code Pro"/>
              <a:cs typeface="Source Code Pro"/>
              <a:sym typeface="Source Code Pro"/>
            </a:endParaRPr>
          </a:p>
        </p:txBody>
      </p:sp>
      <p:grpSp>
        <p:nvGrpSpPr>
          <p:cNvPr id="238" name="Google Shape;238;p28"/>
          <p:cNvGrpSpPr/>
          <p:nvPr/>
        </p:nvGrpSpPr>
        <p:grpSpPr>
          <a:xfrm>
            <a:off x="311700" y="2556325"/>
            <a:ext cx="1880400" cy="925550"/>
            <a:chOff x="311700" y="2556325"/>
            <a:chExt cx="1880400" cy="925550"/>
          </a:xfrm>
        </p:grpSpPr>
        <p:sp>
          <p:nvSpPr>
            <p:cNvPr id="239" name="Google Shape;239;p28"/>
            <p:cNvSpPr txBox="1"/>
            <p:nvPr/>
          </p:nvSpPr>
          <p:spPr>
            <a:xfrm>
              <a:off x="363408" y="3159375"/>
              <a:ext cx="1641300" cy="32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FF"/>
                  </a:solidFill>
                  <a:latin typeface="Open Sans"/>
                  <a:ea typeface="Open Sans"/>
                  <a:cs typeface="Open Sans"/>
                  <a:sym typeface="Open Sans"/>
                </a:rPr>
                <a:t>From interval file A</a:t>
              </a:r>
              <a:endParaRPr sz="1800">
                <a:solidFill>
                  <a:srgbClr val="0000FF"/>
                </a:solidFill>
                <a:latin typeface="Open Sans"/>
                <a:ea typeface="Open Sans"/>
                <a:cs typeface="Open Sans"/>
                <a:sym typeface="Open Sans"/>
              </a:endParaRPr>
            </a:p>
          </p:txBody>
        </p:sp>
        <p:cxnSp>
          <p:nvCxnSpPr>
            <p:cNvPr id="240" name="Google Shape;240;p28"/>
            <p:cNvCxnSpPr/>
            <p:nvPr/>
          </p:nvCxnSpPr>
          <p:spPr>
            <a:xfrm flipH="1" rot="10800000">
              <a:off x="363408" y="3150525"/>
              <a:ext cx="1685100" cy="17700"/>
            </a:xfrm>
            <a:prstGeom prst="straightConnector1">
              <a:avLst/>
            </a:prstGeom>
            <a:noFill/>
            <a:ln cap="flat" cmpd="sng" w="28575">
              <a:solidFill>
                <a:srgbClr val="0000FF"/>
              </a:solidFill>
              <a:prstDash val="solid"/>
              <a:round/>
              <a:headEnd len="med" w="med" type="none"/>
              <a:tailEnd len="med" w="med" type="none"/>
            </a:ln>
          </p:spPr>
        </p:cxnSp>
        <p:sp>
          <p:nvSpPr>
            <p:cNvPr id="241" name="Google Shape;241;p28"/>
            <p:cNvSpPr txBox="1"/>
            <p:nvPr/>
          </p:nvSpPr>
          <p:spPr>
            <a:xfrm>
              <a:off x="311700" y="2556325"/>
              <a:ext cx="18804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rgbClr val="0000FF"/>
                  </a:solidFill>
                  <a:highlight>
                    <a:schemeClr val="lt1"/>
                  </a:highlight>
                  <a:latin typeface="Consolas"/>
                  <a:ea typeface="Consolas"/>
                  <a:cs typeface="Consolas"/>
                  <a:sym typeface="Consolas"/>
                </a:rPr>
                <a:t>chr1	10	20  </a:t>
              </a:r>
              <a:endParaRPr b="1" sz="1750">
                <a:solidFill>
                  <a:srgbClr val="FF0000"/>
                </a:solidFill>
                <a:highlight>
                  <a:schemeClr val="lt1"/>
                </a:highlight>
                <a:latin typeface="Consolas"/>
                <a:ea typeface="Consolas"/>
                <a:cs typeface="Consolas"/>
                <a:sym typeface="Consolas"/>
              </a:endParaRPr>
            </a:p>
          </p:txBody>
        </p:sp>
      </p:grpSp>
      <p:grpSp>
        <p:nvGrpSpPr>
          <p:cNvPr id="242" name="Google Shape;242;p28"/>
          <p:cNvGrpSpPr/>
          <p:nvPr/>
        </p:nvGrpSpPr>
        <p:grpSpPr>
          <a:xfrm>
            <a:off x="2192200" y="2658925"/>
            <a:ext cx="2769600" cy="822950"/>
            <a:chOff x="2192200" y="2658925"/>
            <a:chExt cx="2769600" cy="822950"/>
          </a:xfrm>
        </p:grpSpPr>
        <p:sp>
          <p:nvSpPr>
            <p:cNvPr id="243" name="Google Shape;243;p28"/>
            <p:cNvSpPr txBox="1"/>
            <p:nvPr/>
          </p:nvSpPr>
          <p:spPr>
            <a:xfrm>
              <a:off x="2192208" y="3159375"/>
              <a:ext cx="1641300" cy="32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latin typeface="Open Sans"/>
                  <a:ea typeface="Open Sans"/>
                  <a:cs typeface="Open Sans"/>
                  <a:sym typeface="Open Sans"/>
                </a:rPr>
                <a:t>From interval file B</a:t>
              </a:r>
              <a:endParaRPr sz="1800">
                <a:solidFill>
                  <a:srgbClr val="FF0000"/>
                </a:solidFill>
                <a:latin typeface="Open Sans"/>
                <a:ea typeface="Open Sans"/>
                <a:cs typeface="Open Sans"/>
                <a:sym typeface="Open Sans"/>
              </a:endParaRPr>
            </a:p>
          </p:txBody>
        </p:sp>
        <p:cxnSp>
          <p:nvCxnSpPr>
            <p:cNvPr id="244" name="Google Shape;244;p28"/>
            <p:cNvCxnSpPr/>
            <p:nvPr/>
          </p:nvCxnSpPr>
          <p:spPr>
            <a:xfrm flipH="1" rot="10800000">
              <a:off x="2192208" y="3150525"/>
              <a:ext cx="1685100" cy="17700"/>
            </a:xfrm>
            <a:prstGeom prst="straightConnector1">
              <a:avLst/>
            </a:prstGeom>
            <a:noFill/>
            <a:ln cap="flat" cmpd="sng" w="28575">
              <a:solidFill>
                <a:srgbClr val="FF0000"/>
              </a:solidFill>
              <a:prstDash val="solid"/>
              <a:round/>
              <a:headEnd len="med" w="med" type="none"/>
              <a:tailEnd len="med" w="med" type="none"/>
            </a:ln>
          </p:spPr>
        </p:cxnSp>
        <p:sp>
          <p:nvSpPr>
            <p:cNvPr id="245" name="Google Shape;245;p28"/>
            <p:cNvSpPr txBox="1"/>
            <p:nvPr/>
          </p:nvSpPr>
          <p:spPr>
            <a:xfrm>
              <a:off x="2192200" y="2658925"/>
              <a:ext cx="2769600" cy="21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50">
                  <a:solidFill>
                    <a:srgbClr val="FF0000"/>
                  </a:solidFill>
                  <a:highlight>
                    <a:schemeClr val="lt1"/>
                  </a:highlight>
                  <a:latin typeface="Consolas"/>
                  <a:ea typeface="Consolas"/>
                  <a:cs typeface="Consolas"/>
                  <a:sym typeface="Consolas"/>
                </a:rPr>
                <a:t>chr1	15	20</a:t>
              </a:r>
              <a:endParaRPr sz="1800">
                <a:solidFill>
                  <a:schemeClr val="dk1"/>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 review</a:t>
            </a:r>
            <a:endParaRPr/>
          </a:p>
        </p:txBody>
      </p:sp>
      <p:sp>
        <p:nvSpPr>
          <p:cNvPr id="251" name="Google Shape;251;p29"/>
          <p:cNvSpPr txBox="1"/>
          <p:nvPr>
            <p:ph idx="1" type="body"/>
          </p:nvPr>
        </p:nvSpPr>
        <p:spPr>
          <a:xfrm>
            <a:off x="311700" y="102007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Exercise 1</a:t>
            </a:r>
            <a:r>
              <a:rPr lang="en"/>
              <a:t>: </a:t>
            </a:r>
            <a:r>
              <a:rPr lang="en"/>
              <a:t>Identify the overlapping coordinates between CpG Islands (cpg.bed) and exons (exons.bed) </a:t>
            </a:r>
            <a:endParaRPr/>
          </a:p>
          <a:p>
            <a:pPr indent="0" lvl="0" marL="0" rtl="0" algn="l">
              <a:spcBef>
                <a:spcPts val="1000"/>
              </a:spcBef>
              <a:spcAft>
                <a:spcPts val="0"/>
              </a:spcAft>
              <a:buNone/>
            </a:pPr>
            <a:r>
              <a:rPr b="1" lang="en"/>
              <a:t>Exercise 2</a:t>
            </a:r>
            <a:r>
              <a:rPr lang="en"/>
              <a:t>: Report the </a:t>
            </a:r>
            <a:r>
              <a:rPr lang="en" u="sng"/>
              <a:t>original</a:t>
            </a:r>
            <a:r>
              <a:rPr lang="en"/>
              <a:t> exon coordinates that have ≥1 gwas snp (gwas.bed). Use </a:t>
            </a:r>
            <a:r>
              <a:rPr b="1" lang="en"/>
              <a:t>cut</a:t>
            </a:r>
            <a:r>
              <a:rPr lang="en"/>
              <a:t> to get the exon columns. </a:t>
            </a:r>
            <a:endParaRPr sz="1700">
              <a:solidFill>
                <a:srgbClr val="38761D"/>
              </a:solidFill>
              <a:latin typeface="Source Code Pro Medium"/>
              <a:ea typeface="Source Code Pro Medium"/>
              <a:cs typeface="Source Code Pro Medium"/>
              <a:sym typeface="Source Code Pro Medium"/>
            </a:endParaRPr>
          </a:p>
          <a:p>
            <a:pPr indent="0" lvl="0" marL="0" rtl="0" algn="l">
              <a:spcBef>
                <a:spcPts val="1000"/>
              </a:spcBef>
              <a:spcAft>
                <a:spcPts val="0"/>
              </a:spcAft>
              <a:buNone/>
            </a:pPr>
            <a:r>
              <a:rPr b="1" lang="en"/>
              <a:t>Exercise 3</a:t>
            </a:r>
            <a:r>
              <a:rPr lang="en"/>
              <a:t>: Using the same datasets for exercise 2, how can you report the original intervals from both A and B? </a:t>
            </a:r>
            <a:endParaRPr/>
          </a:p>
          <a:p>
            <a:pPr indent="0" lvl="0" marL="0" rtl="0" algn="l">
              <a:spcBef>
                <a:spcPts val="1000"/>
              </a:spcBef>
              <a:spcAft>
                <a:spcPts val="1000"/>
              </a:spcAft>
              <a:buClr>
                <a:schemeClr val="dk1"/>
              </a:buClr>
              <a:buSzPts val="110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What if an A interval has multiple overlapping B intervals? </a:t>
            </a:r>
            <a:endParaRPr sz="3500"/>
          </a:p>
        </p:txBody>
      </p:sp>
      <p:grpSp>
        <p:nvGrpSpPr>
          <p:cNvPr id="257" name="Google Shape;257;p30"/>
          <p:cNvGrpSpPr/>
          <p:nvPr/>
        </p:nvGrpSpPr>
        <p:grpSpPr>
          <a:xfrm>
            <a:off x="3551075" y="2036100"/>
            <a:ext cx="4148400" cy="2500500"/>
            <a:chOff x="3551075" y="2036100"/>
            <a:chExt cx="4148400" cy="2500500"/>
          </a:xfrm>
        </p:grpSpPr>
        <p:sp>
          <p:nvSpPr>
            <p:cNvPr id="258" name="Google Shape;258;p30"/>
            <p:cNvSpPr txBox="1"/>
            <p:nvPr/>
          </p:nvSpPr>
          <p:spPr>
            <a:xfrm>
              <a:off x="3551075" y="2875200"/>
              <a:ext cx="4148400" cy="16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Let’s add this file in to our intersect_B.bed file</a:t>
              </a:r>
              <a:endParaRPr sz="1800">
                <a:solidFill>
                  <a:srgbClr val="38761D"/>
                </a:solidFill>
                <a:latin typeface="Consolas"/>
                <a:ea typeface="Consolas"/>
                <a:cs typeface="Consolas"/>
                <a:sym typeface="Consolas"/>
              </a:endParaRPr>
            </a:p>
          </p:txBody>
        </p:sp>
        <p:cxnSp>
          <p:nvCxnSpPr>
            <p:cNvPr id="259" name="Google Shape;259;p30"/>
            <p:cNvCxnSpPr>
              <a:stCxn id="258" idx="0"/>
            </p:cNvCxnSpPr>
            <p:nvPr/>
          </p:nvCxnSpPr>
          <p:spPr>
            <a:xfrm flipH="1" rot="10800000">
              <a:off x="5625275" y="2036100"/>
              <a:ext cx="351900" cy="839100"/>
            </a:xfrm>
            <a:prstGeom prst="straightConnector1">
              <a:avLst/>
            </a:prstGeom>
            <a:noFill/>
            <a:ln cap="flat" cmpd="sng" w="28575">
              <a:solidFill>
                <a:srgbClr val="38761D"/>
              </a:solidFill>
              <a:prstDash val="solid"/>
              <a:round/>
              <a:headEnd len="med" w="med" type="none"/>
              <a:tailEnd len="med" w="med" type="triangle"/>
            </a:ln>
          </p:spPr>
        </p:cxnSp>
      </p:grpSp>
      <p:sp>
        <p:nvSpPr>
          <p:cNvPr id="260" name="Google Shape;260;p30"/>
          <p:cNvSpPr txBox="1"/>
          <p:nvPr>
            <p:ph idx="1" type="body"/>
          </p:nvPr>
        </p:nvSpPr>
        <p:spPr>
          <a:xfrm>
            <a:off x="3117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intersect_A.bed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10  20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30  40</a:t>
            </a:r>
            <a:endParaRPr>
              <a:latin typeface="Consolas"/>
              <a:ea typeface="Consolas"/>
              <a:cs typeface="Consolas"/>
              <a:sym typeface="Consolas"/>
            </a:endParaRPr>
          </a:p>
          <a:p>
            <a:pPr indent="0" lvl="0" marL="0" rtl="0" algn="l">
              <a:spcBef>
                <a:spcPts val="0"/>
              </a:spcBef>
              <a:spcAft>
                <a:spcPts val="1600"/>
              </a:spcAft>
              <a:buNone/>
            </a:pPr>
            <a:r>
              <a:t/>
            </a:r>
            <a:endParaRPr/>
          </a:p>
        </p:txBody>
      </p:sp>
      <p:sp>
        <p:nvSpPr>
          <p:cNvPr id="261" name="Google Shape;261;p30"/>
          <p:cNvSpPr txBox="1"/>
          <p:nvPr>
            <p:ph idx="4294967295" type="body"/>
          </p:nvPr>
        </p:nvSpPr>
        <p:spPr>
          <a:xfrm>
            <a:off x="48324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intersect_B.bed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15   20</a:t>
            </a:r>
            <a:endParaRPr>
              <a:latin typeface="Consolas"/>
              <a:ea typeface="Consolas"/>
              <a:cs typeface="Consolas"/>
              <a:sym typeface="Consolas"/>
            </a:endParaRPr>
          </a:p>
          <a:p>
            <a:pPr indent="0" lvl="0" marL="0" rtl="0" algn="l">
              <a:spcBef>
                <a:spcPts val="0"/>
              </a:spcBef>
              <a:spcAft>
                <a:spcPts val="0"/>
              </a:spcAft>
              <a:buNone/>
            </a:pPr>
            <a:r>
              <a:rPr b="1" lang="en">
                <a:solidFill>
                  <a:srgbClr val="38761D"/>
                </a:solidFill>
                <a:latin typeface="Consolas"/>
                <a:ea typeface="Consolas"/>
                <a:cs typeface="Consolas"/>
                <a:sym typeface="Consolas"/>
              </a:rPr>
              <a:t>chr1  17   23</a:t>
            </a:r>
            <a:endParaRPr b="1">
              <a:solidFill>
                <a:srgbClr val="38761D"/>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7"/>
                                        </p:tgtEl>
                                      </p:cBhvr>
                                    </p:animEffect>
                                    <p:set>
                                      <p:cBhvr>
                                        <p:cTn dur="1" fill="hold">
                                          <p:stCondLst>
                                            <p:cond delay="1000"/>
                                          </p:stCondLst>
                                        </p:cTn>
                                        <p:tgtEl>
                                          <p:spTgt spid="25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What if an A interval has multiple overlapping B intervals? </a:t>
            </a:r>
            <a:endParaRPr sz="3500"/>
          </a:p>
        </p:txBody>
      </p:sp>
      <p:sp>
        <p:nvSpPr>
          <p:cNvPr id="267" name="Google Shape;267;p31"/>
          <p:cNvSpPr txBox="1"/>
          <p:nvPr>
            <p:ph idx="1" type="body"/>
          </p:nvPr>
        </p:nvSpPr>
        <p:spPr>
          <a:xfrm>
            <a:off x="3117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a:t>
            </a:r>
            <a:r>
              <a:rPr b="1" lang="en">
                <a:latin typeface="Source Code Pro"/>
                <a:ea typeface="Source Code Pro"/>
                <a:cs typeface="Source Code Pro"/>
                <a:sym typeface="Source Code Pro"/>
              </a:rPr>
              <a:t>cat intersect_A.bed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10  20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30  40</a:t>
            </a:r>
            <a:endParaRPr>
              <a:latin typeface="Consolas"/>
              <a:ea typeface="Consolas"/>
              <a:cs typeface="Consolas"/>
              <a:sym typeface="Consolas"/>
            </a:endParaRPr>
          </a:p>
          <a:p>
            <a:pPr indent="0" lvl="0" marL="0" rtl="0" algn="l">
              <a:spcBef>
                <a:spcPts val="0"/>
              </a:spcBef>
              <a:spcAft>
                <a:spcPts val="1600"/>
              </a:spcAft>
              <a:buNone/>
            </a:pPr>
            <a:r>
              <a:t/>
            </a:r>
            <a:endParaRPr/>
          </a:p>
        </p:txBody>
      </p:sp>
      <p:sp>
        <p:nvSpPr>
          <p:cNvPr id="268" name="Google Shape;268;p31"/>
          <p:cNvSpPr txBox="1"/>
          <p:nvPr>
            <p:ph idx="4294967295" type="body"/>
          </p:nvPr>
        </p:nvSpPr>
        <p:spPr>
          <a:xfrm>
            <a:off x="48324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a:t>
            </a:r>
            <a:r>
              <a:rPr b="1" lang="en">
                <a:latin typeface="Source Code Pro"/>
                <a:ea typeface="Source Code Pro"/>
                <a:cs typeface="Source Code Pro"/>
                <a:sym typeface="Source Code Pro"/>
              </a:rPr>
              <a:t>cat intersect_B.bed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15   20</a:t>
            </a:r>
            <a:endParaRPr>
              <a:latin typeface="Consolas"/>
              <a:ea typeface="Consolas"/>
              <a:cs typeface="Consolas"/>
              <a:sym typeface="Consolas"/>
            </a:endParaRPr>
          </a:p>
          <a:p>
            <a:pPr indent="0" lvl="0" marL="0" rtl="0" algn="l">
              <a:spcBef>
                <a:spcPts val="0"/>
              </a:spcBef>
              <a:spcAft>
                <a:spcPts val="0"/>
              </a:spcAft>
              <a:buNone/>
            </a:pPr>
            <a:r>
              <a:rPr b="1" lang="en">
                <a:solidFill>
                  <a:srgbClr val="38761D"/>
                </a:solidFill>
                <a:latin typeface="Consolas"/>
                <a:ea typeface="Consolas"/>
                <a:cs typeface="Consolas"/>
                <a:sym typeface="Consolas"/>
              </a:rPr>
              <a:t>chr1  17   23</a:t>
            </a:r>
            <a:endParaRPr b="1">
              <a:solidFill>
                <a:srgbClr val="38761D"/>
              </a:solidFill>
              <a:latin typeface="Consolas"/>
              <a:ea typeface="Consolas"/>
              <a:cs typeface="Consolas"/>
              <a:sym typeface="Consolas"/>
            </a:endParaRPr>
          </a:p>
        </p:txBody>
      </p:sp>
      <p:sp>
        <p:nvSpPr>
          <p:cNvPr id="269" name="Google Shape;269;p31"/>
          <p:cNvSpPr txBox="1"/>
          <p:nvPr/>
        </p:nvSpPr>
        <p:spPr>
          <a:xfrm>
            <a:off x="2886800" y="3552900"/>
            <a:ext cx="54951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Why are these two rows being outputted? </a:t>
            </a:r>
            <a:endParaRPr sz="1800">
              <a:solidFill>
                <a:srgbClr val="38761D"/>
              </a:solidFill>
              <a:latin typeface="Consolas"/>
              <a:ea typeface="Consolas"/>
              <a:cs typeface="Consolas"/>
              <a:sym typeface="Consolas"/>
            </a:endParaRPr>
          </a:p>
          <a:p>
            <a:pPr indent="0" lvl="0" marL="0" rtl="0" algn="l">
              <a:spcBef>
                <a:spcPts val="0"/>
              </a:spcBef>
              <a:spcAft>
                <a:spcPts val="0"/>
              </a:spcAft>
              <a:buNone/>
            </a:pPr>
            <a:r>
              <a:t/>
            </a:r>
            <a:endParaRPr sz="1800">
              <a:solidFill>
                <a:srgbClr val="38761D"/>
              </a:solidFill>
              <a:latin typeface="Consolas"/>
              <a:ea typeface="Consolas"/>
              <a:cs typeface="Consolas"/>
              <a:sym typeface="Consolas"/>
            </a:endParaRPr>
          </a:p>
          <a:p>
            <a:pPr indent="0" lvl="0" marL="0" rtl="0" algn="l">
              <a:spcBef>
                <a:spcPts val="0"/>
              </a:spcBef>
              <a:spcAft>
                <a:spcPts val="0"/>
              </a:spcAft>
              <a:buNone/>
            </a:pPr>
            <a:r>
              <a:rPr b="1" lang="en" sz="1800">
                <a:solidFill>
                  <a:srgbClr val="38761D"/>
                </a:solidFill>
                <a:latin typeface="Consolas"/>
                <a:ea typeface="Consolas"/>
                <a:cs typeface="Consolas"/>
                <a:sym typeface="Consolas"/>
              </a:rPr>
              <a:t>Did the original A interval overlap with any interval in B? </a:t>
            </a:r>
            <a:endParaRPr b="1" sz="1800">
              <a:solidFill>
                <a:srgbClr val="38761D"/>
              </a:solidFill>
              <a:latin typeface="Consolas"/>
              <a:ea typeface="Consolas"/>
              <a:cs typeface="Consolas"/>
              <a:sym typeface="Consolas"/>
            </a:endParaRPr>
          </a:p>
        </p:txBody>
      </p:sp>
      <p:sp>
        <p:nvSpPr>
          <p:cNvPr id="270" name="Google Shape;270;p31"/>
          <p:cNvSpPr txBox="1"/>
          <p:nvPr/>
        </p:nvSpPr>
        <p:spPr>
          <a:xfrm>
            <a:off x="311700" y="2418000"/>
            <a:ext cx="8520600" cy="10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Source Code Pro"/>
                <a:ea typeface="Source Code Pro"/>
                <a:cs typeface="Source Code Pro"/>
                <a:sym typeface="Source Code Pro"/>
              </a:rPr>
              <a:t>$ bedtools intersect -a intersect_A.bed -b intersect_B.bed</a:t>
            </a:r>
            <a:endParaRPr sz="1800">
              <a:latin typeface="Source Code Pro Medium"/>
              <a:ea typeface="Source Code Pro Medium"/>
              <a:cs typeface="Source Code Pro Medium"/>
              <a:sym typeface="Source Code Pro Medium"/>
            </a:endParaRPr>
          </a:p>
          <a:p>
            <a:pPr indent="0" lvl="0" marL="0" rtl="0" algn="l">
              <a:spcBef>
                <a:spcPts val="0"/>
              </a:spcBef>
              <a:spcAft>
                <a:spcPts val="0"/>
              </a:spcAft>
              <a:buNone/>
            </a:pPr>
            <a:r>
              <a:rPr lang="en" sz="1800">
                <a:latin typeface="Source Code Pro Medium"/>
                <a:ea typeface="Source Code Pro Medium"/>
                <a:cs typeface="Source Code Pro Medium"/>
                <a:sym typeface="Source Code Pro Medium"/>
              </a:rPr>
              <a:t>chr1	15	20</a:t>
            </a:r>
            <a:endParaRPr sz="1800">
              <a:latin typeface="Source Code Pro Medium"/>
              <a:ea typeface="Source Code Pro Medium"/>
              <a:cs typeface="Source Code Pro Medium"/>
              <a:sym typeface="Source Code Pro Medium"/>
            </a:endParaRPr>
          </a:p>
          <a:p>
            <a:pPr indent="0" lvl="0" marL="0" rtl="0" algn="l">
              <a:spcBef>
                <a:spcPts val="0"/>
              </a:spcBef>
              <a:spcAft>
                <a:spcPts val="0"/>
              </a:spcAft>
              <a:buNone/>
            </a:pPr>
            <a:r>
              <a:rPr lang="en" sz="1800">
                <a:latin typeface="Source Code Pro Medium"/>
                <a:ea typeface="Source Code Pro Medium"/>
                <a:cs typeface="Source Code Pro Medium"/>
                <a:sym typeface="Source Code Pro Medium"/>
              </a:rPr>
              <a:t>chr1	17	20</a:t>
            </a:r>
            <a:endParaRPr sz="1800">
              <a:latin typeface="Source Code Pro Medium"/>
              <a:ea typeface="Source Code Pro Medium"/>
              <a:cs typeface="Source Code Pro Medium"/>
              <a:sym typeface="Source Code Pro Medium"/>
            </a:endParaRPr>
          </a:p>
          <a:p>
            <a:pPr indent="0" lvl="0" marL="0" rtl="0" algn="l">
              <a:spcBef>
                <a:spcPts val="0"/>
              </a:spcBef>
              <a:spcAft>
                <a:spcPts val="0"/>
              </a:spcAft>
              <a:buNone/>
            </a:pPr>
            <a:r>
              <a:t/>
            </a:r>
            <a:endParaRPr sz="1800">
              <a:latin typeface="Source Code Pro Medium"/>
              <a:ea typeface="Source Code Pro Medium"/>
              <a:cs typeface="Source Code Pro Medium"/>
              <a:sym typeface="Source Code Pro Medium"/>
            </a:endParaRPr>
          </a:p>
          <a:p>
            <a:pPr indent="0" lvl="0" marL="0" rtl="0" algn="l">
              <a:spcBef>
                <a:spcPts val="0"/>
              </a:spcBef>
              <a:spcAft>
                <a:spcPts val="0"/>
              </a:spcAft>
              <a:buNone/>
            </a:pPr>
            <a:r>
              <a:t/>
            </a:r>
            <a:endParaRPr sz="1800">
              <a:latin typeface="Source Code Pro Medium"/>
              <a:ea typeface="Source Code Pro Medium"/>
              <a:cs typeface="Source Code Pro Medium"/>
              <a:sym typeface="Source Code Pr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269"/>
                                        </p:tgtEl>
                                      </p:cBhvr>
                                    </p:animEffect>
                                    <p:set>
                                      <p:cBhvr>
                                        <p:cTn dur="1" fill="hold">
                                          <p:stCondLst>
                                            <p:cond delay="1100"/>
                                          </p:stCondLst>
                                        </p:cTn>
                                        <p:tgtEl>
                                          <p:spTgt spid="26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rgbClr val="38761D"/>
                </a:solidFill>
              </a:rPr>
              <a:t>bedtools intersect -u (uniq intervals)</a:t>
            </a:r>
            <a:endParaRPr sz="3500">
              <a:solidFill>
                <a:srgbClr val="38761D"/>
              </a:solidFill>
            </a:endParaRPr>
          </a:p>
        </p:txBody>
      </p:sp>
      <p:sp>
        <p:nvSpPr>
          <p:cNvPr id="276" name="Google Shape;276;p32"/>
          <p:cNvSpPr txBox="1"/>
          <p:nvPr/>
        </p:nvSpPr>
        <p:spPr>
          <a:xfrm>
            <a:off x="311700" y="3681162"/>
            <a:ext cx="8520600" cy="16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Source Code Pro"/>
                <a:ea typeface="Source Code Pro"/>
                <a:cs typeface="Source Code Pro"/>
                <a:sym typeface="Source Code Pro"/>
              </a:rPr>
              <a:t>$ </a:t>
            </a:r>
            <a:r>
              <a:rPr b="1" lang="en" sz="1700">
                <a:latin typeface="Source Code Pro"/>
                <a:ea typeface="Source Code Pro"/>
                <a:cs typeface="Source Code Pro"/>
                <a:sym typeface="Source Code Pro"/>
              </a:rPr>
              <a:t>bedtools intersect -a intersect_A.bed -b intersect_B.bed </a:t>
            </a:r>
            <a:r>
              <a:rPr b="1" lang="en" sz="1700">
                <a:solidFill>
                  <a:srgbClr val="38761D"/>
                </a:solidFill>
                <a:latin typeface="Source Code Pro"/>
                <a:ea typeface="Source Code Pro"/>
                <a:cs typeface="Source Code Pro"/>
                <a:sym typeface="Source Code Pro"/>
              </a:rPr>
              <a:t>-u</a:t>
            </a:r>
            <a:endParaRPr sz="1800">
              <a:latin typeface="Source Code Pro Medium"/>
              <a:ea typeface="Source Code Pro Medium"/>
              <a:cs typeface="Source Code Pro Medium"/>
              <a:sym typeface="Source Code Pro Medium"/>
            </a:endParaRPr>
          </a:p>
          <a:p>
            <a:pPr indent="0" lvl="0" marL="0" rtl="0" algn="l">
              <a:spcBef>
                <a:spcPts val="0"/>
              </a:spcBef>
              <a:spcAft>
                <a:spcPts val="0"/>
              </a:spcAft>
              <a:buNone/>
            </a:pPr>
            <a:r>
              <a:rPr lang="en" sz="1800">
                <a:latin typeface="Consolas"/>
                <a:ea typeface="Consolas"/>
                <a:cs typeface="Consolas"/>
                <a:sym typeface="Consolas"/>
              </a:rPr>
              <a:t>chr1	10	20</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Source Code Pro Medium"/>
              <a:ea typeface="Source Code Pro Medium"/>
              <a:cs typeface="Source Code Pro Medium"/>
              <a:sym typeface="Source Code Pro Medium"/>
            </a:endParaRPr>
          </a:p>
          <a:p>
            <a:pPr indent="0" lvl="0" marL="0" rtl="0" algn="l">
              <a:spcBef>
                <a:spcPts val="0"/>
              </a:spcBef>
              <a:spcAft>
                <a:spcPts val="0"/>
              </a:spcAft>
              <a:buNone/>
            </a:pPr>
            <a:r>
              <a:t/>
            </a:r>
            <a:endParaRPr sz="1800">
              <a:latin typeface="Source Code Pro Medium"/>
              <a:ea typeface="Source Code Pro Medium"/>
              <a:cs typeface="Source Code Pro Medium"/>
              <a:sym typeface="Source Code Pro Medium"/>
            </a:endParaRPr>
          </a:p>
        </p:txBody>
      </p:sp>
      <p:sp>
        <p:nvSpPr>
          <p:cNvPr id="277" name="Google Shape;277;p32"/>
          <p:cNvSpPr txBox="1"/>
          <p:nvPr/>
        </p:nvSpPr>
        <p:spPr>
          <a:xfrm>
            <a:off x="2886800" y="3552900"/>
            <a:ext cx="54951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38761D"/>
              </a:solidFill>
              <a:latin typeface="Consolas"/>
              <a:ea typeface="Consolas"/>
              <a:cs typeface="Consolas"/>
              <a:sym typeface="Consolas"/>
            </a:endParaRPr>
          </a:p>
        </p:txBody>
      </p:sp>
      <p:sp>
        <p:nvSpPr>
          <p:cNvPr id="278" name="Google Shape;278;p32"/>
          <p:cNvSpPr txBox="1"/>
          <p:nvPr/>
        </p:nvSpPr>
        <p:spPr>
          <a:xfrm>
            <a:off x="2359100" y="4147825"/>
            <a:ext cx="6550500" cy="12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Notice that </a:t>
            </a:r>
            <a:r>
              <a:rPr b="1" lang="en" sz="1800">
                <a:solidFill>
                  <a:srgbClr val="38761D"/>
                </a:solidFill>
                <a:latin typeface="Consolas"/>
                <a:ea typeface="Consolas"/>
                <a:cs typeface="Consolas"/>
                <a:sym typeface="Consolas"/>
              </a:rPr>
              <a:t>-u</a:t>
            </a:r>
            <a:r>
              <a:rPr lang="en" sz="1800">
                <a:solidFill>
                  <a:srgbClr val="38761D"/>
                </a:solidFill>
                <a:latin typeface="Consolas"/>
                <a:ea typeface="Consolas"/>
                <a:cs typeface="Consolas"/>
                <a:sym typeface="Consolas"/>
              </a:rPr>
              <a:t> returns the original intervals from the A.bed file!!</a:t>
            </a:r>
            <a:endParaRPr sz="1800">
              <a:solidFill>
                <a:srgbClr val="38761D"/>
              </a:solidFill>
              <a:latin typeface="Consolas"/>
              <a:ea typeface="Consolas"/>
              <a:cs typeface="Consolas"/>
              <a:sym typeface="Consolas"/>
            </a:endParaRPr>
          </a:p>
        </p:txBody>
      </p:sp>
      <p:sp>
        <p:nvSpPr>
          <p:cNvPr id="279" name="Google Shape;279;p32"/>
          <p:cNvSpPr txBox="1"/>
          <p:nvPr/>
        </p:nvSpPr>
        <p:spPr>
          <a:xfrm>
            <a:off x="311700" y="2418000"/>
            <a:ext cx="8520600" cy="10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Source Code Pro"/>
                <a:ea typeface="Source Code Pro"/>
                <a:cs typeface="Source Code Pro"/>
                <a:sym typeface="Source Code Pro"/>
              </a:rPr>
              <a:t>$ bedtools intersect -a intersect_A.bed -b intersect_B.bed</a:t>
            </a:r>
            <a:endParaRPr sz="1800">
              <a:latin typeface="Source Code Pro Medium"/>
              <a:ea typeface="Source Code Pro Medium"/>
              <a:cs typeface="Source Code Pro Medium"/>
              <a:sym typeface="Source Code Pro Medium"/>
            </a:endParaRPr>
          </a:p>
          <a:p>
            <a:pPr indent="0" lvl="0" marL="0" rtl="0" algn="l">
              <a:spcBef>
                <a:spcPts val="0"/>
              </a:spcBef>
              <a:spcAft>
                <a:spcPts val="0"/>
              </a:spcAft>
              <a:buNone/>
            </a:pPr>
            <a:r>
              <a:rPr lang="en" sz="1800">
                <a:latin typeface="Source Code Pro Medium"/>
                <a:ea typeface="Source Code Pro Medium"/>
                <a:cs typeface="Source Code Pro Medium"/>
                <a:sym typeface="Source Code Pro Medium"/>
              </a:rPr>
              <a:t>chr1	15	20</a:t>
            </a:r>
            <a:endParaRPr sz="1800">
              <a:latin typeface="Source Code Pro Medium"/>
              <a:ea typeface="Source Code Pro Medium"/>
              <a:cs typeface="Source Code Pro Medium"/>
              <a:sym typeface="Source Code Pro Medium"/>
            </a:endParaRPr>
          </a:p>
          <a:p>
            <a:pPr indent="0" lvl="0" marL="0" rtl="0" algn="l">
              <a:spcBef>
                <a:spcPts val="0"/>
              </a:spcBef>
              <a:spcAft>
                <a:spcPts val="0"/>
              </a:spcAft>
              <a:buNone/>
            </a:pPr>
            <a:r>
              <a:rPr lang="en" sz="1800">
                <a:latin typeface="Source Code Pro Medium"/>
                <a:ea typeface="Source Code Pro Medium"/>
                <a:cs typeface="Source Code Pro Medium"/>
                <a:sym typeface="Source Code Pro Medium"/>
              </a:rPr>
              <a:t>chr1	17	20</a:t>
            </a:r>
            <a:endParaRPr sz="1800">
              <a:latin typeface="Source Code Pro Medium"/>
              <a:ea typeface="Source Code Pro Medium"/>
              <a:cs typeface="Source Code Pro Medium"/>
              <a:sym typeface="Source Code Pro Medium"/>
            </a:endParaRPr>
          </a:p>
          <a:p>
            <a:pPr indent="0" lvl="0" marL="0" rtl="0" algn="l">
              <a:spcBef>
                <a:spcPts val="0"/>
              </a:spcBef>
              <a:spcAft>
                <a:spcPts val="0"/>
              </a:spcAft>
              <a:buNone/>
            </a:pPr>
            <a:r>
              <a:t/>
            </a:r>
            <a:endParaRPr sz="1800">
              <a:latin typeface="Source Code Pro Medium"/>
              <a:ea typeface="Source Code Pro Medium"/>
              <a:cs typeface="Source Code Pro Medium"/>
              <a:sym typeface="Source Code Pro Medium"/>
            </a:endParaRPr>
          </a:p>
          <a:p>
            <a:pPr indent="0" lvl="0" marL="0" rtl="0" algn="l">
              <a:spcBef>
                <a:spcPts val="0"/>
              </a:spcBef>
              <a:spcAft>
                <a:spcPts val="0"/>
              </a:spcAft>
              <a:buNone/>
            </a:pPr>
            <a:r>
              <a:t/>
            </a:r>
            <a:endParaRPr sz="1800">
              <a:latin typeface="Source Code Pro Medium"/>
              <a:ea typeface="Source Code Pro Medium"/>
              <a:cs typeface="Source Code Pro Medium"/>
              <a:sym typeface="Source Code Pro Medium"/>
            </a:endParaRPr>
          </a:p>
        </p:txBody>
      </p:sp>
      <p:sp>
        <p:nvSpPr>
          <p:cNvPr id="280" name="Google Shape;280;p32"/>
          <p:cNvSpPr txBox="1"/>
          <p:nvPr>
            <p:ph idx="1" type="body"/>
          </p:nvPr>
        </p:nvSpPr>
        <p:spPr>
          <a:xfrm>
            <a:off x="3117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intersect_A.bed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10  20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30  40</a:t>
            </a:r>
            <a:endParaRPr>
              <a:latin typeface="Consolas"/>
              <a:ea typeface="Consolas"/>
              <a:cs typeface="Consolas"/>
              <a:sym typeface="Consolas"/>
            </a:endParaRPr>
          </a:p>
          <a:p>
            <a:pPr indent="0" lvl="0" marL="0" rtl="0" algn="l">
              <a:spcBef>
                <a:spcPts val="0"/>
              </a:spcBef>
              <a:spcAft>
                <a:spcPts val="1600"/>
              </a:spcAft>
              <a:buNone/>
            </a:pPr>
            <a:r>
              <a:t/>
            </a:r>
            <a:endParaRPr/>
          </a:p>
        </p:txBody>
      </p:sp>
      <p:sp>
        <p:nvSpPr>
          <p:cNvPr id="281" name="Google Shape;281;p32"/>
          <p:cNvSpPr txBox="1"/>
          <p:nvPr>
            <p:ph idx="4294967295" type="body"/>
          </p:nvPr>
        </p:nvSpPr>
        <p:spPr>
          <a:xfrm>
            <a:off x="48324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intersect_B.bed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15   20</a:t>
            </a:r>
            <a:endParaRPr>
              <a:latin typeface="Consolas"/>
              <a:ea typeface="Consolas"/>
              <a:cs typeface="Consolas"/>
              <a:sym typeface="Consolas"/>
            </a:endParaRPr>
          </a:p>
          <a:p>
            <a:pPr indent="0" lvl="0" marL="0" rtl="0" algn="l">
              <a:spcBef>
                <a:spcPts val="0"/>
              </a:spcBef>
              <a:spcAft>
                <a:spcPts val="0"/>
              </a:spcAft>
              <a:buNone/>
            </a:pPr>
            <a:r>
              <a:rPr b="1" lang="en">
                <a:solidFill>
                  <a:srgbClr val="38761D"/>
                </a:solidFill>
                <a:latin typeface="Consolas"/>
                <a:ea typeface="Consolas"/>
                <a:cs typeface="Consolas"/>
                <a:sym typeface="Consolas"/>
              </a:rPr>
              <a:t>chr1  17   23</a:t>
            </a:r>
            <a:endParaRPr b="1">
              <a:solidFill>
                <a:srgbClr val="38761D"/>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 review: </a:t>
            </a:r>
            <a:endParaRPr/>
          </a:p>
        </p:txBody>
      </p:sp>
      <p:sp>
        <p:nvSpPr>
          <p:cNvPr id="287" name="Google Shape;287;p3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Exercise 4</a:t>
            </a:r>
            <a:r>
              <a:rPr lang="en"/>
              <a:t>:</a:t>
            </a:r>
            <a:r>
              <a:rPr lang="en"/>
              <a:t> Use bedtools to identify GWAS SNPs (gwas.bed) that are within exons (exons.bed)</a:t>
            </a:r>
            <a:endParaRPr/>
          </a:p>
          <a:p>
            <a:pPr indent="0" lvl="0" marL="0" rtl="0" algn="l">
              <a:spcBef>
                <a:spcPts val="1600"/>
              </a:spcBef>
              <a:spcAft>
                <a:spcPts val="0"/>
              </a:spcAft>
              <a:buNone/>
            </a:pPr>
            <a:r>
              <a:rPr b="1" lang="en"/>
              <a:t>Exercise 5</a:t>
            </a:r>
            <a:r>
              <a:rPr lang="en"/>
              <a:t>: How many unique GWAS SNPs features overlap an exon? </a:t>
            </a:r>
            <a:endParaRPr>
              <a:solidFill>
                <a:srgbClr val="38761D"/>
              </a:solidFill>
              <a:latin typeface="Source Code Pro Medium"/>
              <a:ea typeface="Source Code Pro Medium"/>
              <a:cs typeface="Source Code Pro Medium"/>
              <a:sym typeface="Source Code Pro Medium"/>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solidFill>
                <a:srgbClr val="38761D"/>
              </a:solidFill>
              <a:latin typeface="Source Code Pro Medium"/>
              <a:ea typeface="Source Code Pro Medium"/>
              <a:cs typeface="Source Code Pro Medium"/>
              <a:sym typeface="Source Code Pr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22560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What is a genome interval?</a:t>
            </a:r>
            <a:endParaRPr sz="3200"/>
          </a:p>
        </p:txBody>
      </p:sp>
      <p:sp>
        <p:nvSpPr>
          <p:cNvPr id="71" name="Google Shape;71;p16"/>
          <p:cNvSpPr txBox="1"/>
          <p:nvPr/>
        </p:nvSpPr>
        <p:spPr>
          <a:xfrm>
            <a:off x="0" y="1219200"/>
            <a:ext cx="5032500" cy="3000000"/>
          </a:xfrm>
          <a:prstGeom prst="rect">
            <a:avLst/>
          </a:prstGeom>
          <a:noFill/>
          <a:ln>
            <a:noFill/>
          </a:ln>
        </p:spPr>
        <p:txBody>
          <a:bodyPr anchorCtr="0" anchor="ctr" bIns="91425" lIns="91425" spcFirstLastPara="1" rIns="91425" wrap="square" tIns="91425">
            <a:noAutofit/>
          </a:bodyPr>
          <a:lstStyle/>
          <a:p>
            <a:pPr indent="-374650" lvl="0" marL="546100" rtl="0" algn="l">
              <a:spcBef>
                <a:spcPts val="0"/>
              </a:spcBef>
              <a:spcAft>
                <a:spcPts val="0"/>
              </a:spcAft>
              <a:buClr>
                <a:srgbClr val="38761D"/>
              </a:buClr>
              <a:buSzPts val="1100"/>
              <a:buFont typeface="Economica"/>
              <a:buChar char="•"/>
            </a:pPr>
            <a:r>
              <a:rPr lang="en" sz="1800">
                <a:solidFill>
                  <a:srgbClr val="38761D"/>
                </a:solidFill>
                <a:latin typeface="Economica"/>
                <a:ea typeface="Economica"/>
                <a:cs typeface="Economica"/>
                <a:sym typeface="Economica"/>
              </a:rPr>
              <a:t>Genes: exons, introns, UTRs, promoters (BED, GFF, GTF</a:t>
            </a:r>
            <a:endParaRPr sz="900">
              <a:solidFill>
                <a:srgbClr val="38761D"/>
              </a:solidFill>
              <a:latin typeface="Economica"/>
              <a:ea typeface="Economica"/>
              <a:cs typeface="Economica"/>
              <a:sym typeface="Economica"/>
            </a:endParaRPr>
          </a:p>
          <a:p>
            <a:pPr indent="-374650" lvl="0" marL="546100" rtl="0" algn="l">
              <a:spcBef>
                <a:spcPts val="800"/>
              </a:spcBef>
              <a:spcAft>
                <a:spcPts val="0"/>
              </a:spcAft>
              <a:buClr>
                <a:srgbClr val="38761D"/>
              </a:buClr>
              <a:buSzPts val="1100"/>
              <a:buFont typeface="Economica"/>
              <a:buChar char="•"/>
            </a:pPr>
            <a:r>
              <a:rPr lang="en" sz="1800">
                <a:solidFill>
                  <a:srgbClr val="38761D"/>
                </a:solidFill>
                <a:latin typeface="Economica"/>
                <a:ea typeface="Economica"/>
                <a:cs typeface="Economica"/>
                <a:sym typeface="Economica"/>
              </a:rPr>
              <a:t>Conservation (BEDGRAPH)</a:t>
            </a:r>
            <a:endParaRPr sz="900">
              <a:solidFill>
                <a:srgbClr val="38761D"/>
              </a:solidFill>
              <a:latin typeface="Economica"/>
              <a:ea typeface="Economica"/>
              <a:cs typeface="Economica"/>
              <a:sym typeface="Economica"/>
            </a:endParaRPr>
          </a:p>
          <a:p>
            <a:pPr indent="-374650" lvl="0" marL="546100" rtl="0" algn="l">
              <a:spcBef>
                <a:spcPts val="800"/>
              </a:spcBef>
              <a:spcAft>
                <a:spcPts val="0"/>
              </a:spcAft>
              <a:buClr>
                <a:srgbClr val="38761D"/>
              </a:buClr>
              <a:buSzPts val="1100"/>
              <a:buFont typeface="Economica"/>
              <a:buChar char="•"/>
            </a:pPr>
            <a:r>
              <a:rPr lang="en" sz="1800">
                <a:solidFill>
                  <a:srgbClr val="38761D"/>
                </a:solidFill>
                <a:latin typeface="Economica"/>
                <a:ea typeface="Economica"/>
                <a:cs typeface="Economica"/>
                <a:sym typeface="Economica"/>
              </a:rPr>
              <a:t>Genetic variation (VCF)</a:t>
            </a:r>
            <a:endParaRPr sz="900">
              <a:solidFill>
                <a:srgbClr val="38761D"/>
              </a:solidFill>
              <a:latin typeface="Economica"/>
              <a:ea typeface="Economica"/>
              <a:cs typeface="Economica"/>
              <a:sym typeface="Economica"/>
            </a:endParaRPr>
          </a:p>
          <a:p>
            <a:pPr indent="-374650" lvl="0" marL="546100" rtl="0" algn="l">
              <a:spcBef>
                <a:spcPts val="800"/>
              </a:spcBef>
              <a:spcAft>
                <a:spcPts val="0"/>
              </a:spcAft>
              <a:buClr>
                <a:srgbClr val="38761D"/>
              </a:buClr>
              <a:buSzPts val="1100"/>
              <a:buFont typeface="Economica"/>
              <a:buChar char="•"/>
            </a:pPr>
            <a:r>
              <a:rPr lang="en" sz="1800">
                <a:solidFill>
                  <a:srgbClr val="38761D"/>
                </a:solidFill>
                <a:latin typeface="Economica"/>
                <a:ea typeface="Economica"/>
                <a:cs typeface="Economica"/>
                <a:sym typeface="Economica"/>
              </a:rPr>
              <a:t>Sequence alignments (BAM)</a:t>
            </a:r>
            <a:endParaRPr sz="900">
              <a:solidFill>
                <a:srgbClr val="38761D"/>
              </a:solidFill>
              <a:latin typeface="Economica"/>
              <a:ea typeface="Economica"/>
              <a:cs typeface="Economica"/>
              <a:sym typeface="Economica"/>
            </a:endParaRPr>
          </a:p>
          <a:p>
            <a:pPr indent="-374650" lvl="0" marL="546100" rtl="0" algn="l">
              <a:spcBef>
                <a:spcPts val="800"/>
              </a:spcBef>
              <a:spcAft>
                <a:spcPts val="0"/>
              </a:spcAft>
              <a:buClr>
                <a:srgbClr val="38761D"/>
              </a:buClr>
              <a:buSzPts val="1100"/>
              <a:buFont typeface="Economica"/>
              <a:buChar char="•"/>
            </a:pPr>
            <a:r>
              <a:rPr lang="en" sz="1800">
                <a:solidFill>
                  <a:srgbClr val="38761D"/>
                </a:solidFill>
                <a:latin typeface="Economica"/>
                <a:ea typeface="Economica"/>
                <a:cs typeface="Economica"/>
                <a:sym typeface="Economica"/>
              </a:rPr>
              <a:t>Transcription factor binding sites (BED, BEDGRAPH)</a:t>
            </a:r>
            <a:endParaRPr sz="900">
              <a:solidFill>
                <a:srgbClr val="38761D"/>
              </a:solidFill>
              <a:latin typeface="Economica"/>
              <a:ea typeface="Economica"/>
              <a:cs typeface="Economica"/>
              <a:sym typeface="Economica"/>
            </a:endParaRPr>
          </a:p>
          <a:p>
            <a:pPr indent="-374650" lvl="0" marL="546100" rtl="0" algn="l">
              <a:spcBef>
                <a:spcPts val="800"/>
              </a:spcBef>
              <a:spcAft>
                <a:spcPts val="0"/>
              </a:spcAft>
              <a:buClr>
                <a:srgbClr val="38761D"/>
              </a:buClr>
              <a:buSzPts val="1100"/>
              <a:buFont typeface="Economica"/>
              <a:buChar char="•"/>
            </a:pPr>
            <a:r>
              <a:rPr lang="en" sz="1800">
                <a:solidFill>
                  <a:srgbClr val="38761D"/>
                </a:solidFill>
                <a:latin typeface="Economica"/>
                <a:ea typeface="Economica"/>
                <a:cs typeface="Economica"/>
                <a:sym typeface="Economica"/>
              </a:rPr>
              <a:t>CpG islands (BED)</a:t>
            </a:r>
            <a:endParaRPr sz="900">
              <a:solidFill>
                <a:srgbClr val="38761D"/>
              </a:solidFill>
              <a:latin typeface="Economica"/>
              <a:ea typeface="Economica"/>
              <a:cs typeface="Economica"/>
              <a:sym typeface="Economica"/>
            </a:endParaRPr>
          </a:p>
          <a:p>
            <a:pPr indent="-374650" lvl="0" marL="546100" rtl="0" algn="l">
              <a:spcBef>
                <a:spcPts val="800"/>
              </a:spcBef>
              <a:spcAft>
                <a:spcPts val="0"/>
              </a:spcAft>
              <a:buClr>
                <a:srgbClr val="38761D"/>
              </a:buClr>
              <a:buSzPts val="1100"/>
              <a:buFont typeface="Economica"/>
              <a:buChar char="•"/>
            </a:pPr>
            <a:r>
              <a:rPr lang="en" sz="1800">
                <a:solidFill>
                  <a:srgbClr val="38761D"/>
                </a:solidFill>
                <a:latin typeface="Economica"/>
                <a:ea typeface="Economica"/>
                <a:cs typeface="Economica"/>
                <a:sym typeface="Economica"/>
              </a:rPr>
              <a:t>Segmental duplications (BED)</a:t>
            </a:r>
            <a:endParaRPr sz="900">
              <a:solidFill>
                <a:srgbClr val="38761D"/>
              </a:solidFill>
              <a:latin typeface="Economica"/>
              <a:ea typeface="Economica"/>
              <a:cs typeface="Economica"/>
              <a:sym typeface="Economica"/>
            </a:endParaRPr>
          </a:p>
          <a:p>
            <a:pPr indent="-374650" lvl="0" marL="546100" rtl="0" algn="l">
              <a:spcBef>
                <a:spcPts val="800"/>
              </a:spcBef>
              <a:spcAft>
                <a:spcPts val="0"/>
              </a:spcAft>
              <a:buClr>
                <a:srgbClr val="38761D"/>
              </a:buClr>
              <a:buSzPts val="1100"/>
              <a:buFont typeface="Economica"/>
              <a:buChar char="•"/>
            </a:pPr>
            <a:r>
              <a:rPr lang="en" sz="1800">
                <a:solidFill>
                  <a:srgbClr val="38761D"/>
                </a:solidFill>
                <a:latin typeface="Economica"/>
                <a:ea typeface="Economica"/>
                <a:cs typeface="Economica"/>
                <a:sym typeface="Economica"/>
              </a:rPr>
              <a:t>Chromatin annotations (BED)</a:t>
            </a:r>
            <a:endParaRPr sz="900">
              <a:solidFill>
                <a:srgbClr val="38761D"/>
              </a:solidFill>
              <a:latin typeface="Economica"/>
              <a:ea typeface="Economica"/>
              <a:cs typeface="Economica"/>
              <a:sym typeface="Economica"/>
            </a:endParaRPr>
          </a:p>
          <a:p>
            <a:pPr indent="-374650" lvl="0" marL="546100" rtl="0" algn="l">
              <a:spcBef>
                <a:spcPts val="800"/>
              </a:spcBef>
              <a:spcAft>
                <a:spcPts val="0"/>
              </a:spcAft>
              <a:buClr>
                <a:srgbClr val="38761D"/>
              </a:buClr>
              <a:buSzPts val="1100"/>
              <a:buFont typeface="Economica"/>
              <a:buChar char="•"/>
            </a:pPr>
            <a:r>
              <a:rPr lang="en" sz="1800">
                <a:solidFill>
                  <a:srgbClr val="38761D"/>
                </a:solidFill>
                <a:latin typeface="Economica"/>
                <a:ea typeface="Economica"/>
                <a:cs typeface="Economica"/>
                <a:sym typeface="Economica"/>
              </a:rPr>
              <a:t>Gene expression data (WIG, BIGWIG, BEDGRAPH)</a:t>
            </a:r>
            <a:endParaRPr sz="900">
              <a:solidFill>
                <a:srgbClr val="38761D"/>
              </a:solidFill>
              <a:latin typeface="Economica"/>
              <a:ea typeface="Economica"/>
              <a:cs typeface="Economica"/>
              <a:sym typeface="Economica"/>
            </a:endParaRPr>
          </a:p>
          <a:p>
            <a:pPr indent="-374650" lvl="0" marL="546100" rtl="0" algn="l">
              <a:spcBef>
                <a:spcPts val="800"/>
              </a:spcBef>
              <a:spcAft>
                <a:spcPts val="0"/>
              </a:spcAft>
              <a:buClr>
                <a:srgbClr val="38761D"/>
              </a:buClr>
              <a:buSzPts val="1100"/>
              <a:buFont typeface="Economica"/>
              <a:buChar char="•"/>
            </a:pPr>
            <a:r>
              <a:rPr b="1" lang="en" sz="1800" u="sng">
                <a:solidFill>
                  <a:srgbClr val="38761D"/>
                </a:solidFill>
                <a:latin typeface="Economica"/>
                <a:ea typeface="Economica"/>
                <a:cs typeface="Economica"/>
                <a:sym typeface="Economica"/>
              </a:rPr>
              <a:t>Your own observations: put them in context</a:t>
            </a:r>
            <a:endParaRPr>
              <a:solidFill>
                <a:srgbClr val="38761D"/>
              </a:solidFill>
              <a:latin typeface="Economica"/>
              <a:ea typeface="Economica"/>
              <a:cs typeface="Economica"/>
              <a:sym typeface="Economica"/>
            </a:endParaRPr>
          </a:p>
        </p:txBody>
      </p:sp>
      <p:pic>
        <p:nvPicPr>
          <p:cNvPr id="72" name="Google Shape;72;p16"/>
          <p:cNvPicPr preferRelativeResize="0"/>
          <p:nvPr/>
        </p:nvPicPr>
        <p:blipFill>
          <a:blip r:embed="rId3">
            <a:alphaModFix/>
          </a:blip>
          <a:stretch>
            <a:fillRect/>
          </a:stretch>
        </p:blipFill>
        <p:spPr>
          <a:xfrm>
            <a:off x="4575300" y="1289176"/>
            <a:ext cx="4378325" cy="2862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 pop quiz! </a:t>
            </a:r>
            <a:endParaRPr/>
          </a:p>
        </p:txBody>
      </p:sp>
      <p:sp>
        <p:nvSpPr>
          <p:cNvPr id="293" name="Google Shape;293;p34"/>
          <p:cNvSpPr txBox="1"/>
          <p:nvPr>
            <p:ph idx="1" type="body"/>
          </p:nvPr>
        </p:nvSpPr>
        <p:spPr>
          <a:xfrm>
            <a:off x="311700" y="920425"/>
            <a:ext cx="8520600" cy="61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do each of the bedtools intersect options do? </a:t>
            </a:r>
            <a:endParaRPr/>
          </a:p>
        </p:txBody>
      </p:sp>
      <p:graphicFrame>
        <p:nvGraphicFramePr>
          <p:cNvPr id="294" name="Google Shape;294;p34"/>
          <p:cNvGraphicFramePr/>
          <p:nvPr/>
        </p:nvGraphicFramePr>
        <p:xfrm>
          <a:off x="311700" y="1543050"/>
          <a:ext cx="3000000" cy="3000000"/>
        </p:xfrm>
        <a:graphic>
          <a:graphicData uri="http://schemas.openxmlformats.org/drawingml/2006/table">
            <a:tbl>
              <a:tblPr>
                <a:noFill/>
                <a:tableStyleId>{A3CB5597-20FA-4F22-A0C6-2367136F6843}</a:tableStyleId>
              </a:tblPr>
              <a:tblGrid>
                <a:gridCol w="2130150"/>
                <a:gridCol w="2936100"/>
                <a:gridCol w="1749175"/>
                <a:gridCol w="1705175"/>
              </a:tblGrid>
              <a:tr h="381000">
                <a:tc>
                  <a:txBody>
                    <a:bodyPr/>
                    <a:lstStyle/>
                    <a:p>
                      <a:pPr indent="0" lvl="0" marL="0" rtl="0" algn="l">
                        <a:spcBef>
                          <a:spcPts val="0"/>
                        </a:spcBef>
                        <a:spcAft>
                          <a:spcPts val="0"/>
                        </a:spcAft>
                        <a:buNone/>
                      </a:pPr>
                      <a:r>
                        <a:rPr b="1" lang="en" sz="1300">
                          <a:latin typeface="Source Code Pro"/>
                          <a:ea typeface="Source Code Pro"/>
                          <a:cs typeface="Source Code Pro"/>
                          <a:sym typeface="Source Code Pro"/>
                        </a:rPr>
                        <a:t>Command</a:t>
                      </a:r>
                      <a:endParaRPr b="1" sz="1300">
                        <a:latin typeface="Source Code Pro"/>
                        <a:ea typeface="Source Code Pro"/>
                        <a:cs typeface="Source Code Pro"/>
                        <a:sym typeface="Source Code Pr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t>Purpose</a:t>
                      </a:r>
                      <a:endParaRPr b="1" sz="1300"/>
                    </a:p>
                  </a:txBody>
                  <a:tcPr marT="91425" marB="91425" marR="91425" marL="91425"/>
                </a:tc>
                <a:tc>
                  <a:txBody>
                    <a:bodyPr/>
                    <a:lstStyle/>
                    <a:p>
                      <a:pPr indent="0" lvl="0" marL="0" rtl="0" algn="l">
                        <a:spcBef>
                          <a:spcPts val="0"/>
                        </a:spcBef>
                        <a:spcAft>
                          <a:spcPts val="0"/>
                        </a:spcAft>
                        <a:buNone/>
                      </a:pPr>
                      <a:r>
                        <a:rPr b="1" lang="en" sz="1300"/>
                        <a:t>Return original A interval? </a:t>
                      </a:r>
                      <a:endParaRPr b="1" sz="1300"/>
                    </a:p>
                  </a:txBody>
                  <a:tcPr marT="91425" marB="91425" marR="91425" marL="91425"/>
                </a:tc>
                <a:tc>
                  <a:txBody>
                    <a:bodyPr/>
                    <a:lstStyle/>
                    <a:p>
                      <a:pPr indent="0" lvl="0" marL="0" rtl="0" algn="l">
                        <a:spcBef>
                          <a:spcPts val="0"/>
                        </a:spcBef>
                        <a:spcAft>
                          <a:spcPts val="0"/>
                        </a:spcAft>
                        <a:buNone/>
                      </a:pPr>
                      <a:r>
                        <a:rPr b="1" lang="en" sz="1300"/>
                        <a:t>Return original B interval? </a:t>
                      </a:r>
                      <a:endParaRPr b="1" sz="1300"/>
                    </a:p>
                  </a:txBody>
                  <a:tcPr marT="91425" marB="91425" marR="91425" marL="91425"/>
                </a:tc>
              </a:tr>
              <a:tr h="381000">
                <a:tc>
                  <a:txBody>
                    <a:bodyPr/>
                    <a:lstStyle/>
                    <a:p>
                      <a:pPr indent="0" lvl="0" marL="0" rtl="0" algn="l">
                        <a:spcBef>
                          <a:spcPts val="0"/>
                        </a:spcBef>
                        <a:spcAft>
                          <a:spcPts val="0"/>
                        </a:spcAft>
                        <a:buNone/>
                      </a:pPr>
                      <a:r>
                        <a:rPr lang="en" sz="1100">
                          <a:latin typeface="Source Code Pro Medium"/>
                          <a:ea typeface="Source Code Pro Medium"/>
                          <a:cs typeface="Source Code Pro Medium"/>
                          <a:sym typeface="Source Code Pro Medium"/>
                        </a:rPr>
                        <a:t>bedtools intersect</a:t>
                      </a:r>
                      <a:endParaRPr sz="1100">
                        <a:latin typeface="Source Code Pro Medium"/>
                        <a:ea typeface="Source Code Pro Medium"/>
                        <a:cs typeface="Source Code Pro Medium"/>
                        <a:sym typeface="Source Code Pr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Report overlapping regions of A and B intervals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No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No</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100">
                          <a:latin typeface="Source Code Pro Medium"/>
                          <a:ea typeface="Source Code Pro Medium"/>
                          <a:cs typeface="Source Code Pro Medium"/>
                          <a:sym typeface="Source Code Pro Medium"/>
                        </a:rPr>
                        <a:t>bedtools intersect -wa</a:t>
                      </a:r>
                      <a:endParaRPr sz="1100">
                        <a:latin typeface="Source Code Pro Medium"/>
                        <a:ea typeface="Source Code Pro Medium"/>
                        <a:cs typeface="Source Code Pro Medium"/>
                        <a:sym typeface="Source Code Pr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Identify A itnervals overlapping B</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No</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100">
                          <a:solidFill>
                            <a:schemeClr val="dk1"/>
                          </a:solidFill>
                          <a:latin typeface="Source Code Pro Medium"/>
                          <a:ea typeface="Source Code Pro Medium"/>
                          <a:cs typeface="Source Code Pro Medium"/>
                          <a:sym typeface="Source Code Pro Medium"/>
                        </a:rPr>
                        <a:t>bedtools intersect -wb</a:t>
                      </a:r>
                      <a:endParaRPr sz="1100">
                        <a:latin typeface="Source Code Pro Medium"/>
                        <a:ea typeface="Source Code Pro Medium"/>
                        <a:cs typeface="Source Code Pro Medium"/>
                        <a:sym typeface="Source Code Pr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Identify B intervals overlapping A</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No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100">
                          <a:solidFill>
                            <a:schemeClr val="dk1"/>
                          </a:solidFill>
                          <a:latin typeface="Source Code Pro Medium"/>
                          <a:ea typeface="Source Code Pro Medium"/>
                          <a:cs typeface="Source Code Pro Medium"/>
                          <a:sym typeface="Source Code Pro Medium"/>
                        </a:rPr>
                        <a:t>bedtools intersect -u</a:t>
                      </a:r>
                      <a:endParaRPr sz="1100">
                        <a:solidFill>
                          <a:schemeClr val="dk1"/>
                        </a:solidFill>
                        <a:latin typeface="Source Code Pro Medium"/>
                        <a:ea typeface="Source Code Pro Medium"/>
                        <a:cs typeface="Source Code Pro Medium"/>
                        <a:sym typeface="Source Code Pr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Unique A intervals overlapping ≥1 B interval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No (even </a:t>
                      </a:r>
                      <a:r>
                        <a:rPr lang="en"/>
                        <a:t>with</a:t>
                      </a:r>
                      <a:r>
                        <a:rPr lang="en"/>
                        <a:t> -wb)</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intersect -c (count overlapping features)</a:t>
            </a:r>
            <a:endParaRPr>
              <a:solidFill>
                <a:srgbClr val="38761D"/>
              </a:solidFill>
            </a:endParaRPr>
          </a:p>
        </p:txBody>
      </p:sp>
      <p:sp>
        <p:nvSpPr>
          <p:cNvPr id="300" name="Google Shape;300;p35"/>
          <p:cNvSpPr/>
          <p:nvPr/>
        </p:nvSpPr>
        <p:spPr>
          <a:xfrm>
            <a:off x="1644175" y="12252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1" name="Google Shape;301;p35"/>
          <p:cNvSpPr/>
          <p:nvPr/>
        </p:nvSpPr>
        <p:spPr>
          <a:xfrm>
            <a:off x="4217188" y="1225225"/>
            <a:ext cx="876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2" name="Google Shape;302;p35"/>
          <p:cNvSpPr/>
          <p:nvPr/>
        </p:nvSpPr>
        <p:spPr>
          <a:xfrm>
            <a:off x="6360300" y="12252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3" name="Google Shape;303;p35"/>
          <p:cNvSpPr/>
          <p:nvPr/>
        </p:nvSpPr>
        <p:spPr>
          <a:xfrm>
            <a:off x="676950" y="1950325"/>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4" name="Google Shape;304;p35"/>
          <p:cNvSpPr/>
          <p:nvPr/>
        </p:nvSpPr>
        <p:spPr>
          <a:xfrm>
            <a:off x="2353350" y="1950325"/>
            <a:ext cx="4389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5" name="Google Shape;305;p35"/>
          <p:cNvSpPr/>
          <p:nvPr/>
        </p:nvSpPr>
        <p:spPr>
          <a:xfrm>
            <a:off x="5257225" y="1950325"/>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6" name="Google Shape;306;p35"/>
          <p:cNvSpPr/>
          <p:nvPr/>
        </p:nvSpPr>
        <p:spPr>
          <a:xfrm>
            <a:off x="7508025" y="1950325"/>
            <a:ext cx="6591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307" name="Google Shape;307;p35"/>
          <p:cNvCxnSpPr/>
          <p:nvPr/>
        </p:nvCxnSpPr>
        <p:spPr>
          <a:xfrm>
            <a:off x="321350" y="2687700"/>
            <a:ext cx="8267700" cy="0"/>
          </a:xfrm>
          <a:prstGeom prst="straightConnector1">
            <a:avLst/>
          </a:prstGeom>
          <a:noFill/>
          <a:ln cap="flat" cmpd="sng" w="9525">
            <a:solidFill>
              <a:schemeClr val="dk2"/>
            </a:solidFill>
            <a:prstDash val="dash"/>
            <a:round/>
            <a:headEnd len="med" w="med" type="none"/>
            <a:tailEnd len="med" w="med" type="none"/>
          </a:ln>
        </p:spPr>
      </p:cxnSp>
      <p:cxnSp>
        <p:nvCxnSpPr>
          <p:cNvPr id="308" name="Google Shape;308;p35"/>
          <p:cNvCxnSpPr/>
          <p:nvPr/>
        </p:nvCxnSpPr>
        <p:spPr>
          <a:xfrm>
            <a:off x="1644175"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09" name="Google Shape;309;p35"/>
          <p:cNvCxnSpPr/>
          <p:nvPr/>
        </p:nvCxnSpPr>
        <p:spPr>
          <a:xfrm>
            <a:off x="1992795"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10" name="Google Shape;310;p35"/>
          <p:cNvCxnSpPr/>
          <p:nvPr/>
        </p:nvCxnSpPr>
        <p:spPr>
          <a:xfrm>
            <a:off x="2344581"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11" name="Google Shape;311;p35"/>
          <p:cNvCxnSpPr/>
          <p:nvPr/>
        </p:nvCxnSpPr>
        <p:spPr>
          <a:xfrm>
            <a:off x="2801780"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12" name="Google Shape;312;p35"/>
          <p:cNvCxnSpPr/>
          <p:nvPr/>
        </p:nvCxnSpPr>
        <p:spPr>
          <a:xfrm>
            <a:off x="6371731"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13" name="Google Shape;313;p35"/>
          <p:cNvCxnSpPr/>
          <p:nvPr/>
        </p:nvCxnSpPr>
        <p:spPr>
          <a:xfrm>
            <a:off x="6571116"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14" name="Google Shape;314;p35"/>
          <p:cNvCxnSpPr/>
          <p:nvPr/>
        </p:nvCxnSpPr>
        <p:spPr>
          <a:xfrm>
            <a:off x="7500121"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15" name="Google Shape;315;p35"/>
          <p:cNvCxnSpPr/>
          <p:nvPr/>
        </p:nvCxnSpPr>
        <p:spPr>
          <a:xfrm>
            <a:off x="7684900" y="1548775"/>
            <a:ext cx="0" cy="1314300"/>
          </a:xfrm>
          <a:prstGeom prst="straightConnector1">
            <a:avLst/>
          </a:prstGeom>
          <a:noFill/>
          <a:ln cap="flat" cmpd="sng" w="9525">
            <a:solidFill>
              <a:srgbClr val="999999"/>
            </a:solidFill>
            <a:prstDash val="solid"/>
            <a:round/>
            <a:headEnd len="med" w="med" type="none"/>
            <a:tailEnd len="med" w="med" type="none"/>
          </a:ln>
        </p:spPr>
      </p:cxnSp>
      <p:sp>
        <p:nvSpPr>
          <p:cNvPr id="316" name="Google Shape;316;p35"/>
          <p:cNvSpPr txBox="1"/>
          <p:nvPr/>
        </p:nvSpPr>
        <p:spPr>
          <a:xfrm>
            <a:off x="173236" y="11457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B</a:t>
            </a:r>
            <a:endParaRPr b="1" sz="1800">
              <a:solidFill>
                <a:schemeClr val="dk1"/>
              </a:solidFill>
              <a:latin typeface="Consolas"/>
              <a:ea typeface="Consolas"/>
              <a:cs typeface="Consolas"/>
              <a:sym typeface="Consolas"/>
            </a:endParaRPr>
          </a:p>
        </p:txBody>
      </p:sp>
      <p:sp>
        <p:nvSpPr>
          <p:cNvPr id="317" name="Google Shape;317;p35"/>
          <p:cNvSpPr txBox="1"/>
          <p:nvPr/>
        </p:nvSpPr>
        <p:spPr>
          <a:xfrm>
            <a:off x="171125" y="18675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A</a:t>
            </a:r>
            <a:endParaRPr b="1" sz="1800">
              <a:solidFill>
                <a:schemeClr val="dk1"/>
              </a:solidFill>
              <a:latin typeface="Consolas"/>
              <a:ea typeface="Consolas"/>
              <a:cs typeface="Consolas"/>
              <a:sym typeface="Consolas"/>
            </a:endParaRPr>
          </a:p>
        </p:txBody>
      </p:sp>
      <p:sp>
        <p:nvSpPr>
          <p:cNvPr id="318" name="Google Shape;318;p35"/>
          <p:cNvSpPr txBox="1"/>
          <p:nvPr>
            <p:ph idx="1" type="body"/>
          </p:nvPr>
        </p:nvSpPr>
        <p:spPr>
          <a:xfrm>
            <a:off x="311700" y="3645625"/>
            <a:ext cx="8520600" cy="5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nsolas"/>
                <a:ea typeface="Consolas"/>
                <a:cs typeface="Consolas"/>
                <a:sym typeface="Consolas"/>
              </a:rPr>
              <a:t>How many B intervals overlap with the original A intervals?</a:t>
            </a:r>
            <a:r>
              <a:rPr b="1" lang="en">
                <a:solidFill>
                  <a:srgbClr val="38761D"/>
                </a:solidFill>
                <a:latin typeface="Consolas"/>
                <a:ea typeface="Consolas"/>
                <a:cs typeface="Consolas"/>
                <a:sym typeface="Consolas"/>
              </a:rPr>
              <a:t> </a:t>
            </a:r>
            <a:endParaRPr b="1">
              <a:solidFill>
                <a:srgbClr val="38761D"/>
              </a:solidFill>
              <a:latin typeface="Consolas"/>
              <a:ea typeface="Consolas"/>
              <a:cs typeface="Consolas"/>
              <a:sym typeface="Consolas"/>
            </a:endParaRPr>
          </a:p>
          <a:p>
            <a:pPr indent="0" lvl="0" marL="0" rtl="0" algn="l">
              <a:spcBef>
                <a:spcPts val="1600"/>
              </a:spcBef>
              <a:spcAft>
                <a:spcPts val="1600"/>
              </a:spcAft>
              <a:buNone/>
            </a:pPr>
            <a:r>
              <a:t/>
            </a:r>
            <a:endParaRPr b="1" sz="1700">
              <a:solidFill>
                <a:srgbClr val="38761D"/>
              </a:solidFill>
              <a:latin typeface="Consolas"/>
              <a:ea typeface="Consolas"/>
              <a:cs typeface="Consolas"/>
              <a:sym typeface="Consolas"/>
            </a:endParaRPr>
          </a:p>
        </p:txBody>
      </p:sp>
      <p:grpSp>
        <p:nvGrpSpPr>
          <p:cNvPr id="319" name="Google Shape;319;p35"/>
          <p:cNvGrpSpPr/>
          <p:nvPr/>
        </p:nvGrpSpPr>
        <p:grpSpPr>
          <a:xfrm>
            <a:off x="18725" y="2944150"/>
            <a:ext cx="8816450" cy="1714975"/>
            <a:chOff x="18725" y="2944150"/>
            <a:chExt cx="8816450" cy="1714975"/>
          </a:xfrm>
        </p:grpSpPr>
        <p:sp>
          <p:nvSpPr>
            <p:cNvPr id="320" name="Google Shape;320;p35"/>
            <p:cNvSpPr txBox="1"/>
            <p:nvPr/>
          </p:nvSpPr>
          <p:spPr>
            <a:xfrm>
              <a:off x="18725" y="2944150"/>
              <a:ext cx="1471200" cy="50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nsolas"/>
                  <a:ea typeface="Consolas"/>
                  <a:cs typeface="Consolas"/>
                  <a:sym typeface="Consolas"/>
                </a:rPr>
                <a:t>Output</a:t>
              </a:r>
              <a:endParaRPr b="1" sz="1800">
                <a:solidFill>
                  <a:schemeClr val="dk1"/>
                </a:solidFill>
                <a:latin typeface="Consolas"/>
                <a:ea typeface="Consolas"/>
                <a:cs typeface="Consolas"/>
                <a:sym typeface="Consolas"/>
              </a:endParaRPr>
            </a:p>
          </p:txBody>
        </p:sp>
        <p:grpSp>
          <p:nvGrpSpPr>
            <p:cNvPr id="321" name="Google Shape;321;p35"/>
            <p:cNvGrpSpPr/>
            <p:nvPr/>
          </p:nvGrpSpPr>
          <p:grpSpPr>
            <a:xfrm>
              <a:off x="1650621" y="3023650"/>
              <a:ext cx="6008203" cy="342300"/>
              <a:chOff x="1650621" y="3023650"/>
              <a:chExt cx="6008203" cy="342300"/>
            </a:xfrm>
          </p:grpSpPr>
          <p:sp>
            <p:nvSpPr>
              <p:cNvPr id="322" name="Google Shape;322;p35"/>
              <p:cNvSpPr/>
              <p:nvPr/>
            </p:nvSpPr>
            <p:spPr>
              <a:xfrm>
                <a:off x="1650621" y="3023650"/>
                <a:ext cx="13065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2</a:t>
                </a:r>
                <a:endParaRPr b="1">
                  <a:latin typeface="Open Sans"/>
                  <a:ea typeface="Open Sans"/>
                  <a:cs typeface="Open Sans"/>
                  <a:sym typeface="Open Sans"/>
                </a:endParaRPr>
              </a:p>
            </p:txBody>
          </p:sp>
          <p:sp>
            <p:nvSpPr>
              <p:cNvPr id="323" name="Google Shape;323;p35"/>
              <p:cNvSpPr/>
              <p:nvPr/>
            </p:nvSpPr>
            <p:spPr>
              <a:xfrm flipH="1">
                <a:off x="6352324" y="3023650"/>
                <a:ext cx="13065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2</a:t>
                </a:r>
                <a:endParaRPr b="1">
                  <a:latin typeface="Open Sans"/>
                  <a:ea typeface="Open Sans"/>
                  <a:cs typeface="Open Sans"/>
                  <a:sym typeface="Open Sans"/>
                </a:endParaRPr>
              </a:p>
            </p:txBody>
          </p:sp>
          <p:sp>
            <p:nvSpPr>
              <p:cNvPr id="324" name="Google Shape;324;p35"/>
              <p:cNvSpPr/>
              <p:nvPr/>
            </p:nvSpPr>
            <p:spPr>
              <a:xfrm>
                <a:off x="4216425" y="3023650"/>
                <a:ext cx="8766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0</a:t>
                </a:r>
                <a:endParaRPr b="1">
                  <a:latin typeface="Open Sans"/>
                  <a:ea typeface="Open Sans"/>
                  <a:cs typeface="Open Sans"/>
                  <a:sym typeface="Open Sans"/>
                </a:endParaRPr>
              </a:p>
            </p:txBody>
          </p:sp>
        </p:grpSp>
        <p:sp>
          <p:nvSpPr>
            <p:cNvPr id="325" name="Google Shape;325;p35"/>
            <p:cNvSpPr txBox="1"/>
            <p:nvPr/>
          </p:nvSpPr>
          <p:spPr>
            <a:xfrm>
              <a:off x="314575" y="4316825"/>
              <a:ext cx="8520600" cy="34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700">
                  <a:solidFill>
                    <a:schemeClr val="dk1"/>
                  </a:solidFill>
                  <a:latin typeface="Source Code Pro"/>
                  <a:ea typeface="Source Code Pro"/>
                  <a:cs typeface="Source Code Pro"/>
                  <a:sym typeface="Source Code Pro"/>
                </a:rPr>
                <a:t>$ bedtools intersect -a intersect_A.bed -b intersect_B.bed -c </a:t>
              </a:r>
              <a:endParaRPr b="1" sz="1700">
                <a:solidFill>
                  <a:srgbClr val="38761D"/>
                </a:solidFill>
                <a:latin typeface="Consolas"/>
                <a:ea typeface="Consolas"/>
                <a:cs typeface="Consolas"/>
                <a:sym typeface="Consolas"/>
              </a:endParaRPr>
            </a:p>
            <a:p>
              <a:pPr indent="0" lvl="0" marL="0" rtl="0" algn="l">
                <a:spcBef>
                  <a:spcPts val="1600"/>
                </a:spcBef>
                <a:spcAft>
                  <a:spcPts val="0"/>
                </a:spcAft>
                <a:buNone/>
              </a:pPr>
              <a:r>
                <a:t/>
              </a:r>
              <a:endParaRPr sz="1800">
                <a:solidFill>
                  <a:schemeClr val="dk1"/>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6"/>
          <p:cNvSpPr txBox="1"/>
          <p:nvPr>
            <p:ph idx="1" type="body"/>
          </p:nvPr>
        </p:nvSpPr>
        <p:spPr>
          <a:xfrm>
            <a:off x="311700" y="2197825"/>
            <a:ext cx="8520600" cy="49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38761D"/>
                </a:solidFill>
                <a:latin typeface="Consolas"/>
                <a:ea typeface="Consolas"/>
                <a:cs typeface="Consolas"/>
                <a:sym typeface="Consolas"/>
              </a:rPr>
              <a:t>What is the expected output when running:</a:t>
            </a:r>
            <a:endParaRPr b="1" sz="1700">
              <a:solidFill>
                <a:srgbClr val="000000"/>
              </a:solidFill>
              <a:latin typeface="Source Code Pro"/>
              <a:ea typeface="Source Code Pro"/>
              <a:cs typeface="Source Code Pro"/>
              <a:sym typeface="Source Code Pro"/>
            </a:endParaRPr>
          </a:p>
        </p:txBody>
      </p:sp>
      <p:sp>
        <p:nvSpPr>
          <p:cNvPr id="331" name="Google Shape;331;p36"/>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intersect -c (count overlapping features)</a:t>
            </a:r>
            <a:endParaRPr/>
          </a:p>
        </p:txBody>
      </p:sp>
      <p:sp>
        <p:nvSpPr>
          <p:cNvPr id="332" name="Google Shape;332;p36"/>
          <p:cNvSpPr txBox="1"/>
          <p:nvPr>
            <p:ph idx="1" type="body"/>
          </p:nvPr>
        </p:nvSpPr>
        <p:spPr>
          <a:xfrm>
            <a:off x="3117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intersect_A.bed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10  20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30  40</a:t>
            </a:r>
            <a:endParaRPr>
              <a:latin typeface="Consolas"/>
              <a:ea typeface="Consolas"/>
              <a:cs typeface="Consolas"/>
              <a:sym typeface="Consolas"/>
            </a:endParaRPr>
          </a:p>
          <a:p>
            <a:pPr indent="0" lvl="0" marL="0" rtl="0" algn="l">
              <a:spcBef>
                <a:spcPts val="0"/>
              </a:spcBef>
              <a:spcAft>
                <a:spcPts val="1600"/>
              </a:spcAft>
              <a:buNone/>
            </a:pPr>
            <a:r>
              <a:t/>
            </a:r>
            <a:endParaRPr/>
          </a:p>
        </p:txBody>
      </p:sp>
      <p:sp>
        <p:nvSpPr>
          <p:cNvPr id="333" name="Google Shape;333;p36"/>
          <p:cNvSpPr txBox="1"/>
          <p:nvPr>
            <p:ph idx="4294967295" type="body"/>
          </p:nvPr>
        </p:nvSpPr>
        <p:spPr>
          <a:xfrm>
            <a:off x="48324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intersect_B.bed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15   20</a:t>
            </a:r>
            <a:endParaRPr>
              <a:latin typeface="Consolas"/>
              <a:ea typeface="Consolas"/>
              <a:cs typeface="Consolas"/>
              <a:sym typeface="Consolas"/>
            </a:endParaRPr>
          </a:p>
          <a:p>
            <a:pPr indent="0" lvl="0" marL="0" rtl="0" algn="l">
              <a:spcBef>
                <a:spcPts val="0"/>
              </a:spcBef>
              <a:spcAft>
                <a:spcPts val="0"/>
              </a:spcAft>
              <a:buNone/>
            </a:pPr>
            <a:r>
              <a:rPr lang="en">
                <a:solidFill>
                  <a:srgbClr val="000000"/>
                </a:solidFill>
                <a:latin typeface="Consolas"/>
                <a:ea typeface="Consolas"/>
                <a:cs typeface="Consolas"/>
                <a:sym typeface="Consolas"/>
              </a:rPr>
              <a:t>chr1  17   23</a:t>
            </a:r>
            <a:endParaRPr>
              <a:solidFill>
                <a:srgbClr val="000000"/>
              </a:solidFill>
              <a:latin typeface="Consolas"/>
              <a:ea typeface="Consolas"/>
              <a:cs typeface="Consolas"/>
              <a:sym typeface="Consolas"/>
            </a:endParaRPr>
          </a:p>
        </p:txBody>
      </p:sp>
      <p:sp>
        <p:nvSpPr>
          <p:cNvPr id="334" name="Google Shape;334;p36"/>
          <p:cNvSpPr txBox="1"/>
          <p:nvPr/>
        </p:nvSpPr>
        <p:spPr>
          <a:xfrm>
            <a:off x="489350" y="3067375"/>
            <a:ext cx="3000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chr1	10	20	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chr1	30	40	0</a:t>
            </a:r>
            <a:endParaRPr/>
          </a:p>
        </p:txBody>
      </p:sp>
      <p:sp>
        <p:nvSpPr>
          <p:cNvPr id="335" name="Google Shape;335;p36"/>
          <p:cNvSpPr txBox="1"/>
          <p:nvPr/>
        </p:nvSpPr>
        <p:spPr>
          <a:xfrm>
            <a:off x="358300" y="2691475"/>
            <a:ext cx="85206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latin typeface="Source Code Pro"/>
                <a:ea typeface="Source Code Pro"/>
                <a:cs typeface="Source Code Pro"/>
                <a:sym typeface="Source Code Pro"/>
              </a:rPr>
              <a:t>$ bedtools intersect -a intersect_A.bed -b intersect_B.bed </a:t>
            </a:r>
            <a:r>
              <a:rPr b="1" lang="en" sz="1700">
                <a:solidFill>
                  <a:srgbClr val="38761D"/>
                </a:solidFill>
                <a:latin typeface="Source Code Pro"/>
                <a:ea typeface="Source Code Pro"/>
                <a:cs typeface="Source Code Pro"/>
                <a:sym typeface="Source Code Pro"/>
              </a:rPr>
              <a:t>-c</a:t>
            </a:r>
            <a:endParaRPr sz="1800">
              <a:solidFill>
                <a:schemeClr val="dk1"/>
              </a:solidFill>
              <a:latin typeface="Open Sans"/>
              <a:ea typeface="Open Sans"/>
              <a:cs typeface="Open Sans"/>
              <a:sym typeface="Open Sans"/>
            </a:endParaRPr>
          </a:p>
        </p:txBody>
      </p:sp>
      <p:grpSp>
        <p:nvGrpSpPr>
          <p:cNvPr id="336" name="Google Shape;336;p36"/>
          <p:cNvGrpSpPr/>
          <p:nvPr/>
        </p:nvGrpSpPr>
        <p:grpSpPr>
          <a:xfrm>
            <a:off x="2693342" y="3177225"/>
            <a:ext cx="4544933" cy="831300"/>
            <a:chOff x="2464742" y="1577025"/>
            <a:chExt cx="4544933" cy="831300"/>
          </a:xfrm>
        </p:grpSpPr>
        <p:cxnSp>
          <p:nvCxnSpPr>
            <p:cNvPr id="337" name="Google Shape;337;p36"/>
            <p:cNvCxnSpPr/>
            <p:nvPr/>
          </p:nvCxnSpPr>
          <p:spPr>
            <a:xfrm rot="10800000">
              <a:off x="2464742" y="1758542"/>
              <a:ext cx="1245600" cy="73200"/>
            </a:xfrm>
            <a:prstGeom prst="straightConnector1">
              <a:avLst/>
            </a:prstGeom>
            <a:noFill/>
            <a:ln cap="flat" cmpd="sng" w="28575">
              <a:solidFill>
                <a:srgbClr val="38761D"/>
              </a:solidFill>
              <a:prstDash val="solid"/>
              <a:round/>
              <a:headEnd len="med" w="med" type="none"/>
              <a:tailEnd len="med" w="med" type="triangle"/>
            </a:ln>
          </p:spPr>
        </p:cxnSp>
        <p:sp>
          <p:nvSpPr>
            <p:cNvPr id="338" name="Google Shape;338;p36"/>
            <p:cNvSpPr txBox="1"/>
            <p:nvPr/>
          </p:nvSpPr>
          <p:spPr>
            <a:xfrm>
              <a:off x="4009675" y="1577025"/>
              <a:ext cx="30000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Number of overlapping intervals in -b bed file is reported as a new tab-separated column</a:t>
              </a:r>
              <a:endParaRPr sz="1800">
                <a:solidFill>
                  <a:srgbClr val="38761D"/>
                </a:solidFill>
                <a:latin typeface="Consolas"/>
                <a:ea typeface="Consolas"/>
                <a:cs typeface="Consolas"/>
                <a:sym typeface="Consola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7"/>
          <p:cNvSpPr txBox="1"/>
          <p:nvPr>
            <p:ph idx="1" type="body"/>
          </p:nvPr>
        </p:nvSpPr>
        <p:spPr>
          <a:xfrm>
            <a:off x="311700" y="2197825"/>
            <a:ext cx="8520600" cy="49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38761D"/>
                </a:solidFill>
                <a:latin typeface="Consolas"/>
                <a:ea typeface="Consolas"/>
                <a:cs typeface="Consolas"/>
                <a:sym typeface="Consolas"/>
              </a:rPr>
              <a:t>What is the expected output when running:</a:t>
            </a:r>
            <a:endParaRPr b="1" sz="1700">
              <a:solidFill>
                <a:srgbClr val="000000"/>
              </a:solidFill>
              <a:latin typeface="Source Code Pro"/>
              <a:ea typeface="Source Code Pro"/>
              <a:cs typeface="Source Code Pro"/>
              <a:sym typeface="Source Code Pro"/>
            </a:endParaRPr>
          </a:p>
        </p:txBody>
      </p:sp>
      <p:sp>
        <p:nvSpPr>
          <p:cNvPr id="344" name="Google Shape;344;p37"/>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intersect -c (count overlapping features)</a:t>
            </a:r>
            <a:endParaRPr/>
          </a:p>
        </p:txBody>
      </p:sp>
      <p:sp>
        <p:nvSpPr>
          <p:cNvPr id="345" name="Google Shape;345;p37"/>
          <p:cNvSpPr txBox="1"/>
          <p:nvPr>
            <p:ph idx="1" type="body"/>
          </p:nvPr>
        </p:nvSpPr>
        <p:spPr>
          <a:xfrm>
            <a:off x="3117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intersect_A.bed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10  20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30  40</a:t>
            </a:r>
            <a:endParaRPr>
              <a:latin typeface="Consolas"/>
              <a:ea typeface="Consolas"/>
              <a:cs typeface="Consolas"/>
              <a:sym typeface="Consolas"/>
            </a:endParaRPr>
          </a:p>
          <a:p>
            <a:pPr indent="0" lvl="0" marL="0" rtl="0" algn="l">
              <a:spcBef>
                <a:spcPts val="0"/>
              </a:spcBef>
              <a:spcAft>
                <a:spcPts val="1600"/>
              </a:spcAft>
              <a:buNone/>
            </a:pPr>
            <a:r>
              <a:t/>
            </a:r>
            <a:endParaRPr/>
          </a:p>
        </p:txBody>
      </p:sp>
      <p:sp>
        <p:nvSpPr>
          <p:cNvPr id="346" name="Google Shape;346;p37"/>
          <p:cNvSpPr txBox="1"/>
          <p:nvPr>
            <p:ph idx="4294967295" type="body"/>
          </p:nvPr>
        </p:nvSpPr>
        <p:spPr>
          <a:xfrm>
            <a:off x="48324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intersect_B.bed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15   20</a:t>
            </a:r>
            <a:endParaRPr>
              <a:latin typeface="Consolas"/>
              <a:ea typeface="Consolas"/>
              <a:cs typeface="Consolas"/>
              <a:sym typeface="Consolas"/>
            </a:endParaRPr>
          </a:p>
          <a:p>
            <a:pPr indent="0" lvl="0" marL="0" rtl="0" algn="l">
              <a:spcBef>
                <a:spcPts val="0"/>
              </a:spcBef>
              <a:spcAft>
                <a:spcPts val="0"/>
              </a:spcAft>
              <a:buNone/>
            </a:pPr>
            <a:r>
              <a:rPr lang="en">
                <a:solidFill>
                  <a:srgbClr val="000000"/>
                </a:solidFill>
                <a:latin typeface="Consolas"/>
                <a:ea typeface="Consolas"/>
                <a:cs typeface="Consolas"/>
                <a:sym typeface="Consolas"/>
              </a:rPr>
              <a:t>chr1  17   23</a:t>
            </a:r>
            <a:endParaRPr>
              <a:solidFill>
                <a:srgbClr val="000000"/>
              </a:solidFill>
              <a:latin typeface="Consolas"/>
              <a:ea typeface="Consolas"/>
              <a:cs typeface="Consolas"/>
              <a:sym typeface="Consolas"/>
            </a:endParaRPr>
          </a:p>
        </p:txBody>
      </p:sp>
      <p:sp>
        <p:nvSpPr>
          <p:cNvPr id="347" name="Google Shape;347;p37"/>
          <p:cNvSpPr txBox="1"/>
          <p:nvPr/>
        </p:nvSpPr>
        <p:spPr>
          <a:xfrm>
            <a:off x="489350" y="3067375"/>
            <a:ext cx="3000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chr1	10	20	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chr1	30	40	0</a:t>
            </a:r>
            <a:endParaRPr/>
          </a:p>
        </p:txBody>
      </p:sp>
      <p:sp>
        <p:nvSpPr>
          <p:cNvPr id="348" name="Google Shape;348;p37"/>
          <p:cNvSpPr txBox="1"/>
          <p:nvPr/>
        </p:nvSpPr>
        <p:spPr>
          <a:xfrm>
            <a:off x="358300" y="2691475"/>
            <a:ext cx="85206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latin typeface="Source Code Pro"/>
                <a:ea typeface="Source Code Pro"/>
                <a:cs typeface="Source Code Pro"/>
                <a:sym typeface="Source Code Pro"/>
              </a:rPr>
              <a:t>$ bedtools intersect -a intersect_A.bed -b intersect_B.bed </a:t>
            </a:r>
            <a:r>
              <a:rPr b="1" lang="en" sz="1700">
                <a:solidFill>
                  <a:srgbClr val="38761D"/>
                </a:solidFill>
                <a:latin typeface="Source Code Pro"/>
                <a:ea typeface="Source Code Pro"/>
                <a:cs typeface="Source Code Pro"/>
                <a:sym typeface="Source Code Pro"/>
              </a:rPr>
              <a:t>-c</a:t>
            </a:r>
            <a:endParaRPr sz="1800">
              <a:solidFill>
                <a:schemeClr val="dk1"/>
              </a:solidFill>
              <a:latin typeface="Open Sans"/>
              <a:ea typeface="Open Sans"/>
              <a:cs typeface="Open Sans"/>
              <a:sym typeface="Open Sans"/>
            </a:endParaRPr>
          </a:p>
        </p:txBody>
      </p:sp>
      <p:sp>
        <p:nvSpPr>
          <p:cNvPr id="349" name="Google Shape;349;p37"/>
          <p:cNvSpPr txBox="1"/>
          <p:nvPr/>
        </p:nvSpPr>
        <p:spPr>
          <a:xfrm>
            <a:off x="367025" y="3808600"/>
            <a:ext cx="8266800" cy="6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latin typeface="Source Code Pro"/>
                <a:ea typeface="Source Code Pro"/>
                <a:cs typeface="Source Code Pro"/>
                <a:sym typeface="Source Code Pro"/>
              </a:rPr>
              <a:t>$ bedtools intersect -a intersect_B.bed -b intersect_A.bed </a:t>
            </a:r>
            <a:r>
              <a:rPr b="1" lang="en" sz="1700">
                <a:solidFill>
                  <a:srgbClr val="38761D"/>
                </a:solidFill>
                <a:latin typeface="Source Code Pro"/>
                <a:ea typeface="Source Code Pro"/>
                <a:cs typeface="Source Code Pro"/>
                <a:sym typeface="Source Code Pro"/>
              </a:rPr>
              <a:t>-c</a:t>
            </a:r>
            <a:endParaRPr b="1" sz="1700">
              <a:solidFill>
                <a:srgbClr val="38761D"/>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0" name="Google Shape;350;p37"/>
          <p:cNvSpPr txBox="1"/>
          <p:nvPr/>
        </p:nvSpPr>
        <p:spPr>
          <a:xfrm>
            <a:off x="489350" y="4147525"/>
            <a:ext cx="2883600" cy="5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latin typeface="Consolas"/>
                <a:ea typeface="Consolas"/>
                <a:cs typeface="Consolas"/>
                <a:sym typeface="Consolas"/>
              </a:rPr>
              <a:t>chr1	15	20	1</a:t>
            </a:r>
            <a:endParaRPr sz="17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latin typeface="Consolas"/>
                <a:ea typeface="Consolas"/>
                <a:cs typeface="Consolas"/>
                <a:sym typeface="Consolas"/>
              </a:rPr>
              <a:t>chr1	17	23	1</a:t>
            </a:r>
            <a:endParaRPr sz="1800">
              <a:solidFill>
                <a:schemeClr val="dk1"/>
              </a:solidFill>
              <a:latin typeface="Open Sans"/>
              <a:ea typeface="Open Sans"/>
              <a:cs typeface="Open Sans"/>
              <a:sym typeface="Open Sans"/>
            </a:endParaRPr>
          </a:p>
        </p:txBody>
      </p:sp>
      <p:grpSp>
        <p:nvGrpSpPr>
          <p:cNvPr id="351" name="Google Shape;351;p37"/>
          <p:cNvGrpSpPr/>
          <p:nvPr/>
        </p:nvGrpSpPr>
        <p:grpSpPr>
          <a:xfrm>
            <a:off x="2715075" y="4177150"/>
            <a:ext cx="5974800" cy="831300"/>
            <a:chOff x="1419675" y="4177150"/>
            <a:chExt cx="5974800" cy="831300"/>
          </a:xfrm>
        </p:grpSpPr>
        <p:sp>
          <p:nvSpPr>
            <p:cNvPr id="352" name="Google Shape;352;p37"/>
            <p:cNvSpPr txBox="1"/>
            <p:nvPr/>
          </p:nvSpPr>
          <p:spPr>
            <a:xfrm>
              <a:off x="2189175" y="4177150"/>
              <a:ext cx="52053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Notice that </a:t>
              </a:r>
              <a:r>
                <a:rPr b="1" lang="en" sz="1800">
                  <a:solidFill>
                    <a:srgbClr val="38761D"/>
                  </a:solidFill>
                  <a:latin typeface="Consolas"/>
                  <a:ea typeface="Consolas"/>
                  <a:cs typeface="Consolas"/>
                  <a:sym typeface="Consolas"/>
                </a:rPr>
                <a:t>-c</a:t>
              </a:r>
              <a:r>
                <a:rPr lang="en" sz="1800">
                  <a:solidFill>
                    <a:srgbClr val="38761D"/>
                  </a:solidFill>
                  <a:latin typeface="Consolas"/>
                  <a:ea typeface="Consolas"/>
                  <a:cs typeface="Consolas"/>
                  <a:sym typeface="Consolas"/>
                </a:rPr>
                <a:t> returns the original intervals from the -a bed file!!</a:t>
              </a:r>
              <a:endParaRPr sz="1800">
                <a:solidFill>
                  <a:srgbClr val="38761D"/>
                </a:solidFill>
                <a:latin typeface="Consolas"/>
                <a:ea typeface="Consolas"/>
                <a:cs typeface="Consolas"/>
                <a:sym typeface="Consolas"/>
              </a:endParaRPr>
            </a:p>
          </p:txBody>
        </p:sp>
        <p:cxnSp>
          <p:nvCxnSpPr>
            <p:cNvPr id="353" name="Google Shape;353;p37"/>
            <p:cNvCxnSpPr>
              <a:stCxn id="352" idx="1"/>
            </p:cNvCxnSpPr>
            <p:nvPr/>
          </p:nvCxnSpPr>
          <p:spPr>
            <a:xfrm rot="10800000">
              <a:off x="1419675" y="4543900"/>
              <a:ext cx="769500" cy="48900"/>
            </a:xfrm>
            <a:prstGeom prst="straightConnector1">
              <a:avLst/>
            </a:prstGeom>
            <a:noFill/>
            <a:ln cap="flat" cmpd="sng" w="28575">
              <a:solidFill>
                <a:srgbClr val="38761D"/>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directionality of the intersection is specified by the </a:t>
            </a:r>
            <a:r>
              <a:rPr b="1" lang="en"/>
              <a:t>-a</a:t>
            </a:r>
            <a:r>
              <a:rPr lang="en"/>
              <a:t> and </a:t>
            </a:r>
            <a:r>
              <a:rPr b="1" lang="en"/>
              <a:t>-b</a:t>
            </a:r>
            <a:r>
              <a:rPr lang="en"/>
              <a:t> files!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Everything is in reference to the </a:t>
            </a:r>
            <a:r>
              <a:rPr b="1" lang="en"/>
              <a:t>-a</a:t>
            </a:r>
            <a:r>
              <a:rPr lang="en"/>
              <a:t> file!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intersect -v (no overlap)</a:t>
            </a:r>
            <a:endParaRPr>
              <a:solidFill>
                <a:srgbClr val="38761D"/>
              </a:solidFill>
            </a:endParaRPr>
          </a:p>
        </p:txBody>
      </p:sp>
      <p:sp>
        <p:nvSpPr>
          <p:cNvPr id="364" name="Google Shape;364;p39"/>
          <p:cNvSpPr/>
          <p:nvPr/>
        </p:nvSpPr>
        <p:spPr>
          <a:xfrm>
            <a:off x="1644175" y="12252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65" name="Google Shape;365;p39"/>
          <p:cNvSpPr/>
          <p:nvPr/>
        </p:nvSpPr>
        <p:spPr>
          <a:xfrm>
            <a:off x="4217188" y="1225225"/>
            <a:ext cx="876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66" name="Google Shape;366;p39"/>
          <p:cNvSpPr/>
          <p:nvPr/>
        </p:nvSpPr>
        <p:spPr>
          <a:xfrm>
            <a:off x="6360300" y="12252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67" name="Google Shape;367;p39"/>
          <p:cNvSpPr/>
          <p:nvPr/>
        </p:nvSpPr>
        <p:spPr>
          <a:xfrm>
            <a:off x="676950" y="1950325"/>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68" name="Google Shape;368;p39"/>
          <p:cNvSpPr/>
          <p:nvPr/>
        </p:nvSpPr>
        <p:spPr>
          <a:xfrm>
            <a:off x="2353350" y="1950325"/>
            <a:ext cx="4389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69" name="Google Shape;369;p39"/>
          <p:cNvSpPr/>
          <p:nvPr/>
        </p:nvSpPr>
        <p:spPr>
          <a:xfrm>
            <a:off x="5257225" y="1950325"/>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70" name="Google Shape;370;p39"/>
          <p:cNvSpPr/>
          <p:nvPr/>
        </p:nvSpPr>
        <p:spPr>
          <a:xfrm>
            <a:off x="7508025" y="1950325"/>
            <a:ext cx="6591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371" name="Google Shape;371;p39"/>
          <p:cNvCxnSpPr/>
          <p:nvPr/>
        </p:nvCxnSpPr>
        <p:spPr>
          <a:xfrm>
            <a:off x="321350" y="2687700"/>
            <a:ext cx="8267700" cy="0"/>
          </a:xfrm>
          <a:prstGeom prst="straightConnector1">
            <a:avLst/>
          </a:prstGeom>
          <a:noFill/>
          <a:ln cap="flat" cmpd="sng" w="9525">
            <a:solidFill>
              <a:schemeClr val="dk2"/>
            </a:solidFill>
            <a:prstDash val="dash"/>
            <a:round/>
            <a:headEnd len="med" w="med" type="none"/>
            <a:tailEnd len="med" w="med" type="none"/>
          </a:ln>
        </p:spPr>
      </p:cxnSp>
      <p:cxnSp>
        <p:nvCxnSpPr>
          <p:cNvPr id="372" name="Google Shape;372;p39"/>
          <p:cNvCxnSpPr/>
          <p:nvPr/>
        </p:nvCxnSpPr>
        <p:spPr>
          <a:xfrm>
            <a:off x="1644175"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73" name="Google Shape;373;p39"/>
          <p:cNvCxnSpPr/>
          <p:nvPr/>
        </p:nvCxnSpPr>
        <p:spPr>
          <a:xfrm>
            <a:off x="1992795"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74" name="Google Shape;374;p39"/>
          <p:cNvCxnSpPr/>
          <p:nvPr/>
        </p:nvCxnSpPr>
        <p:spPr>
          <a:xfrm>
            <a:off x="2344581"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75" name="Google Shape;375;p39"/>
          <p:cNvCxnSpPr/>
          <p:nvPr/>
        </p:nvCxnSpPr>
        <p:spPr>
          <a:xfrm>
            <a:off x="2801780"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76" name="Google Shape;376;p39"/>
          <p:cNvCxnSpPr/>
          <p:nvPr/>
        </p:nvCxnSpPr>
        <p:spPr>
          <a:xfrm>
            <a:off x="6371731"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77" name="Google Shape;377;p39"/>
          <p:cNvCxnSpPr/>
          <p:nvPr/>
        </p:nvCxnSpPr>
        <p:spPr>
          <a:xfrm>
            <a:off x="6571116"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78" name="Google Shape;378;p39"/>
          <p:cNvCxnSpPr/>
          <p:nvPr/>
        </p:nvCxnSpPr>
        <p:spPr>
          <a:xfrm>
            <a:off x="7500121"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379" name="Google Shape;379;p39"/>
          <p:cNvCxnSpPr/>
          <p:nvPr/>
        </p:nvCxnSpPr>
        <p:spPr>
          <a:xfrm>
            <a:off x="7684900" y="1548775"/>
            <a:ext cx="0" cy="1314300"/>
          </a:xfrm>
          <a:prstGeom prst="straightConnector1">
            <a:avLst/>
          </a:prstGeom>
          <a:noFill/>
          <a:ln cap="flat" cmpd="sng" w="9525">
            <a:solidFill>
              <a:srgbClr val="999999"/>
            </a:solidFill>
            <a:prstDash val="solid"/>
            <a:round/>
            <a:headEnd len="med" w="med" type="none"/>
            <a:tailEnd len="med" w="med" type="none"/>
          </a:ln>
        </p:spPr>
      </p:cxnSp>
      <p:sp>
        <p:nvSpPr>
          <p:cNvPr id="380" name="Google Shape;380;p39"/>
          <p:cNvSpPr txBox="1"/>
          <p:nvPr/>
        </p:nvSpPr>
        <p:spPr>
          <a:xfrm>
            <a:off x="173236" y="11457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A</a:t>
            </a:r>
            <a:endParaRPr b="1" sz="1800">
              <a:solidFill>
                <a:schemeClr val="dk1"/>
              </a:solidFill>
              <a:latin typeface="Consolas"/>
              <a:ea typeface="Consolas"/>
              <a:cs typeface="Consolas"/>
              <a:sym typeface="Consolas"/>
            </a:endParaRPr>
          </a:p>
        </p:txBody>
      </p:sp>
      <p:sp>
        <p:nvSpPr>
          <p:cNvPr id="381" name="Google Shape;381;p39"/>
          <p:cNvSpPr txBox="1"/>
          <p:nvPr/>
        </p:nvSpPr>
        <p:spPr>
          <a:xfrm>
            <a:off x="171125" y="18675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B</a:t>
            </a:r>
            <a:endParaRPr b="1" sz="1800">
              <a:solidFill>
                <a:schemeClr val="dk1"/>
              </a:solidFill>
              <a:latin typeface="Consolas"/>
              <a:ea typeface="Consolas"/>
              <a:cs typeface="Consolas"/>
              <a:sym typeface="Consolas"/>
            </a:endParaRPr>
          </a:p>
        </p:txBody>
      </p:sp>
      <p:sp>
        <p:nvSpPr>
          <p:cNvPr id="382" name="Google Shape;382;p39"/>
          <p:cNvSpPr txBox="1"/>
          <p:nvPr>
            <p:ph idx="1" type="body"/>
          </p:nvPr>
        </p:nvSpPr>
        <p:spPr>
          <a:xfrm>
            <a:off x="311700" y="3645625"/>
            <a:ext cx="8520600" cy="50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38761D"/>
                </a:solidFill>
                <a:latin typeface="Consolas"/>
                <a:ea typeface="Consolas"/>
                <a:cs typeface="Consolas"/>
                <a:sym typeface="Consolas"/>
              </a:rPr>
              <a:t>Which intervals in A do not overlap any intervals in B? </a:t>
            </a:r>
            <a:endParaRPr b="1">
              <a:solidFill>
                <a:srgbClr val="38761D"/>
              </a:solidFill>
              <a:latin typeface="Consolas"/>
              <a:ea typeface="Consolas"/>
              <a:cs typeface="Consolas"/>
              <a:sym typeface="Consolas"/>
            </a:endParaRPr>
          </a:p>
        </p:txBody>
      </p:sp>
      <p:grpSp>
        <p:nvGrpSpPr>
          <p:cNvPr id="383" name="Google Shape;383;p39"/>
          <p:cNvGrpSpPr/>
          <p:nvPr/>
        </p:nvGrpSpPr>
        <p:grpSpPr>
          <a:xfrm>
            <a:off x="18725" y="2944150"/>
            <a:ext cx="8772325" cy="1767425"/>
            <a:chOff x="18725" y="2944150"/>
            <a:chExt cx="8772325" cy="1767425"/>
          </a:xfrm>
        </p:grpSpPr>
        <p:sp>
          <p:nvSpPr>
            <p:cNvPr id="384" name="Google Shape;384;p39"/>
            <p:cNvSpPr txBox="1"/>
            <p:nvPr/>
          </p:nvSpPr>
          <p:spPr>
            <a:xfrm>
              <a:off x="18725" y="2944150"/>
              <a:ext cx="1471200" cy="50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nsolas"/>
                  <a:ea typeface="Consolas"/>
                  <a:cs typeface="Consolas"/>
                  <a:sym typeface="Consolas"/>
                </a:rPr>
                <a:t>Output</a:t>
              </a:r>
              <a:endParaRPr b="1" sz="1800">
                <a:solidFill>
                  <a:schemeClr val="dk1"/>
                </a:solidFill>
                <a:latin typeface="Consolas"/>
                <a:ea typeface="Consolas"/>
                <a:cs typeface="Consolas"/>
                <a:sym typeface="Consolas"/>
              </a:endParaRPr>
            </a:p>
          </p:txBody>
        </p:sp>
        <p:sp>
          <p:nvSpPr>
            <p:cNvPr id="385" name="Google Shape;385;p39"/>
            <p:cNvSpPr/>
            <p:nvPr/>
          </p:nvSpPr>
          <p:spPr>
            <a:xfrm>
              <a:off x="4216425" y="3023650"/>
              <a:ext cx="8766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Open Sans"/>
                <a:ea typeface="Open Sans"/>
                <a:cs typeface="Open Sans"/>
                <a:sym typeface="Open Sans"/>
              </a:endParaRPr>
            </a:p>
          </p:txBody>
        </p:sp>
        <p:sp>
          <p:nvSpPr>
            <p:cNvPr id="386" name="Google Shape;386;p39"/>
            <p:cNvSpPr txBox="1"/>
            <p:nvPr/>
          </p:nvSpPr>
          <p:spPr>
            <a:xfrm>
              <a:off x="305850" y="4369275"/>
              <a:ext cx="8485200" cy="34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700">
                  <a:solidFill>
                    <a:schemeClr val="dk1"/>
                  </a:solidFill>
                  <a:latin typeface="Source Code Pro"/>
                  <a:ea typeface="Source Code Pro"/>
                  <a:cs typeface="Source Code Pro"/>
                  <a:sym typeface="Source Code Pro"/>
                </a:rPr>
                <a:t>$ bedtools intersect -a intersect_A.bed -b intersect_B.bed </a:t>
              </a:r>
              <a:r>
                <a:rPr b="1" lang="en" sz="1700">
                  <a:solidFill>
                    <a:srgbClr val="38761D"/>
                  </a:solidFill>
                  <a:latin typeface="Source Code Pro"/>
                  <a:ea typeface="Source Code Pro"/>
                  <a:cs typeface="Source Code Pro"/>
                  <a:sym typeface="Source Code Pro"/>
                </a:rPr>
                <a:t>-v</a:t>
              </a:r>
              <a:endParaRPr sz="1800">
                <a:solidFill>
                  <a:schemeClr val="dk1"/>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0"/>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8761D"/>
                </a:solidFill>
              </a:rPr>
              <a:t>bedtools intersect -v (no overlap)</a:t>
            </a:r>
            <a:endParaRPr/>
          </a:p>
        </p:txBody>
      </p:sp>
      <p:sp>
        <p:nvSpPr>
          <p:cNvPr id="392" name="Google Shape;392;p40"/>
          <p:cNvSpPr txBox="1"/>
          <p:nvPr>
            <p:ph idx="1" type="body"/>
          </p:nvPr>
        </p:nvSpPr>
        <p:spPr>
          <a:xfrm>
            <a:off x="311700" y="2578825"/>
            <a:ext cx="8520600" cy="20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8761D"/>
                </a:solidFill>
                <a:latin typeface="Consolas"/>
                <a:ea typeface="Consolas"/>
                <a:cs typeface="Consolas"/>
                <a:sym typeface="Consolas"/>
              </a:rPr>
              <a:t>What is the expected output when running: </a:t>
            </a:r>
            <a:endParaRPr sz="2400">
              <a:solidFill>
                <a:srgbClr val="38761D"/>
              </a:solidFill>
              <a:latin typeface="Consolas"/>
              <a:ea typeface="Consolas"/>
              <a:cs typeface="Consolas"/>
              <a:sym typeface="Consolas"/>
            </a:endParaRPr>
          </a:p>
          <a:p>
            <a:pPr indent="0" lvl="0" marL="0" rtl="0" algn="l">
              <a:spcBef>
                <a:spcPts val="1600"/>
              </a:spcBef>
              <a:spcAft>
                <a:spcPts val="0"/>
              </a:spcAft>
              <a:buNone/>
            </a:pPr>
            <a:r>
              <a:rPr b="1" lang="en" sz="1700">
                <a:solidFill>
                  <a:srgbClr val="000000"/>
                </a:solidFill>
                <a:latin typeface="Source Code Pro"/>
                <a:ea typeface="Source Code Pro"/>
                <a:cs typeface="Source Code Pro"/>
                <a:sym typeface="Source Code Pro"/>
              </a:rPr>
              <a:t>$ bedtools intersect -a intersect_A.bed -b intersect_B.bed </a:t>
            </a:r>
            <a:r>
              <a:rPr b="1" lang="en" sz="1700">
                <a:solidFill>
                  <a:srgbClr val="38761D"/>
                </a:solidFill>
                <a:latin typeface="Source Code Pro"/>
                <a:ea typeface="Source Code Pro"/>
                <a:cs typeface="Source Code Pro"/>
                <a:sym typeface="Source Code Pro"/>
              </a:rPr>
              <a:t>-v</a:t>
            </a:r>
            <a:br>
              <a:rPr b="1" lang="en" sz="1700">
                <a:solidFill>
                  <a:srgbClr val="38761D"/>
                </a:solidFill>
                <a:latin typeface="Source Code Pro"/>
                <a:ea typeface="Source Code Pro"/>
                <a:cs typeface="Source Code Pro"/>
                <a:sym typeface="Source Code Pro"/>
              </a:rPr>
            </a:br>
            <a:br>
              <a:rPr b="1" lang="en" sz="1700">
                <a:solidFill>
                  <a:srgbClr val="38761D"/>
                </a:solidFill>
                <a:latin typeface="Source Code Pro"/>
                <a:ea typeface="Source Code Pro"/>
                <a:cs typeface="Source Code Pro"/>
                <a:sym typeface="Source Code Pro"/>
              </a:rPr>
            </a:br>
            <a:endParaRPr b="1" sz="1700">
              <a:solidFill>
                <a:srgbClr val="38761D"/>
              </a:solidFill>
              <a:latin typeface="Source Code Pro"/>
              <a:ea typeface="Source Code Pro"/>
              <a:cs typeface="Source Code Pro"/>
              <a:sym typeface="Source Code Pro"/>
            </a:endParaRPr>
          </a:p>
          <a:p>
            <a:pPr indent="0" lvl="0" marL="0" rtl="0" algn="l">
              <a:spcBef>
                <a:spcPts val="0"/>
              </a:spcBef>
              <a:spcAft>
                <a:spcPts val="0"/>
              </a:spcAft>
              <a:buNone/>
            </a:pPr>
            <a:r>
              <a:rPr b="1" lang="en" sz="1700">
                <a:solidFill>
                  <a:srgbClr val="000000"/>
                </a:solidFill>
                <a:latin typeface="Source Code Pro"/>
                <a:ea typeface="Source Code Pro"/>
                <a:cs typeface="Source Code Pro"/>
                <a:sym typeface="Source Code Pro"/>
              </a:rPr>
              <a:t>$ bedtools intersect -a intersect_B.bed -b intersect_A.bed </a:t>
            </a:r>
            <a:r>
              <a:rPr b="1" lang="en" sz="1700">
                <a:solidFill>
                  <a:srgbClr val="38761D"/>
                </a:solidFill>
                <a:latin typeface="Source Code Pro"/>
                <a:ea typeface="Source Code Pro"/>
                <a:cs typeface="Source Code Pro"/>
                <a:sym typeface="Source Code Pro"/>
              </a:rPr>
              <a:t>-v</a:t>
            </a:r>
            <a:endParaRPr b="1" sz="1700">
              <a:solidFill>
                <a:srgbClr val="38761D"/>
              </a:solidFill>
              <a:latin typeface="Source Code Pro"/>
              <a:ea typeface="Source Code Pro"/>
              <a:cs typeface="Source Code Pro"/>
              <a:sym typeface="Source Code Pro"/>
            </a:endParaRPr>
          </a:p>
          <a:p>
            <a:pPr indent="0" lvl="0" marL="0" rtl="0" algn="l">
              <a:spcBef>
                <a:spcPts val="1600"/>
              </a:spcBef>
              <a:spcAft>
                <a:spcPts val="1600"/>
              </a:spcAft>
              <a:buNone/>
            </a:pPr>
            <a:r>
              <a:t/>
            </a:r>
            <a:endParaRPr b="1" sz="1700">
              <a:solidFill>
                <a:srgbClr val="000000"/>
              </a:solidFill>
              <a:latin typeface="Source Code Pro"/>
              <a:ea typeface="Source Code Pro"/>
              <a:cs typeface="Source Code Pro"/>
              <a:sym typeface="Source Code Pro"/>
            </a:endParaRPr>
          </a:p>
        </p:txBody>
      </p:sp>
      <p:sp>
        <p:nvSpPr>
          <p:cNvPr id="393" name="Google Shape;393;p40"/>
          <p:cNvSpPr txBox="1"/>
          <p:nvPr>
            <p:ph idx="1" type="body"/>
          </p:nvPr>
        </p:nvSpPr>
        <p:spPr>
          <a:xfrm>
            <a:off x="3117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intersect_A.bed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10  20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30  40</a:t>
            </a:r>
            <a:endParaRPr>
              <a:latin typeface="Consolas"/>
              <a:ea typeface="Consolas"/>
              <a:cs typeface="Consolas"/>
              <a:sym typeface="Consolas"/>
            </a:endParaRPr>
          </a:p>
          <a:p>
            <a:pPr indent="0" lvl="0" marL="0" rtl="0" algn="l">
              <a:spcBef>
                <a:spcPts val="0"/>
              </a:spcBef>
              <a:spcAft>
                <a:spcPts val="1600"/>
              </a:spcAft>
              <a:buNone/>
            </a:pPr>
            <a:r>
              <a:t/>
            </a:r>
            <a:endParaRPr/>
          </a:p>
        </p:txBody>
      </p:sp>
      <p:sp>
        <p:nvSpPr>
          <p:cNvPr id="394" name="Google Shape;394;p40"/>
          <p:cNvSpPr txBox="1"/>
          <p:nvPr>
            <p:ph idx="4294967295" type="body"/>
          </p:nvPr>
        </p:nvSpPr>
        <p:spPr>
          <a:xfrm>
            <a:off x="48324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intersect_B.bed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15   20</a:t>
            </a:r>
            <a:endParaRPr>
              <a:latin typeface="Consolas"/>
              <a:ea typeface="Consolas"/>
              <a:cs typeface="Consolas"/>
              <a:sym typeface="Consolas"/>
            </a:endParaRPr>
          </a:p>
          <a:p>
            <a:pPr indent="0" lvl="0" marL="0" rtl="0" algn="l">
              <a:spcBef>
                <a:spcPts val="0"/>
              </a:spcBef>
              <a:spcAft>
                <a:spcPts val="0"/>
              </a:spcAft>
              <a:buNone/>
            </a:pPr>
            <a:r>
              <a:rPr lang="en">
                <a:solidFill>
                  <a:srgbClr val="000000"/>
                </a:solidFill>
                <a:latin typeface="Consolas"/>
                <a:ea typeface="Consolas"/>
                <a:cs typeface="Consolas"/>
                <a:sym typeface="Consolas"/>
              </a:rPr>
              <a:t>chr1  17   23</a:t>
            </a:r>
            <a:endParaRPr>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1"/>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8761D"/>
                </a:solidFill>
              </a:rPr>
              <a:t>bedtools intersect -v (no overlap)</a:t>
            </a:r>
            <a:endParaRPr/>
          </a:p>
        </p:txBody>
      </p:sp>
      <p:sp>
        <p:nvSpPr>
          <p:cNvPr id="400" name="Google Shape;400;p41"/>
          <p:cNvSpPr txBox="1"/>
          <p:nvPr>
            <p:ph idx="1" type="body"/>
          </p:nvPr>
        </p:nvSpPr>
        <p:spPr>
          <a:xfrm>
            <a:off x="311700" y="2578825"/>
            <a:ext cx="8520600" cy="13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8761D"/>
                </a:solidFill>
                <a:latin typeface="Consolas"/>
                <a:ea typeface="Consolas"/>
                <a:cs typeface="Consolas"/>
                <a:sym typeface="Consolas"/>
              </a:rPr>
              <a:t>What is the expected output when running: </a:t>
            </a:r>
            <a:endParaRPr sz="2400">
              <a:solidFill>
                <a:srgbClr val="38761D"/>
              </a:solidFill>
              <a:latin typeface="Consolas"/>
              <a:ea typeface="Consolas"/>
              <a:cs typeface="Consolas"/>
              <a:sym typeface="Consolas"/>
            </a:endParaRPr>
          </a:p>
          <a:p>
            <a:pPr indent="0" lvl="0" marL="0" rtl="0" algn="l">
              <a:spcBef>
                <a:spcPts val="1600"/>
              </a:spcBef>
              <a:spcAft>
                <a:spcPts val="0"/>
              </a:spcAft>
              <a:buNone/>
            </a:pPr>
            <a:r>
              <a:rPr b="1" lang="en" sz="1700">
                <a:solidFill>
                  <a:srgbClr val="000000"/>
                </a:solidFill>
                <a:latin typeface="Source Code Pro"/>
                <a:ea typeface="Source Code Pro"/>
                <a:cs typeface="Source Code Pro"/>
                <a:sym typeface="Source Code Pro"/>
              </a:rPr>
              <a:t>$ bedtools intersect -a intersect_A.bed -b intersect_B.bed </a:t>
            </a:r>
            <a:r>
              <a:rPr b="1" lang="en" sz="1700">
                <a:solidFill>
                  <a:srgbClr val="38761D"/>
                </a:solidFill>
                <a:latin typeface="Source Code Pro"/>
                <a:ea typeface="Source Code Pro"/>
                <a:cs typeface="Source Code Pro"/>
                <a:sym typeface="Source Code Pro"/>
              </a:rPr>
              <a:t>-v</a:t>
            </a:r>
            <a:br>
              <a:rPr b="1" lang="en" sz="1700">
                <a:solidFill>
                  <a:srgbClr val="38761D"/>
                </a:solidFill>
                <a:latin typeface="Source Code Pro"/>
                <a:ea typeface="Source Code Pro"/>
                <a:cs typeface="Source Code Pro"/>
                <a:sym typeface="Source Code Pro"/>
              </a:rPr>
            </a:br>
            <a:r>
              <a:rPr lang="en">
                <a:latin typeface="Consolas"/>
                <a:ea typeface="Consolas"/>
                <a:cs typeface="Consolas"/>
                <a:sym typeface="Consolas"/>
              </a:rPr>
              <a:t>chr1	30	40</a:t>
            </a:r>
            <a:endParaRPr b="1" sz="1700">
              <a:solidFill>
                <a:srgbClr val="38761D"/>
              </a:solidFill>
              <a:latin typeface="Source Code Pro"/>
              <a:ea typeface="Source Code Pro"/>
              <a:cs typeface="Source Code Pro"/>
              <a:sym typeface="Source Code Pro"/>
            </a:endParaRPr>
          </a:p>
          <a:p>
            <a:pPr indent="0" lvl="0" marL="0" rtl="0" algn="l">
              <a:spcBef>
                <a:spcPts val="0"/>
              </a:spcBef>
              <a:spcAft>
                <a:spcPts val="0"/>
              </a:spcAft>
              <a:buNone/>
            </a:pPr>
            <a:r>
              <a:t/>
            </a:r>
            <a:endParaRPr b="1" sz="1700">
              <a:solidFill>
                <a:srgbClr val="38761D"/>
              </a:solidFill>
              <a:latin typeface="Source Code Pro"/>
              <a:ea typeface="Source Code Pro"/>
              <a:cs typeface="Source Code Pro"/>
              <a:sym typeface="Source Code Pro"/>
            </a:endParaRPr>
          </a:p>
          <a:p>
            <a:pPr indent="0" lvl="0" marL="0" rtl="0" algn="l">
              <a:spcBef>
                <a:spcPts val="0"/>
              </a:spcBef>
              <a:spcAft>
                <a:spcPts val="1600"/>
              </a:spcAft>
              <a:buNone/>
            </a:pPr>
            <a:r>
              <a:t/>
            </a:r>
            <a:endParaRPr b="1" sz="1700">
              <a:solidFill>
                <a:srgbClr val="000000"/>
              </a:solidFill>
              <a:latin typeface="Source Code Pro"/>
              <a:ea typeface="Source Code Pro"/>
              <a:cs typeface="Source Code Pro"/>
              <a:sym typeface="Source Code Pro"/>
            </a:endParaRPr>
          </a:p>
        </p:txBody>
      </p:sp>
      <p:sp>
        <p:nvSpPr>
          <p:cNvPr id="401" name="Google Shape;401;p41"/>
          <p:cNvSpPr txBox="1"/>
          <p:nvPr>
            <p:ph idx="1" type="body"/>
          </p:nvPr>
        </p:nvSpPr>
        <p:spPr>
          <a:xfrm>
            <a:off x="3117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intersect_A.bed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10  20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30  40</a:t>
            </a:r>
            <a:endParaRPr>
              <a:latin typeface="Consolas"/>
              <a:ea typeface="Consolas"/>
              <a:cs typeface="Consolas"/>
              <a:sym typeface="Consolas"/>
            </a:endParaRPr>
          </a:p>
          <a:p>
            <a:pPr indent="0" lvl="0" marL="0" rtl="0" algn="l">
              <a:spcBef>
                <a:spcPts val="0"/>
              </a:spcBef>
              <a:spcAft>
                <a:spcPts val="1600"/>
              </a:spcAft>
              <a:buNone/>
            </a:pPr>
            <a:r>
              <a:t/>
            </a:r>
            <a:endParaRPr/>
          </a:p>
        </p:txBody>
      </p:sp>
      <p:sp>
        <p:nvSpPr>
          <p:cNvPr id="402" name="Google Shape;402;p41"/>
          <p:cNvSpPr txBox="1"/>
          <p:nvPr>
            <p:ph idx="4294967295" type="body"/>
          </p:nvPr>
        </p:nvSpPr>
        <p:spPr>
          <a:xfrm>
            <a:off x="48324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intersect_B.bed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15   20</a:t>
            </a:r>
            <a:endParaRPr>
              <a:latin typeface="Consolas"/>
              <a:ea typeface="Consolas"/>
              <a:cs typeface="Consolas"/>
              <a:sym typeface="Consolas"/>
            </a:endParaRPr>
          </a:p>
          <a:p>
            <a:pPr indent="0" lvl="0" marL="0" rtl="0" algn="l">
              <a:spcBef>
                <a:spcPts val="0"/>
              </a:spcBef>
              <a:spcAft>
                <a:spcPts val="0"/>
              </a:spcAft>
              <a:buNone/>
            </a:pPr>
            <a:r>
              <a:rPr lang="en">
                <a:solidFill>
                  <a:srgbClr val="000000"/>
                </a:solidFill>
                <a:latin typeface="Consolas"/>
                <a:ea typeface="Consolas"/>
                <a:cs typeface="Consolas"/>
                <a:sym typeface="Consolas"/>
              </a:rPr>
              <a:t>chr1  17   23</a:t>
            </a:r>
            <a:endParaRPr>
              <a:solidFill>
                <a:srgbClr val="000000"/>
              </a:solidFill>
              <a:latin typeface="Consolas"/>
              <a:ea typeface="Consolas"/>
              <a:cs typeface="Consolas"/>
              <a:sym typeface="Consolas"/>
            </a:endParaRPr>
          </a:p>
        </p:txBody>
      </p:sp>
      <p:grpSp>
        <p:nvGrpSpPr>
          <p:cNvPr id="403" name="Google Shape;403;p41"/>
          <p:cNvGrpSpPr/>
          <p:nvPr/>
        </p:nvGrpSpPr>
        <p:grpSpPr>
          <a:xfrm>
            <a:off x="2141096" y="3622375"/>
            <a:ext cx="6013248" cy="401218"/>
            <a:chOff x="2075699" y="1835222"/>
            <a:chExt cx="6078900" cy="517500"/>
          </a:xfrm>
        </p:grpSpPr>
        <p:sp>
          <p:nvSpPr>
            <p:cNvPr id="404" name="Google Shape;404;p41"/>
            <p:cNvSpPr txBox="1"/>
            <p:nvPr/>
          </p:nvSpPr>
          <p:spPr>
            <a:xfrm>
              <a:off x="2644799" y="1835222"/>
              <a:ext cx="5509800" cy="5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original intervals from the -a bed file!!</a:t>
              </a:r>
              <a:endParaRPr sz="1800">
                <a:solidFill>
                  <a:srgbClr val="38761D"/>
                </a:solidFill>
                <a:latin typeface="Consolas"/>
                <a:ea typeface="Consolas"/>
                <a:cs typeface="Consolas"/>
                <a:sym typeface="Consolas"/>
              </a:endParaRPr>
            </a:p>
          </p:txBody>
        </p:sp>
        <p:cxnSp>
          <p:nvCxnSpPr>
            <p:cNvPr id="405" name="Google Shape;405;p41"/>
            <p:cNvCxnSpPr>
              <a:stCxn id="404" idx="1"/>
            </p:cNvCxnSpPr>
            <p:nvPr/>
          </p:nvCxnSpPr>
          <p:spPr>
            <a:xfrm rot="10800000">
              <a:off x="2075699" y="1998272"/>
              <a:ext cx="569100" cy="95700"/>
            </a:xfrm>
            <a:prstGeom prst="straightConnector1">
              <a:avLst/>
            </a:prstGeom>
            <a:noFill/>
            <a:ln cap="flat" cmpd="sng" w="28575">
              <a:solidFill>
                <a:srgbClr val="38761D"/>
              </a:solidFill>
              <a:prstDash val="solid"/>
              <a:round/>
              <a:headEnd len="med" w="med" type="none"/>
              <a:tailEnd len="med" w="med" type="triangle"/>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2"/>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8761D"/>
                </a:solidFill>
              </a:rPr>
              <a:t>bedtools intersect -v (no overlap)</a:t>
            </a:r>
            <a:endParaRPr/>
          </a:p>
        </p:txBody>
      </p:sp>
      <p:sp>
        <p:nvSpPr>
          <p:cNvPr id="411" name="Google Shape;411;p42"/>
          <p:cNvSpPr txBox="1"/>
          <p:nvPr>
            <p:ph idx="1" type="body"/>
          </p:nvPr>
        </p:nvSpPr>
        <p:spPr>
          <a:xfrm>
            <a:off x="311700" y="2578825"/>
            <a:ext cx="8520600" cy="13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8761D"/>
                </a:solidFill>
                <a:latin typeface="Consolas"/>
                <a:ea typeface="Consolas"/>
                <a:cs typeface="Consolas"/>
                <a:sym typeface="Consolas"/>
              </a:rPr>
              <a:t>What is the expected output when running: </a:t>
            </a:r>
            <a:endParaRPr sz="2400">
              <a:solidFill>
                <a:srgbClr val="38761D"/>
              </a:solidFill>
              <a:latin typeface="Consolas"/>
              <a:ea typeface="Consolas"/>
              <a:cs typeface="Consolas"/>
              <a:sym typeface="Consolas"/>
            </a:endParaRPr>
          </a:p>
          <a:p>
            <a:pPr indent="0" lvl="0" marL="0" rtl="0" algn="l">
              <a:spcBef>
                <a:spcPts val="1600"/>
              </a:spcBef>
              <a:spcAft>
                <a:spcPts val="0"/>
              </a:spcAft>
              <a:buNone/>
            </a:pPr>
            <a:r>
              <a:rPr b="1" lang="en" sz="1700">
                <a:solidFill>
                  <a:srgbClr val="000000"/>
                </a:solidFill>
                <a:latin typeface="Source Code Pro"/>
                <a:ea typeface="Source Code Pro"/>
                <a:cs typeface="Source Code Pro"/>
                <a:sym typeface="Source Code Pro"/>
              </a:rPr>
              <a:t>$ bedtools intersect -a intersect_A.bed -b intersect_B.bed </a:t>
            </a:r>
            <a:r>
              <a:rPr b="1" lang="en" sz="1700">
                <a:solidFill>
                  <a:srgbClr val="38761D"/>
                </a:solidFill>
                <a:latin typeface="Source Code Pro"/>
                <a:ea typeface="Source Code Pro"/>
                <a:cs typeface="Source Code Pro"/>
                <a:sym typeface="Source Code Pro"/>
              </a:rPr>
              <a:t>-v</a:t>
            </a:r>
            <a:br>
              <a:rPr b="1" lang="en" sz="1700">
                <a:solidFill>
                  <a:srgbClr val="38761D"/>
                </a:solidFill>
                <a:latin typeface="Source Code Pro"/>
                <a:ea typeface="Source Code Pro"/>
                <a:cs typeface="Source Code Pro"/>
                <a:sym typeface="Source Code Pro"/>
              </a:rPr>
            </a:br>
            <a:r>
              <a:rPr lang="en">
                <a:latin typeface="Consolas"/>
                <a:ea typeface="Consolas"/>
                <a:cs typeface="Consolas"/>
                <a:sym typeface="Consolas"/>
              </a:rPr>
              <a:t>chr1	30	40</a:t>
            </a:r>
            <a:endParaRPr b="1" sz="1700">
              <a:solidFill>
                <a:srgbClr val="38761D"/>
              </a:solidFill>
              <a:latin typeface="Source Code Pro"/>
              <a:ea typeface="Source Code Pro"/>
              <a:cs typeface="Source Code Pro"/>
              <a:sym typeface="Source Code Pro"/>
            </a:endParaRPr>
          </a:p>
          <a:p>
            <a:pPr indent="0" lvl="0" marL="0" rtl="0" algn="l">
              <a:spcBef>
                <a:spcPts val="0"/>
              </a:spcBef>
              <a:spcAft>
                <a:spcPts val="0"/>
              </a:spcAft>
              <a:buNone/>
            </a:pPr>
            <a:r>
              <a:t/>
            </a:r>
            <a:endParaRPr b="1" sz="1700">
              <a:solidFill>
                <a:srgbClr val="38761D"/>
              </a:solidFill>
              <a:latin typeface="Source Code Pro"/>
              <a:ea typeface="Source Code Pro"/>
              <a:cs typeface="Source Code Pro"/>
              <a:sym typeface="Source Code Pro"/>
            </a:endParaRPr>
          </a:p>
          <a:p>
            <a:pPr indent="0" lvl="0" marL="0" rtl="0" algn="l">
              <a:spcBef>
                <a:spcPts val="0"/>
              </a:spcBef>
              <a:spcAft>
                <a:spcPts val="0"/>
              </a:spcAft>
              <a:buNone/>
            </a:pPr>
            <a:r>
              <a:rPr b="1" lang="en" sz="1700">
                <a:solidFill>
                  <a:srgbClr val="000000"/>
                </a:solidFill>
                <a:latin typeface="Source Code Pro"/>
                <a:ea typeface="Source Code Pro"/>
                <a:cs typeface="Source Code Pro"/>
                <a:sym typeface="Source Code Pro"/>
              </a:rPr>
              <a:t>$ bedtools intersect -a intersect_B.bed -b intersect_A.bed </a:t>
            </a:r>
            <a:r>
              <a:rPr b="1" lang="en" sz="1700">
                <a:solidFill>
                  <a:srgbClr val="38761D"/>
                </a:solidFill>
                <a:latin typeface="Source Code Pro"/>
                <a:ea typeface="Source Code Pro"/>
                <a:cs typeface="Source Code Pro"/>
                <a:sym typeface="Source Code Pro"/>
              </a:rPr>
              <a:t>-v</a:t>
            </a:r>
            <a:br>
              <a:rPr b="1" lang="en" sz="1700">
                <a:solidFill>
                  <a:srgbClr val="38761D"/>
                </a:solidFill>
                <a:latin typeface="Source Code Pro"/>
                <a:ea typeface="Source Code Pro"/>
                <a:cs typeface="Source Code Pro"/>
                <a:sym typeface="Source Code Pro"/>
              </a:rPr>
            </a:br>
            <a:r>
              <a:rPr lang="en" sz="1700">
                <a:solidFill>
                  <a:srgbClr val="000000"/>
                </a:solidFill>
                <a:latin typeface="Source Code Pro Medium"/>
                <a:ea typeface="Source Code Pro Medium"/>
                <a:cs typeface="Source Code Pro Medium"/>
                <a:sym typeface="Source Code Pro Medium"/>
              </a:rPr>
              <a:t>...</a:t>
            </a:r>
            <a:endParaRPr sz="1700">
              <a:solidFill>
                <a:srgbClr val="000000"/>
              </a:solidFill>
              <a:latin typeface="Source Code Pro Medium"/>
              <a:ea typeface="Source Code Pro Medium"/>
              <a:cs typeface="Source Code Pro Medium"/>
              <a:sym typeface="Source Code Pro Medium"/>
            </a:endParaRPr>
          </a:p>
          <a:p>
            <a:pPr indent="0" lvl="0" marL="0" rtl="0" algn="l">
              <a:spcBef>
                <a:spcPts val="1600"/>
              </a:spcBef>
              <a:spcAft>
                <a:spcPts val="1600"/>
              </a:spcAft>
              <a:buNone/>
            </a:pPr>
            <a:r>
              <a:t/>
            </a:r>
            <a:endParaRPr b="1" sz="1700">
              <a:solidFill>
                <a:srgbClr val="000000"/>
              </a:solidFill>
              <a:latin typeface="Source Code Pro"/>
              <a:ea typeface="Source Code Pro"/>
              <a:cs typeface="Source Code Pro"/>
              <a:sym typeface="Source Code Pro"/>
            </a:endParaRPr>
          </a:p>
        </p:txBody>
      </p:sp>
      <p:sp>
        <p:nvSpPr>
          <p:cNvPr id="412" name="Google Shape;412;p42"/>
          <p:cNvSpPr txBox="1"/>
          <p:nvPr>
            <p:ph idx="1" type="body"/>
          </p:nvPr>
        </p:nvSpPr>
        <p:spPr>
          <a:xfrm>
            <a:off x="3117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intersect_A.bed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10  20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30  40</a:t>
            </a:r>
            <a:endParaRPr>
              <a:latin typeface="Consolas"/>
              <a:ea typeface="Consolas"/>
              <a:cs typeface="Consolas"/>
              <a:sym typeface="Consolas"/>
            </a:endParaRPr>
          </a:p>
          <a:p>
            <a:pPr indent="0" lvl="0" marL="0" rtl="0" algn="l">
              <a:spcBef>
                <a:spcPts val="0"/>
              </a:spcBef>
              <a:spcAft>
                <a:spcPts val="1600"/>
              </a:spcAft>
              <a:buNone/>
            </a:pPr>
            <a:r>
              <a:t/>
            </a:r>
            <a:endParaRPr/>
          </a:p>
        </p:txBody>
      </p:sp>
      <p:sp>
        <p:nvSpPr>
          <p:cNvPr id="413" name="Google Shape;413;p42"/>
          <p:cNvSpPr txBox="1"/>
          <p:nvPr>
            <p:ph idx="4294967295" type="body"/>
          </p:nvPr>
        </p:nvSpPr>
        <p:spPr>
          <a:xfrm>
            <a:off x="48324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intersect_B.bed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15   20</a:t>
            </a:r>
            <a:endParaRPr>
              <a:latin typeface="Consolas"/>
              <a:ea typeface="Consolas"/>
              <a:cs typeface="Consolas"/>
              <a:sym typeface="Consolas"/>
            </a:endParaRPr>
          </a:p>
          <a:p>
            <a:pPr indent="0" lvl="0" marL="0" rtl="0" algn="l">
              <a:spcBef>
                <a:spcPts val="0"/>
              </a:spcBef>
              <a:spcAft>
                <a:spcPts val="0"/>
              </a:spcAft>
              <a:buNone/>
            </a:pPr>
            <a:r>
              <a:rPr lang="en">
                <a:solidFill>
                  <a:srgbClr val="000000"/>
                </a:solidFill>
                <a:latin typeface="Consolas"/>
                <a:ea typeface="Consolas"/>
                <a:cs typeface="Consolas"/>
                <a:sym typeface="Consolas"/>
              </a:rPr>
              <a:t>chr1  17   23</a:t>
            </a:r>
            <a:endParaRPr>
              <a:solidFill>
                <a:srgbClr val="000000"/>
              </a:solidFill>
              <a:latin typeface="Consolas"/>
              <a:ea typeface="Consolas"/>
              <a:cs typeface="Consolas"/>
              <a:sym typeface="Consolas"/>
            </a:endParaRPr>
          </a:p>
        </p:txBody>
      </p:sp>
      <p:grpSp>
        <p:nvGrpSpPr>
          <p:cNvPr id="414" name="Google Shape;414;p42"/>
          <p:cNvGrpSpPr/>
          <p:nvPr/>
        </p:nvGrpSpPr>
        <p:grpSpPr>
          <a:xfrm>
            <a:off x="2141096" y="3622375"/>
            <a:ext cx="6013248" cy="401218"/>
            <a:chOff x="2075699" y="1835222"/>
            <a:chExt cx="6078900" cy="517500"/>
          </a:xfrm>
        </p:grpSpPr>
        <p:sp>
          <p:nvSpPr>
            <p:cNvPr id="415" name="Google Shape;415;p42"/>
            <p:cNvSpPr txBox="1"/>
            <p:nvPr/>
          </p:nvSpPr>
          <p:spPr>
            <a:xfrm>
              <a:off x="2644799" y="1835222"/>
              <a:ext cx="5509800" cy="5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original intervals from the -a bed file!!</a:t>
              </a:r>
              <a:endParaRPr sz="1800">
                <a:solidFill>
                  <a:srgbClr val="38761D"/>
                </a:solidFill>
                <a:latin typeface="Consolas"/>
                <a:ea typeface="Consolas"/>
                <a:cs typeface="Consolas"/>
                <a:sym typeface="Consolas"/>
              </a:endParaRPr>
            </a:p>
          </p:txBody>
        </p:sp>
        <p:cxnSp>
          <p:nvCxnSpPr>
            <p:cNvPr id="416" name="Google Shape;416;p42"/>
            <p:cNvCxnSpPr>
              <a:stCxn id="415" idx="1"/>
            </p:cNvCxnSpPr>
            <p:nvPr/>
          </p:nvCxnSpPr>
          <p:spPr>
            <a:xfrm rot="10800000">
              <a:off x="2075699" y="1998272"/>
              <a:ext cx="569100" cy="95700"/>
            </a:xfrm>
            <a:prstGeom prst="straightConnector1">
              <a:avLst/>
            </a:prstGeom>
            <a:noFill/>
            <a:ln cap="flat" cmpd="sng" w="28575">
              <a:solidFill>
                <a:srgbClr val="38761D"/>
              </a:solidFill>
              <a:prstDash val="solid"/>
              <a:round/>
              <a:headEnd len="med" w="med" type="none"/>
              <a:tailEnd len="med" w="med" type="triangle"/>
            </a:ln>
          </p:spPr>
        </p:cxn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3"/>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final </a:t>
            </a:r>
            <a:r>
              <a:rPr lang="en">
                <a:solidFill>
                  <a:srgbClr val="38761D"/>
                </a:solidFill>
              </a:rPr>
              <a:t>bedtools intersect -f (fraction)</a:t>
            </a:r>
            <a:r>
              <a:rPr lang="en"/>
              <a:t> </a:t>
            </a:r>
            <a:endParaRPr/>
          </a:p>
        </p:txBody>
      </p:sp>
      <p:sp>
        <p:nvSpPr>
          <p:cNvPr id="422" name="Google Shape;422;p43"/>
          <p:cNvSpPr/>
          <p:nvPr/>
        </p:nvSpPr>
        <p:spPr>
          <a:xfrm>
            <a:off x="1644175" y="12252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23" name="Google Shape;423;p43"/>
          <p:cNvSpPr/>
          <p:nvPr/>
        </p:nvSpPr>
        <p:spPr>
          <a:xfrm>
            <a:off x="4217188" y="1225225"/>
            <a:ext cx="876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24" name="Google Shape;424;p43"/>
          <p:cNvSpPr/>
          <p:nvPr/>
        </p:nvSpPr>
        <p:spPr>
          <a:xfrm>
            <a:off x="6360300" y="12252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25" name="Google Shape;425;p43"/>
          <p:cNvSpPr/>
          <p:nvPr/>
        </p:nvSpPr>
        <p:spPr>
          <a:xfrm>
            <a:off x="676950" y="1950325"/>
            <a:ext cx="2605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26" name="Google Shape;426;p43"/>
          <p:cNvSpPr/>
          <p:nvPr/>
        </p:nvSpPr>
        <p:spPr>
          <a:xfrm>
            <a:off x="4646875" y="1956463"/>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27" name="Google Shape;427;p43"/>
          <p:cNvSpPr/>
          <p:nvPr/>
        </p:nvSpPr>
        <p:spPr>
          <a:xfrm>
            <a:off x="7290525" y="1950325"/>
            <a:ext cx="8766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428" name="Google Shape;428;p43"/>
          <p:cNvCxnSpPr/>
          <p:nvPr/>
        </p:nvCxnSpPr>
        <p:spPr>
          <a:xfrm>
            <a:off x="321350" y="2687700"/>
            <a:ext cx="8267700" cy="0"/>
          </a:xfrm>
          <a:prstGeom prst="straightConnector1">
            <a:avLst/>
          </a:prstGeom>
          <a:noFill/>
          <a:ln cap="flat" cmpd="sng" w="9525">
            <a:solidFill>
              <a:schemeClr val="dk2"/>
            </a:solidFill>
            <a:prstDash val="dash"/>
            <a:round/>
            <a:headEnd len="med" w="med" type="none"/>
            <a:tailEnd len="med" w="med" type="none"/>
          </a:ln>
        </p:spPr>
      </p:cxnSp>
      <p:cxnSp>
        <p:nvCxnSpPr>
          <p:cNvPr id="429" name="Google Shape;429;p43"/>
          <p:cNvCxnSpPr/>
          <p:nvPr/>
        </p:nvCxnSpPr>
        <p:spPr>
          <a:xfrm>
            <a:off x="4648438"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430" name="Google Shape;430;p43"/>
          <p:cNvCxnSpPr/>
          <p:nvPr/>
        </p:nvCxnSpPr>
        <p:spPr>
          <a:xfrm>
            <a:off x="5094009"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431" name="Google Shape;431;p43"/>
          <p:cNvCxnSpPr/>
          <p:nvPr/>
        </p:nvCxnSpPr>
        <p:spPr>
          <a:xfrm>
            <a:off x="7290521"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432" name="Google Shape;432;p43"/>
          <p:cNvCxnSpPr/>
          <p:nvPr/>
        </p:nvCxnSpPr>
        <p:spPr>
          <a:xfrm>
            <a:off x="7670246" y="1548775"/>
            <a:ext cx="0" cy="1314300"/>
          </a:xfrm>
          <a:prstGeom prst="straightConnector1">
            <a:avLst/>
          </a:prstGeom>
          <a:noFill/>
          <a:ln cap="flat" cmpd="sng" w="9525">
            <a:solidFill>
              <a:srgbClr val="999999"/>
            </a:solidFill>
            <a:prstDash val="solid"/>
            <a:round/>
            <a:headEnd len="med" w="med" type="none"/>
            <a:tailEnd len="med" w="med" type="none"/>
          </a:ln>
        </p:spPr>
      </p:cxnSp>
      <p:sp>
        <p:nvSpPr>
          <p:cNvPr id="433" name="Google Shape;433;p43"/>
          <p:cNvSpPr txBox="1"/>
          <p:nvPr/>
        </p:nvSpPr>
        <p:spPr>
          <a:xfrm>
            <a:off x="173236" y="11457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A</a:t>
            </a:r>
            <a:endParaRPr b="1" sz="1800">
              <a:solidFill>
                <a:schemeClr val="dk1"/>
              </a:solidFill>
              <a:latin typeface="Consolas"/>
              <a:ea typeface="Consolas"/>
              <a:cs typeface="Consolas"/>
              <a:sym typeface="Consolas"/>
            </a:endParaRPr>
          </a:p>
        </p:txBody>
      </p:sp>
      <p:sp>
        <p:nvSpPr>
          <p:cNvPr id="434" name="Google Shape;434;p43"/>
          <p:cNvSpPr txBox="1"/>
          <p:nvPr/>
        </p:nvSpPr>
        <p:spPr>
          <a:xfrm>
            <a:off x="171125" y="18675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B</a:t>
            </a:r>
            <a:endParaRPr b="1" sz="1800">
              <a:solidFill>
                <a:schemeClr val="dk1"/>
              </a:solidFill>
              <a:latin typeface="Consolas"/>
              <a:ea typeface="Consolas"/>
              <a:cs typeface="Consolas"/>
              <a:sym typeface="Consolas"/>
            </a:endParaRPr>
          </a:p>
        </p:txBody>
      </p:sp>
      <p:cxnSp>
        <p:nvCxnSpPr>
          <p:cNvPr id="435" name="Google Shape;435;p43"/>
          <p:cNvCxnSpPr/>
          <p:nvPr/>
        </p:nvCxnSpPr>
        <p:spPr>
          <a:xfrm>
            <a:off x="1644400" y="1548775"/>
            <a:ext cx="0" cy="1314300"/>
          </a:xfrm>
          <a:prstGeom prst="straightConnector1">
            <a:avLst/>
          </a:prstGeom>
          <a:noFill/>
          <a:ln cap="flat" cmpd="sng" w="9525">
            <a:solidFill>
              <a:srgbClr val="999999"/>
            </a:solidFill>
            <a:prstDash val="solid"/>
            <a:round/>
            <a:headEnd len="med" w="med" type="none"/>
            <a:tailEnd len="med" w="med" type="none"/>
          </a:ln>
        </p:spPr>
      </p:cxnSp>
      <p:cxnSp>
        <p:nvCxnSpPr>
          <p:cNvPr id="436" name="Google Shape;436;p43"/>
          <p:cNvCxnSpPr/>
          <p:nvPr/>
        </p:nvCxnSpPr>
        <p:spPr>
          <a:xfrm>
            <a:off x="2942824" y="1548775"/>
            <a:ext cx="0" cy="1314300"/>
          </a:xfrm>
          <a:prstGeom prst="straightConnector1">
            <a:avLst/>
          </a:prstGeom>
          <a:noFill/>
          <a:ln cap="flat" cmpd="sng" w="9525">
            <a:solidFill>
              <a:srgbClr val="999999"/>
            </a:solidFill>
            <a:prstDash val="solid"/>
            <a:round/>
            <a:headEnd len="med" w="med" type="none"/>
            <a:tailEnd len="med" w="med" type="none"/>
          </a:ln>
        </p:spPr>
      </p:cxnSp>
      <p:sp>
        <p:nvSpPr>
          <p:cNvPr id="437" name="Google Shape;437;p43"/>
          <p:cNvSpPr txBox="1"/>
          <p:nvPr/>
        </p:nvSpPr>
        <p:spPr>
          <a:xfrm>
            <a:off x="1611925" y="2746125"/>
            <a:ext cx="1306500" cy="73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100% Overlap</a:t>
            </a:r>
            <a:endParaRPr sz="1800">
              <a:solidFill>
                <a:schemeClr val="dk1"/>
              </a:solidFill>
              <a:latin typeface="Consolas"/>
              <a:ea typeface="Consolas"/>
              <a:cs typeface="Consolas"/>
              <a:sym typeface="Consolas"/>
            </a:endParaRPr>
          </a:p>
        </p:txBody>
      </p:sp>
      <p:sp>
        <p:nvSpPr>
          <p:cNvPr id="438" name="Google Shape;438;p43"/>
          <p:cNvSpPr txBox="1"/>
          <p:nvPr/>
        </p:nvSpPr>
        <p:spPr>
          <a:xfrm>
            <a:off x="4202725" y="2746125"/>
            <a:ext cx="1306500" cy="73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50% Overlap</a:t>
            </a:r>
            <a:endParaRPr sz="1800">
              <a:solidFill>
                <a:schemeClr val="dk1"/>
              </a:solidFill>
              <a:latin typeface="Consolas"/>
              <a:ea typeface="Consolas"/>
              <a:cs typeface="Consolas"/>
              <a:sym typeface="Consolas"/>
            </a:endParaRPr>
          </a:p>
        </p:txBody>
      </p:sp>
      <p:sp>
        <p:nvSpPr>
          <p:cNvPr id="439" name="Google Shape;439;p43"/>
          <p:cNvSpPr txBox="1"/>
          <p:nvPr/>
        </p:nvSpPr>
        <p:spPr>
          <a:xfrm>
            <a:off x="6840417" y="2746125"/>
            <a:ext cx="1306500" cy="73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20% Overlap</a:t>
            </a:r>
            <a:endParaRPr sz="1800">
              <a:solidFill>
                <a:schemeClr val="dk1"/>
              </a:solidFill>
              <a:latin typeface="Consolas"/>
              <a:ea typeface="Consolas"/>
              <a:cs typeface="Consolas"/>
              <a:sym typeface="Consolas"/>
            </a:endParaRPr>
          </a:p>
        </p:txBody>
      </p:sp>
      <p:sp>
        <p:nvSpPr>
          <p:cNvPr id="440" name="Google Shape;440;p43"/>
          <p:cNvSpPr txBox="1"/>
          <p:nvPr>
            <p:ph idx="1" type="body"/>
          </p:nvPr>
        </p:nvSpPr>
        <p:spPr>
          <a:xfrm>
            <a:off x="311700" y="3569425"/>
            <a:ext cx="8520600" cy="11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nsolas"/>
                <a:ea typeface="Consolas"/>
                <a:cs typeface="Consolas"/>
                <a:sym typeface="Consolas"/>
              </a:rPr>
              <a:t>-f </a:t>
            </a:r>
            <a:r>
              <a:rPr lang="en">
                <a:solidFill>
                  <a:srgbClr val="38761D"/>
                </a:solidFill>
                <a:latin typeface="Consolas"/>
                <a:ea typeface="Consolas"/>
                <a:cs typeface="Consolas"/>
                <a:sym typeface="Consolas"/>
              </a:rPr>
              <a:t>requires ≥x% of interval A overlapped by interval B (0 &lt; x ≤ 1)</a:t>
            </a:r>
            <a:endParaRPr>
              <a:solidFill>
                <a:srgbClr val="38761D"/>
              </a:solidFill>
              <a:latin typeface="Consolas"/>
              <a:ea typeface="Consolas"/>
              <a:cs typeface="Consolas"/>
              <a:sym typeface="Consolas"/>
            </a:endParaRPr>
          </a:p>
          <a:p>
            <a:pPr indent="0" lvl="0" marL="0" rtl="0" algn="l">
              <a:spcBef>
                <a:spcPts val="1600"/>
              </a:spcBef>
              <a:spcAft>
                <a:spcPts val="0"/>
              </a:spcAft>
              <a:buNone/>
            </a:pPr>
            <a:r>
              <a:rPr b="1" lang="en" sz="1600">
                <a:latin typeface="Source Code Pro"/>
                <a:ea typeface="Source Code Pro"/>
                <a:cs typeface="Source Code Pro"/>
                <a:sym typeface="Source Code Pro"/>
              </a:rPr>
              <a:t>$ bedtools intersect -a intersect_A.bed -b intersect_B.bed </a:t>
            </a:r>
            <a:r>
              <a:rPr b="1" lang="en" sz="1600">
                <a:solidFill>
                  <a:srgbClr val="38761D"/>
                </a:solidFill>
                <a:latin typeface="Source Code Pro"/>
                <a:ea typeface="Source Code Pro"/>
                <a:cs typeface="Source Code Pro"/>
                <a:sym typeface="Source Code Pro"/>
              </a:rPr>
              <a:t>-f 0.50</a:t>
            </a:r>
            <a:r>
              <a:rPr b="1" lang="en" sz="1700">
                <a:solidFill>
                  <a:srgbClr val="38761D"/>
                </a:solidFill>
                <a:latin typeface="Source Code Pro"/>
                <a:ea typeface="Source Code Pro"/>
                <a:cs typeface="Source Code Pro"/>
                <a:sym typeface="Source Code Pro"/>
              </a:rPr>
              <a:t> </a:t>
            </a:r>
            <a:endParaRPr b="1" sz="1700">
              <a:solidFill>
                <a:srgbClr val="38761D"/>
              </a:solidFill>
              <a:latin typeface="Consolas"/>
              <a:ea typeface="Consolas"/>
              <a:cs typeface="Consolas"/>
              <a:sym typeface="Consolas"/>
            </a:endParaRPr>
          </a:p>
          <a:p>
            <a:pPr indent="0" lvl="0" marL="0" rtl="0" algn="l">
              <a:spcBef>
                <a:spcPts val="1600"/>
              </a:spcBef>
              <a:spcAft>
                <a:spcPts val="1600"/>
              </a:spcAft>
              <a:buNone/>
            </a:pPr>
            <a:r>
              <a:t/>
            </a:r>
            <a:endParaRPr b="1">
              <a:solidFill>
                <a:srgbClr val="38761D"/>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87325"/>
            <a:ext cx="8520600" cy="83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At a high level, what are some analyses we could pursue with these intervals? </a:t>
            </a:r>
            <a:endParaRPr sz="2700"/>
          </a:p>
        </p:txBody>
      </p:sp>
      <p:grpSp>
        <p:nvGrpSpPr>
          <p:cNvPr id="78" name="Google Shape;78;p17"/>
          <p:cNvGrpSpPr/>
          <p:nvPr/>
        </p:nvGrpSpPr>
        <p:grpSpPr>
          <a:xfrm>
            <a:off x="77050" y="1241338"/>
            <a:ext cx="8614925" cy="854975"/>
            <a:chOff x="77050" y="1241338"/>
            <a:chExt cx="8614925" cy="854975"/>
          </a:xfrm>
        </p:grpSpPr>
        <p:sp>
          <p:nvSpPr>
            <p:cNvPr id="79" name="Google Shape;79;p17"/>
            <p:cNvSpPr txBox="1"/>
            <p:nvPr/>
          </p:nvSpPr>
          <p:spPr>
            <a:xfrm>
              <a:off x="77050" y="1317963"/>
              <a:ext cx="1386300" cy="70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Exons</a:t>
              </a:r>
              <a:endParaRPr sz="1800">
                <a:solidFill>
                  <a:schemeClr val="dk1"/>
                </a:solidFill>
                <a:latin typeface="Open Sans"/>
                <a:ea typeface="Open Sans"/>
                <a:cs typeface="Open Sans"/>
                <a:sym typeface="Open Sans"/>
              </a:endParaRPr>
            </a:p>
          </p:txBody>
        </p:sp>
        <p:grpSp>
          <p:nvGrpSpPr>
            <p:cNvPr id="80" name="Google Shape;80;p17"/>
            <p:cNvGrpSpPr/>
            <p:nvPr/>
          </p:nvGrpSpPr>
          <p:grpSpPr>
            <a:xfrm>
              <a:off x="1980150" y="1241338"/>
              <a:ext cx="6711825" cy="854975"/>
              <a:chOff x="1980150" y="1040475"/>
              <a:chExt cx="6711825" cy="854975"/>
            </a:xfrm>
          </p:grpSpPr>
          <p:sp>
            <p:nvSpPr>
              <p:cNvPr id="81" name="Google Shape;81;p17"/>
              <p:cNvSpPr/>
              <p:nvPr/>
            </p:nvSpPr>
            <p:spPr>
              <a:xfrm>
                <a:off x="1980150" y="1040475"/>
                <a:ext cx="818400" cy="34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2" name="Google Shape;82;p17"/>
              <p:cNvSpPr/>
              <p:nvPr/>
            </p:nvSpPr>
            <p:spPr>
              <a:xfrm>
                <a:off x="4227775" y="1040475"/>
                <a:ext cx="1521900" cy="34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3" name="Google Shape;83;p17"/>
              <p:cNvSpPr/>
              <p:nvPr/>
            </p:nvSpPr>
            <p:spPr>
              <a:xfrm>
                <a:off x="7873575" y="1040475"/>
                <a:ext cx="818400" cy="34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4" name="Google Shape;84;p17"/>
              <p:cNvSpPr/>
              <p:nvPr/>
            </p:nvSpPr>
            <p:spPr>
              <a:xfrm>
                <a:off x="1980150" y="1553150"/>
                <a:ext cx="818400" cy="34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5" name="Google Shape;85;p17"/>
              <p:cNvSpPr/>
              <p:nvPr/>
            </p:nvSpPr>
            <p:spPr>
              <a:xfrm>
                <a:off x="6648825" y="1553150"/>
                <a:ext cx="1386300" cy="34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grpSp>
        <p:nvGrpSpPr>
          <p:cNvPr id="86" name="Google Shape;86;p17"/>
          <p:cNvGrpSpPr/>
          <p:nvPr/>
        </p:nvGrpSpPr>
        <p:grpSpPr>
          <a:xfrm>
            <a:off x="77050" y="4235526"/>
            <a:ext cx="8966750" cy="710267"/>
            <a:chOff x="77050" y="4235526"/>
            <a:chExt cx="8966750" cy="710267"/>
          </a:xfrm>
        </p:grpSpPr>
        <p:sp>
          <p:nvSpPr>
            <p:cNvPr id="87" name="Google Shape;87;p17"/>
            <p:cNvSpPr txBox="1"/>
            <p:nvPr/>
          </p:nvSpPr>
          <p:spPr>
            <a:xfrm>
              <a:off x="77050" y="4238000"/>
              <a:ext cx="1600500" cy="70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RNA seq coverage</a:t>
              </a:r>
              <a:endParaRPr sz="1800">
                <a:solidFill>
                  <a:schemeClr val="dk1"/>
                </a:solidFill>
                <a:latin typeface="Open Sans"/>
                <a:ea typeface="Open Sans"/>
                <a:cs typeface="Open Sans"/>
                <a:sym typeface="Open Sans"/>
              </a:endParaRPr>
            </a:p>
          </p:txBody>
        </p:sp>
        <p:sp>
          <p:nvSpPr>
            <p:cNvPr id="88" name="Google Shape;88;p17"/>
            <p:cNvSpPr/>
            <p:nvPr/>
          </p:nvSpPr>
          <p:spPr>
            <a:xfrm>
              <a:off x="1690000" y="4237993"/>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9" name="Google Shape;89;p17"/>
            <p:cNvSpPr/>
            <p:nvPr/>
          </p:nvSpPr>
          <p:spPr>
            <a:xfrm>
              <a:off x="1851775" y="4511143"/>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0" name="Google Shape;90;p17"/>
            <p:cNvSpPr/>
            <p:nvPr/>
          </p:nvSpPr>
          <p:spPr>
            <a:xfrm>
              <a:off x="2432200" y="4784293"/>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1" name="Google Shape;91;p17"/>
            <p:cNvSpPr/>
            <p:nvPr/>
          </p:nvSpPr>
          <p:spPr>
            <a:xfrm>
              <a:off x="2591509" y="4237993"/>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2" name="Google Shape;92;p17"/>
            <p:cNvSpPr/>
            <p:nvPr/>
          </p:nvSpPr>
          <p:spPr>
            <a:xfrm>
              <a:off x="4297600" y="4790393"/>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3" name="Google Shape;93;p17"/>
            <p:cNvSpPr/>
            <p:nvPr/>
          </p:nvSpPr>
          <p:spPr>
            <a:xfrm>
              <a:off x="4423500" y="4244093"/>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4" name="Google Shape;94;p17"/>
            <p:cNvSpPr/>
            <p:nvPr/>
          </p:nvSpPr>
          <p:spPr>
            <a:xfrm>
              <a:off x="4586600" y="4517243"/>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5" name="Google Shape;95;p17"/>
            <p:cNvSpPr/>
            <p:nvPr/>
          </p:nvSpPr>
          <p:spPr>
            <a:xfrm>
              <a:off x="5165700" y="4790393"/>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6" name="Google Shape;96;p17"/>
            <p:cNvSpPr/>
            <p:nvPr/>
          </p:nvSpPr>
          <p:spPr>
            <a:xfrm>
              <a:off x="5328800" y="4235526"/>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7" name="Google Shape;97;p17"/>
            <p:cNvSpPr/>
            <p:nvPr/>
          </p:nvSpPr>
          <p:spPr>
            <a:xfrm>
              <a:off x="5490575" y="4508676"/>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8" name="Google Shape;98;p17"/>
            <p:cNvSpPr/>
            <p:nvPr/>
          </p:nvSpPr>
          <p:spPr>
            <a:xfrm>
              <a:off x="6436200" y="4508676"/>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9" name="Google Shape;99;p17"/>
            <p:cNvSpPr/>
            <p:nvPr/>
          </p:nvSpPr>
          <p:spPr>
            <a:xfrm>
              <a:off x="7015300" y="4781826"/>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0" name="Google Shape;100;p17"/>
            <p:cNvSpPr/>
            <p:nvPr/>
          </p:nvSpPr>
          <p:spPr>
            <a:xfrm>
              <a:off x="7118000" y="4241627"/>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1" name="Google Shape;101;p17"/>
            <p:cNvSpPr/>
            <p:nvPr/>
          </p:nvSpPr>
          <p:spPr>
            <a:xfrm>
              <a:off x="7355975" y="4514777"/>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2" name="Google Shape;102;p17"/>
            <p:cNvSpPr/>
            <p:nvPr/>
          </p:nvSpPr>
          <p:spPr>
            <a:xfrm>
              <a:off x="8062300" y="4241627"/>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3" name="Google Shape;103;p17"/>
            <p:cNvSpPr/>
            <p:nvPr/>
          </p:nvSpPr>
          <p:spPr>
            <a:xfrm>
              <a:off x="8225400" y="4514777"/>
              <a:ext cx="818400" cy="1554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nvGrpSpPr>
          <p:cNvPr id="104" name="Google Shape;104;p17"/>
          <p:cNvGrpSpPr/>
          <p:nvPr/>
        </p:nvGrpSpPr>
        <p:grpSpPr>
          <a:xfrm>
            <a:off x="77050" y="3366738"/>
            <a:ext cx="7546825" cy="701700"/>
            <a:chOff x="77050" y="3366738"/>
            <a:chExt cx="7546825" cy="701700"/>
          </a:xfrm>
        </p:grpSpPr>
        <p:sp>
          <p:nvSpPr>
            <p:cNvPr id="105" name="Google Shape;105;p17"/>
            <p:cNvSpPr txBox="1"/>
            <p:nvPr/>
          </p:nvSpPr>
          <p:spPr>
            <a:xfrm>
              <a:off x="77050" y="3366738"/>
              <a:ext cx="1386300" cy="70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Chip-seq Peaks</a:t>
              </a:r>
              <a:endParaRPr sz="1800">
                <a:solidFill>
                  <a:schemeClr val="dk1"/>
                </a:solidFill>
                <a:latin typeface="Open Sans"/>
                <a:ea typeface="Open Sans"/>
                <a:cs typeface="Open Sans"/>
                <a:sym typeface="Open Sans"/>
              </a:endParaRPr>
            </a:p>
          </p:txBody>
        </p:sp>
        <p:sp>
          <p:nvSpPr>
            <p:cNvPr id="106" name="Google Shape;106;p17"/>
            <p:cNvSpPr/>
            <p:nvPr/>
          </p:nvSpPr>
          <p:spPr>
            <a:xfrm>
              <a:off x="3077300" y="3546450"/>
              <a:ext cx="491400" cy="342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7" name="Google Shape;107;p17"/>
            <p:cNvSpPr/>
            <p:nvPr/>
          </p:nvSpPr>
          <p:spPr>
            <a:xfrm>
              <a:off x="5984100" y="3550075"/>
              <a:ext cx="420300" cy="342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8" name="Google Shape;108;p17"/>
            <p:cNvSpPr/>
            <p:nvPr/>
          </p:nvSpPr>
          <p:spPr>
            <a:xfrm>
              <a:off x="7203575" y="3550075"/>
              <a:ext cx="420300" cy="342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nvGrpSpPr>
          <p:cNvPr id="109" name="Google Shape;109;p17"/>
          <p:cNvGrpSpPr/>
          <p:nvPr/>
        </p:nvGrpSpPr>
        <p:grpSpPr>
          <a:xfrm>
            <a:off x="77050" y="2446050"/>
            <a:ext cx="8232375" cy="701700"/>
            <a:chOff x="77050" y="2446050"/>
            <a:chExt cx="8232375" cy="701700"/>
          </a:xfrm>
        </p:grpSpPr>
        <p:sp>
          <p:nvSpPr>
            <p:cNvPr id="110" name="Google Shape;110;p17"/>
            <p:cNvSpPr/>
            <p:nvPr/>
          </p:nvSpPr>
          <p:spPr>
            <a:xfrm>
              <a:off x="3483200" y="2591500"/>
              <a:ext cx="51300" cy="342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1" name="Google Shape;111;p17"/>
            <p:cNvSpPr txBox="1"/>
            <p:nvPr/>
          </p:nvSpPr>
          <p:spPr>
            <a:xfrm>
              <a:off x="77050" y="2446050"/>
              <a:ext cx="1386300" cy="70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Genomic variants</a:t>
              </a:r>
              <a:endParaRPr sz="1800">
                <a:solidFill>
                  <a:schemeClr val="dk1"/>
                </a:solidFill>
                <a:latin typeface="Open Sans"/>
                <a:ea typeface="Open Sans"/>
                <a:cs typeface="Open Sans"/>
                <a:sym typeface="Open Sans"/>
              </a:endParaRPr>
            </a:p>
          </p:txBody>
        </p:sp>
        <p:sp>
          <p:nvSpPr>
            <p:cNvPr id="112" name="Google Shape;112;p17"/>
            <p:cNvSpPr/>
            <p:nvPr/>
          </p:nvSpPr>
          <p:spPr>
            <a:xfrm>
              <a:off x="4482358" y="2591500"/>
              <a:ext cx="51300" cy="342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3" name="Google Shape;113;p17"/>
            <p:cNvSpPr/>
            <p:nvPr/>
          </p:nvSpPr>
          <p:spPr>
            <a:xfrm>
              <a:off x="4710958" y="2591500"/>
              <a:ext cx="51300" cy="342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4" name="Google Shape;114;p17"/>
            <p:cNvSpPr/>
            <p:nvPr/>
          </p:nvSpPr>
          <p:spPr>
            <a:xfrm>
              <a:off x="4600525" y="2591500"/>
              <a:ext cx="51300" cy="342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5" name="Google Shape;115;p17"/>
            <p:cNvSpPr/>
            <p:nvPr/>
          </p:nvSpPr>
          <p:spPr>
            <a:xfrm>
              <a:off x="6124525" y="2591500"/>
              <a:ext cx="51300" cy="342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6" name="Google Shape;116;p17"/>
            <p:cNvSpPr/>
            <p:nvPr/>
          </p:nvSpPr>
          <p:spPr>
            <a:xfrm>
              <a:off x="6353125" y="2591500"/>
              <a:ext cx="51300" cy="342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7" name="Google Shape;117;p17"/>
            <p:cNvSpPr/>
            <p:nvPr/>
          </p:nvSpPr>
          <p:spPr>
            <a:xfrm>
              <a:off x="8258125" y="2591500"/>
              <a:ext cx="51300" cy="342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8" name="Google Shape;118;p17"/>
            <p:cNvSpPr/>
            <p:nvPr/>
          </p:nvSpPr>
          <p:spPr>
            <a:xfrm>
              <a:off x="3026000" y="2591500"/>
              <a:ext cx="51300" cy="342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9" name="Google Shape;119;p17"/>
            <p:cNvSpPr/>
            <p:nvPr/>
          </p:nvSpPr>
          <p:spPr>
            <a:xfrm>
              <a:off x="3711800" y="2591500"/>
              <a:ext cx="51300" cy="342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0" name="Google Shape;120;p17"/>
            <p:cNvSpPr/>
            <p:nvPr/>
          </p:nvSpPr>
          <p:spPr>
            <a:xfrm>
              <a:off x="2738316" y="2591500"/>
              <a:ext cx="51300" cy="342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4"/>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intersect -f (fraction)</a:t>
            </a:r>
            <a:r>
              <a:rPr lang="en"/>
              <a:t> </a:t>
            </a:r>
            <a:endParaRPr/>
          </a:p>
        </p:txBody>
      </p:sp>
      <p:sp>
        <p:nvSpPr>
          <p:cNvPr id="446" name="Google Shape;446;p44"/>
          <p:cNvSpPr txBox="1"/>
          <p:nvPr>
            <p:ph idx="1" type="body"/>
          </p:nvPr>
        </p:nvSpPr>
        <p:spPr>
          <a:xfrm>
            <a:off x="3117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intersect_A.bed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10  20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30  40</a:t>
            </a:r>
            <a:endParaRPr>
              <a:latin typeface="Consolas"/>
              <a:ea typeface="Consolas"/>
              <a:cs typeface="Consolas"/>
              <a:sym typeface="Consolas"/>
            </a:endParaRPr>
          </a:p>
          <a:p>
            <a:pPr indent="0" lvl="0" marL="0" rtl="0" algn="l">
              <a:spcBef>
                <a:spcPts val="0"/>
              </a:spcBef>
              <a:spcAft>
                <a:spcPts val="1600"/>
              </a:spcAft>
              <a:buNone/>
            </a:pPr>
            <a:r>
              <a:t/>
            </a:r>
            <a:endParaRPr/>
          </a:p>
        </p:txBody>
      </p:sp>
      <p:sp>
        <p:nvSpPr>
          <p:cNvPr id="447" name="Google Shape;447;p44"/>
          <p:cNvSpPr txBox="1"/>
          <p:nvPr>
            <p:ph idx="4294967295" type="body"/>
          </p:nvPr>
        </p:nvSpPr>
        <p:spPr>
          <a:xfrm>
            <a:off x="4832400" y="996625"/>
            <a:ext cx="3999900" cy="12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intersect_B.bed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15   20</a:t>
            </a:r>
            <a:endParaRPr>
              <a:latin typeface="Consolas"/>
              <a:ea typeface="Consolas"/>
              <a:cs typeface="Consolas"/>
              <a:sym typeface="Consolas"/>
            </a:endParaRPr>
          </a:p>
          <a:p>
            <a:pPr indent="0" lvl="0" marL="0" rtl="0" algn="l">
              <a:spcBef>
                <a:spcPts val="0"/>
              </a:spcBef>
              <a:spcAft>
                <a:spcPts val="0"/>
              </a:spcAft>
              <a:buNone/>
            </a:pPr>
            <a:r>
              <a:rPr lang="en">
                <a:solidFill>
                  <a:srgbClr val="000000"/>
                </a:solidFill>
                <a:latin typeface="Consolas"/>
                <a:ea typeface="Consolas"/>
                <a:cs typeface="Consolas"/>
                <a:sym typeface="Consolas"/>
              </a:rPr>
              <a:t>chr1  17   23</a:t>
            </a:r>
            <a:endParaRPr>
              <a:solidFill>
                <a:srgbClr val="000000"/>
              </a:solidFill>
              <a:latin typeface="Consolas"/>
              <a:ea typeface="Consolas"/>
              <a:cs typeface="Consolas"/>
              <a:sym typeface="Consolas"/>
            </a:endParaRPr>
          </a:p>
        </p:txBody>
      </p:sp>
      <p:sp>
        <p:nvSpPr>
          <p:cNvPr id="448" name="Google Shape;448;p44"/>
          <p:cNvSpPr txBox="1"/>
          <p:nvPr>
            <p:ph idx="1" type="body"/>
          </p:nvPr>
        </p:nvSpPr>
        <p:spPr>
          <a:xfrm>
            <a:off x="311700" y="2578825"/>
            <a:ext cx="8520600" cy="4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Source Code Pro"/>
                <a:ea typeface="Source Code Pro"/>
                <a:cs typeface="Source Code Pro"/>
                <a:sym typeface="Source Code Pro"/>
              </a:rPr>
              <a:t>$ bedtools intersect -a intersect_A.bed -b intersect_B.bed </a:t>
            </a:r>
            <a:r>
              <a:rPr b="1" lang="en" sz="1600">
                <a:solidFill>
                  <a:srgbClr val="38761D"/>
                </a:solidFill>
                <a:latin typeface="Source Code Pro"/>
                <a:ea typeface="Source Code Pro"/>
                <a:cs typeface="Source Code Pro"/>
                <a:sym typeface="Source Code Pro"/>
              </a:rPr>
              <a:t>-f 0.50</a:t>
            </a:r>
            <a:endParaRPr b="1" sz="1600">
              <a:solidFill>
                <a:srgbClr val="38761D"/>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sz="1700">
              <a:solidFill>
                <a:srgbClr val="000000"/>
              </a:solidFill>
              <a:latin typeface="Consolas"/>
              <a:ea typeface="Consolas"/>
              <a:cs typeface="Consolas"/>
              <a:sym typeface="Consolas"/>
            </a:endParaRPr>
          </a:p>
        </p:txBody>
      </p:sp>
      <p:sp>
        <p:nvSpPr>
          <p:cNvPr id="449" name="Google Shape;449;p44"/>
          <p:cNvSpPr txBox="1"/>
          <p:nvPr/>
        </p:nvSpPr>
        <p:spPr>
          <a:xfrm>
            <a:off x="175850" y="3560875"/>
            <a:ext cx="8836200" cy="6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700">
                <a:solidFill>
                  <a:schemeClr val="dk1"/>
                </a:solidFill>
                <a:latin typeface="Source Code Pro"/>
                <a:ea typeface="Source Code Pro"/>
                <a:cs typeface="Source Code Pro"/>
                <a:sym typeface="Source Code Pro"/>
              </a:rPr>
              <a:t>$ bedtools intersect -a intersect_A.bed -b intersect_B.bed </a:t>
            </a:r>
            <a:r>
              <a:rPr b="1" lang="en" sz="1700">
                <a:solidFill>
                  <a:srgbClr val="38761D"/>
                </a:solidFill>
                <a:latin typeface="Source Code Pro"/>
                <a:ea typeface="Source Code Pro"/>
                <a:cs typeface="Source Code Pro"/>
                <a:sym typeface="Source Code Pro"/>
              </a:rPr>
              <a:t>-f 0.50</a:t>
            </a:r>
            <a:r>
              <a:rPr b="1" lang="en" sz="1700">
                <a:solidFill>
                  <a:schemeClr val="dk1"/>
                </a:solidFill>
                <a:latin typeface="Source Code Pro"/>
                <a:ea typeface="Source Code Pro"/>
                <a:cs typeface="Source Code Pro"/>
                <a:sym typeface="Source Code Pro"/>
              </a:rPr>
              <a:t> -wa -wb</a:t>
            </a:r>
            <a:endParaRPr b="1" sz="17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p:txBody>
      </p:sp>
      <p:sp>
        <p:nvSpPr>
          <p:cNvPr id="450" name="Google Shape;450;p44"/>
          <p:cNvSpPr txBox="1"/>
          <p:nvPr/>
        </p:nvSpPr>
        <p:spPr>
          <a:xfrm>
            <a:off x="436925" y="2897350"/>
            <a:ext cx="2359500" cy="31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chr1	15	20</a:t>
            </a:r>
            <a:endParaRPr sz="1700">
              <a:solidFill>
                <a:schemeClr val="dk1"/>
              </a:solidFill>
              <a:latin typeface="Consolas"/>
              <a:ea typeface="Consolas"/>
              <a:cs typeface="Consolas"/>
              <a:sym typeface="Consola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51" name="Google Shape;451;p44"/>
          <p:cNvSpPr txBox="1"/>
          <p:nvPr/>
        </p:nvSpPr>
        <p:spPr>
          <a:xfrm>
            <a:off x="297100" y="4273150"/>
            <a:ext cx="3757500" cy="40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chr1	10	20	chr1	15	20</a:t>
            </a:r>
            <a:endParaRPr sz="18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5"/>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Quick pop quiz! </a:t>
            </a:r>
            <a:endParaRPr/>
          </a:p>
        </p:txBody>
      </p:sp>
      <p:sp>
        <p:nvSpPr>
          <p:cNvPr id="457" name="Google Shape;457;p45"/>
          <p:cNvSpPr txBox="1"/>
          <p:nvPr>
            <p:ph idx="1" type="body"/>
          </p:nvPr>
        </p:nvSpPr>
        <p:spPr>
          <a:xfrm>
            <a:off x="311700" y="920425"/>
            <a:ext cx="8520600" cy="61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do each of the bedtools intersect options do? </a:t>
            </a:r>
            <a:endParaRPr/>
          </a:p>
        </p:txBody>
      </p:sp>
      <p:graphicFrame>
        <p:nvGraphicFramePr>
          <p:cNvPr id="458" name="Google Shape;458;p45"/>
          <p:cNvGraphicFramePr/>
          <p:nvPr/>
        </p:nvGraphicFramePr>
        <p:xfrm>
          <a:off x="311700" y="1466850"/>
          <a:ext cx="3000000" cy="3000000"/>
        </p:xfrm>
        <a:graphic>
          <a:graphicData uri="http://schemas.openxmlformats.org/drawingml/2006/table">
            <a:tbl>
              <a:tblPr>
                <a:noFill/>
                <a:tableStyleId>{A3CB5597-20FA-4F22-A0C6-2367136F6843}</a:tableStyleId>
              </a:tblPr>
              <a:tblGrid>
                <a:gridCol w="2130150"/>
                <a:gridCol w="2936100"/>
                <a:gridCol w="1749175"/>
                <a:gridCol w="1705175"/>
              </a:tblGrid>
              <a:tr h="381000">
                <a:tc>
                  <a:txBody>
                    <a:bodyPr/>
                    <a:lstStyle/>
                    <a:p>
                      <a:pPr indent="0" lvl="0" marL="0" rtl="0" algn="l">
                        <a:spcBef>
                          <a:spcPts val="0"/>
                        </a:spcBef>
                        <a:spcAft>
                          <a:spcPts val="0"/>
                        </a:spcAft>
                        <a:buNone/>
                      </a:pPr>
                      <a:r>
                        <a:rPr b="1" lang="en" sz="1300">
                          <a:latin typeface="Source Code Pro"/>
                          <a:ea typeface="Source Code Pro"/>
                          <a:cs typeface="Source Code Pro"/>
                          <a:sym typeface="Source Code Pro"/>
                        </a:rPr>
                        <a:t>Command</a:t>
                      </a:r>
                      <a:endParaRPr b="1" sz="1300">
                        <a:latin typeface="Source Code Pro"/>
                        <a:ea typeface="Source Code Pro"/>
                        <a:cs typeface="Source Code Pro"/>
                        <a:sym typeface="Source Code Pr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t>Purpose</a:t>
                      </a:r>
                      <a:endParaRPr b="1"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t>Return original A interval? </a:t>
                      </a:r>
                      <a:endParaRPr b="1" sz="1300"/>
                    </a:p>
                  </a:txBody>
                  <a:tcPr marT="91425" marB="91425" marR="91425" marL="91425"/>
                </a:tc>
                <a:tc>
                  <a:txBody>
                    <a:bodyPr/>
                    <a:lstStyle/>
                    <a:p>
                      <a:pPr indent="0" lvl="0" marL="0" rtl="0" algn="l">
                        <a:spcBef>
                          <a:spcPts val="0"/>
                        </a:spcBef>
                        <a:spcAft>
                          <a:spcPts val="0"/>
                        </a:spcAft>
                        <a:buNone/>
                      </a:pPr>
                      <a:r>
                        <a:rPr b="1" lang="en" sz="1300"/>
                        <a:t>Return original B interval? </a:t>
                      </a:r>
                      <a:endParaRPr b="1" sz="1300"/>
                    </a:p>
                  </a:txBody>
                  <a:tcPr marT="91425" marB="91425" marR="91425" marL="91425"/>
                </a:tc>
              </a:tr>
              <a:tr h="381000">
                <a:tc>
                  <a:txBody>
                    <a:bodyPr/>
                    <a:lstStyle/>
                    <a:p>
                      <a:pPr indent="0" lvl="0" marL="0" rtl="0" algn="l">
                        <a:spcBef>
                          <a:spcPts val="0"/>
                        </a:spcBef>
                        <a:spcAft>
                          <a:spcPts val="0"/>
                        </a:spcAft>
                        <a:buNone/>
                      </a:pPr>
                      <a:r>
                        <a:rPr lang="en" sz="1100">
                          <a:latin typeface="Source Code Pro Medium"/>
                          <a:ea typeface="Source Code Pro Medium"/>
                          <a:cs typeface="Source Code Pro Medium"/>
                          <a:sym typeface="Source Code Pro Medium"/>
                        </a:rPr>
                        <a:t>bedtools intersect</a:t>
                      </a:r>
                      <a:endParaRPr sz="1100">
                        <a:latin typeface="Source Code Pro Medium"/>
                        <a:ea typeface="Source Code Pro Medium"/>
                        <a:cs typeface="Source Code Pro Medium"/>
                        <a:sym typeface="Source Code Pr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Report overlapping regions of A and B intervals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No</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No</a:t>
                      </a:r>
                      <a:endParaRPr sz="11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100">
                          <a:latin typeface="Source Code Pro Medium"/>
                          <a:ea typeface="Source Code Pro Medium"/>
                          <a:cs typeface="Source Code Pro Medium"/>
                          <a:sym typeface="Source Code Pro Medium"/>
                        </a:rPr>
                        <a:t>bedtools intersect -wa</a:t>
                      </a:r>
                      <a:endParaRPr sz="1100">
                        <a:latin typeface="Source Code Pro Medium"/>
                        <a:ea typeface="Source Code Pro Medium"/>
                        <a:cs typeface="Source Code Pro Medium"/>
                        <a:sym typeface="Source Code Pr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Identify A itnervals overlapping B</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Yes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No</a:t>
                      </a:r>
                      <a:endParaRPr sz="11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100">
                          <a:solidFill>
                            <a:schemeClr val="dk1"/>
                          </a:solidFill>
                          <a:latin typeface="Source Code Pro Medium"/>
                          <a:ea typeface="Source Code Pro Medium"/>
                          <a:cs typeface="Source Code Pro Medium"/>
                          <a:sym typeface="Source Code Pro Medium"/>
                        </a:rPr>
                        <a:t>bedtools intersect -wb</a:t>
                      </a:r>
                      <a:endParaRPr sz="1100">
                        <a:latin typeface="Source Code Pro Medium"/>
                        <a:ea typeface="Source Code Pro Medium"/>
                        <a:cs typeface="Source Code Pro Medium"/>
                        <a:sym typeface="Source Code Pr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Identify B intervals overlapping A</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No</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Yes</a:t>
                      </a:r>
                      <a:endParaRPr sz="11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100">
                          <a:solidFill>
                            <a:schemeClr val="dk1"/>
                          </a:solidFill>
                          <a:latin typeface="Source Code Pro Medium"/>
                          <a:ea typeface="Source Code Pro Medium"/>
                          <a:cs typeface="Source Code Pro Medium"/>
                          <a:sym typeface="Source Code Pro Medium"/>
                        </a:rPr>
                        <a:t>bedtools intersect -u</a:t>
                      </a:r>
                      <a:endParaRPr sz="1100">
                        <a:solidFill>
                          <a:schemeClr val="dk1"/>
                        </a:solidFill>
                        <a:latin typeface="Source Code Pro Medium"/>
                        <a:ea typeface="Source Code Pro Medium"/>
                        <a:cs typeface="Source Code Pro Medium"/>
                        <a:sym typeface="Source Code Pr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Unique A intervals overlapping ≥1 B interval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Yes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No</a:t>
                      </a:r>
                      <a:endParaRPr sz="11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100">
                          <a:solidFill>
                            <a:schemeClr val="dk1"/>
                          </a:solidFill>
                          <a:latin typeface="Source Code Pro Medium"/>
                          <a:ea typeface="Source Code Pro Medium"/>
                          <a:cs typeface="Source Code Pro Medium"/>
                          <a:sym typeface="Source Code Pro Medium"/>
                        </a:rPr>
                        <a:t>b</a:t>
                      </a:r>
                      <a:r>
                        <a:rPr lang="en" sz="1100">
                          <a:solidFill>
                            <a:schemeClr val="dk1"/>
                          </a:solidFill>
                          <a:latin typeface="Source Code Pro Medium"/>
                          <a:ea typeface="Source Code Pro Medium"/>
                          <a:cs typeface="Source Code Pro Medium"/>
                          <a:sym typeface="Source Code Pro Medium"/>
                        </a:rPr>
                        <a:t>edtools intersect -c</a:t>
                      </a:r>
                      <a:endParaRPr sz="1100">
                        <a:solidFill>
                          <a:schemeClr val="dk1"/>
                        </a:solidFill>
                        <a:latin typeface="Source Code Pro Medium"/>
                        <a:ea typeface="Source Code Pro Medium"/>
                        <a:cs typeface="Source Code Pro Medium"/>
                        <a:sym typeface="Source Code Pr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Counts overlapping intervals from B with A</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100"/>
                        <a:t>Yes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No</a:t>
                      </a:r>
                      <a:endParaRPr sz="11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100">
                          <a:solidFill>
                            <a:schemeClr val="dk1"/>
                          </a:solidFill>
                          <a:latin typeface="Source Code Pro Medium"/>
                          <a:ea typeface="Source Code Pro Medium"/>
                          <a:cs typeface="Source Code Pro Medium"/>
                          <a:sym typeface="Source Code Pro Medium"/>
                        </a:rPr>
                        <a:t>bedtools intersect -v</a:t>
                      </a:r>
                      <a:endParaRPr sz="1100">
                        <a:solidFill>
                          <a:schemeClr val="dk1"/>
                        </a:solidFill>
                        <a:latin typeface="Source Code Pro Medium"/>
                        <a:ea typeface="Source Code Pro Medium"/>
                        <a:cs typeface="Source Code Pro Medium"/>
                        <a:sym typeface="Source Code Pr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A intervals without B overlap</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Yes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No</a:t>
                      </a:r>
                      <a:endParaRPr sz="1100"/>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100">
                          <a:solidFill>
                            <a:schemeClr val="dk1"/>
                          </a:solidFill>
                          <a:latin typeface="Source Code Pro Medium"/>
                          <a:ea typeface="Source Code Pro Medium"/>
                          <a:cs typeface="Source Code Pro Medium"/>
                          <a:sym typeface="Source Code Pro Medium"/>
                        </a:rPr>
                        <a:t>Bedtools intersect -f</a:t>
                      </a:r>
                      <a:endParaRPr sz="1100">
                        <a:solidFill>
                          <a:schemeClr val="dk1"/>
                        </a:solidFill>
                        <a:latin typeface="Source Code Pro Medium"/>
                        <a:ea typeface="Source Code Pro Medium"/>
                        <a:cs typeface="Source Code Pro Medium"/>
                        <a:sym typeface="Source Code Pr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Filters intervals to overlap ≥ -f value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No (without -wa) </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No (without -wb)</a:t>
                      </a:r>
                      <a:endParaRPr sz="1100"/>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6"/>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8761D"/>
                </a:solidFill>
              </a:rPr>
              <a:t>bedtools intersect</a:t>
            </a:r>
            <a:r>
              <a:rPr lang="en"/>
              <a:t> exercises</a:t>
            </a:r>
            <a:endParaRPr/>
          </a:p>
        </p:txBody>
      </p:sp>
      <p:sp>
        <p:nvSpPr>
          <p:cNvPr id="464" name="Google Shape;464;p46"/>
          <p:cNvSpPr txBox="1"/>
          <p:nvPr>
            <p:ph idx="1" type="body"/>
          </p:nvPr>
        </p:nvSpPr>
        <p:spPr>
          <a:xfrm>
            <a:off x="36208" y="996625"/>
            <a:ext cx="9060900" cy="3354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Consolas"/>
              <a:buAutoNum type="arabicParenR"/>
            </a:pPr>
            <a:r>
              <a:rPr lang="en" sz="1500">
                <a:latin typeface="Consolas"/>
                <a:ea typeface="Consolas"/>
                <a:cs typeface="Consolas"/>
                <a:sym typeface="Consolas"/>
              </a:rPr>
              <a:t>Identify overlapping intervals between the exons and CpG islands</a:t>
            </a:r>
            <a:endParaRPr sz="1500">
              <a:latin typeface="Consolas"/>
              <a:ea typeface="Consolas"/>
              <a:cs typeface="Consolas"/>
              <a:sym typeface="Consolas"/>
            </a:endParaRPr>
          </a:p>
          <a:p>
            <a:pPr indent="-323850" lvl="0" marL="457200" rtl="0" algn="l">
              <a:spcBef>
                <a:spcPts val="1000"/>
              </a:spcBef>
              <a:spcAft>
                <a:spcPts val="0"/>
              </a:spcAft>
              <a:buSzPts val="1500"/>
              <a:buFont typeface="Consolas"/>
              <a:buAutoNum type="arabicParenR"/>
            </a:pPr>
            <a:r>
              <a:rPr lang="en" sz="1500">
                <a:latin typeface="Consolas"/>
                <a:ea typeface="Consolas"/>
                <a:cs typeface="Consolas"/>
                <a:sym typeface="Consolas"/>
              </a:rPr>
              <a:t>Report the original exon interval that overlaps the most CpG islands </a:t>
            </a:r>
            <a:r>
              <a:rPr lang="en" sz="1500">
                <a:latin typeface="Consolas"/>
                <a:ea typeface="Consolas"/>
                <a:cs typeface="Consolas"/>
                <a:sym typeface="Consolas"/>
              </a:rPr>
              <a:t>(Hint: look up sort -nr)</a:t>
            </a:r>
            <a:endParaRPr sz="1500">
              <a:latin typeface="Consolas"/>
              <a:ea typeface="Consolas"/>
              <a:cs typeface="Consolas"/>
              <a:sym typeface="Consolas"/>
            </a:endParaRPr>
          </a:p>
          <a:p>
            <a:pPr indent="-323850" lvl="0" marL="457200" rtl="0" algn="l">
              <a:spcBef>
                <a:spcPts val="1000"/>
              </a:spcBef>
              <a:spcAft>
                <a:spcPts val="0"/>
              </a:spcAft>
              <a:buSzPts val="1500"/>
              <a:buAutoNum type="arabicParenR"/>
            </a:pPr>
            <a:r>
              <a:rPr lang="en" sz="1500">
                <a:latin typeface="Consolas"/>
                <a:ea typeface="Consolas"/>
                <a:cs typeface="Consolas"/>
                <a:sym typeface="Consolas"/>
              </a:rPr>
              <a:t>Identify the original</a:t>
            </a:r>
            <a:r>
              <a:rPr lang="en" sz="1500">
                <a:latin typeface="Consolas"/>
                <a:ea typeface="Consolas"/>
                <a:cs typeface="Consolas"/>
                <a:sym typeface="Consolas"/>
              </a:rPr>
              <a:t> cpg island that overlaps the most exons, requiring that ≥10% of the CpG island is overlapped by an exon (Hint: look up sort -nr)</a:t>
            </a:r>
            <a:endParaRPr sz="1500">
              <a:latin typeface="Consolas"/>
              <a:ea typeface="Consolas"/>
              <a:cs typeface="Consolas"/>
              <a:sym typeface="Consolas"/>
            </a:endParaRPr>
          </a:p>
          <a:p>
            <a:pPr indent="-323850" lvl="0" marL="457200" rtl="0" algn="l">
              <a:spcBef>
                <a:spcPts val="1000"/>
              </a:spcBef>
              <a:spcAft>
                <a:spcPts val="0"/>
              </a:spcAft>
              <a:buSzPts val="1500"/>
              <a:buFont typeface="Consolas"/>
              <a:buAutoNum type="arabicParenR"/>
            </a:pPr>
            <a:r>
              <a:rPr lang="en" sz="1500">
                <a:latin typeface="Consolas"/>
                <a:ea typeface="Consolas"/>
                <a:cs typeface="Consolas"/>
                <a:sym typeface="Consolas"/>
              </a:rPr>
              <a:t>What fraction of the GWAS SNPs are exonic? (Hint: what should be the </a:t>
            </a:r>
            <a:r>
              <a:rPr lang="en" sz="1500">
                <a:latin typeface="Consolas"/>
                <a:ea typeface="Consolas"/>
                <a:cs typeface="Consolas"/>
                <a:sym typeface="Consolas"/>
              </a:rPr>
              <a:t>denominator for calculating this fraction</a:t>
            </a:r>
            <a:r>
              <a:rPr lang="en" sz="1500">
                <a:latin typeface="Consolas"/>
                <a:ea typeface="Consolas"/>
                <a:cs typeface="Consolas"/>
                <a:sym typeface="Consolas"/>
              </a:rPr>
              <a:t>)</a:t>
            </a:r>
            <a:endParaRPr sz="1500">
              <a:latin typeface="Consolas"/>
              <a:ea typeface="Consolas"/>
              <a:cs typeface="Consolas"/>
              <a:sym typeface="Consolas"/>
            </a:endParaRPr>
          </a:p>
          <a:p>
            <a:pPr indent="-323850" lvl="0" marL="457200" rtl="0" algn="l">
              <a:spcBef>
                <a:spcPts val="1000"/>
              </a:spcBef>
              <a:spcAft>
                <a:spcPts val="0"/>
              </a:spcAft>
              <a:buSzPts val="1500"/>
              <a:buFont typeface="Consolas"/>
              <a:buAutoNum type="arabicParenR"/>
            </a:pPr>
            <a:r>
              <a:rPr lang="en" sz="1500">
                <a:latin typeface="Consolas"/>
                <a:ea typeface="Consolas"/>
                <a:cs typeface="Consolas"/>
                <a:sym typeface="Consolas"/>
              </a:rPr>
              <a:t>What fraction of GWAS SNPs are non-exonic? (use bedtools, not answer to Q3)</a:t>
            </a:r>
            <a:endParaRPr sz="1500">
              <a:latin typeface="Consolas"/>
              <a:ea typeface="Consolas"/>
              <a:cs typeface="Consolas"/>
              <a:sym typeface="Consolas"/>
            </a:endParaRPr>
          </a:p>
          <a:p>
            <a:pPr indent="-323850" lvl="0" marL="457200" rtl="0" algn="l">
              <a:spcBef>
                <a:spcPts val="1000"/>
              </a:spcBef>
              <a:spcAft>
                <a:spcPts val="0"/>
              </a:spcAft>
              <a:buSzPts val="1500"/>
              <a:buFont typeface="Consolas"/>
              <a:buAutoNum type="arabicParenR"/>
            </a:pPr>
            <a:r>
              <a:rPr lang="en" sz="1500">
                <a:latin typeface="Consolas"/>
                <a:ea typeface="Consolas"/>
                <a:cs typeface="Consolas"/>
                <a:sym typeface="Consolas"/>
              </a:rPr>
              <a:t>What fraction of GWAS SNPs are either in enhancers/promoters from the hESC data? (any row with “Promoter” or “Enhancer”)?</a:t>
            </a:r>
            <a:endParaRPr sz="1500">
              <a:latin typeface="Consolas"/>
              <a:ea typeface="Consolas"/>
              <a:cs typeface="Consolas"/>
              <a:sym typeface="Consolas"/>
            </a:endParaRPr>
          </a:p>
          <a:p>
            <a:pPr indent="-323850" lvl="0" marL="457200" rtl="0" algn="l">
              <a:spcBef>
                <a:spcPts val="1000"/>
              </a:spcBef>
              <a:spcAft>
                <a:spcPts val="1000"/>
              </a:spcAft>
              <a:buSzPts val="1500"/>
              <a:buAutoNum type="arabicParenR"/>
            </a:pPr>
            <a:r>
              <a:rPr lang="en" sz="1500">
                <a:latin typeface="Consolas"/>
                <a:ea typeface="Consolas"/>
                <a:cs typeface="Consolas"/>
                <a:sym typeface="Consolas"/>
              </a:rPr>
              <a:t>Rank in descending order original exon intervals with the most GWAS SNPs (Hint: </a:t>
            </a:r>
            <a:r>
              <a:rPr b="1" lang="en" sz="1500">
                <a:latin typeface="Consolas"/>
                <a:ea typeface="Consolas"/>
                <a:cs typeface="Consolas"/>
                <a:sym typeface="Consolas"/>
              </a:rPr>
              <a:t>cut</a:t>
            </a:r>
            <a:r>
              <a:rPr lang="en" sz="1500">
                <a:latin typeface="Consolas"/>
                <a:ea typeface="Consolas"/>
                <a:cs typeface="Consolas"/>
                <a:sym typeface="Consolas"/>
              </a:rPr>
              <a:t> may help you identify columns of interest) </a:t>
            </a:r>
            <a:endParaRPr sz="15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8761D"/>
                </a:solidFill>
              </a:rPr>
              <a:t>intersect</a:t>
            </a:r>
            <a:r>
              <a:rPr lang="en"/>
              <a:t> is the workhorse of the </a:t>
            </a:r>
            <a:r>
              <a:rPr lang="en">
                <a:solidFill>
                  <a:srgbClr val="38761D"/>
                </a:solidFill>
              </a:rPr>
              <a:t>bedtools</a:t>
            </a:r>
            <a:r>
              <a:rPr lang="en"/>
              <a:t> suite of tools...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What about other useful subcommands?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8"/>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merge</a:t>
            </a:r>
            <a:endParaRPr>
              <a:solidFill>
                <a:srgbClr val="38761D"/>
              </a:solidFill>
            </a:endParaRPr>
          </a:p>
        </p:txBody>
      </p:sp>
      <p:sp>
        <p:nvSpPr>
          <p:cNvPr id="475" name="Google Shape;475;p48"/>
          <p:cNvSpPr/>
          <p:nvPr/>
        </p:nvSpPr>
        <p:spPr>
          <a:xfrm>
            <a:off x="1644175" y="12252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76" name="Google Shape;476;p48"/>
          <p:cNvSpPr/>
          <p:nvPr/>
        </p:nvSpPr>
        <p:spPr>
          <a:xfrm>
            <a:off x="3964713" y="1225225"/>
            <a:ext cx="876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77" name="Google Shape;477;p48"/>
          <p:cNvSpPr/>
          <p:nvPr/>
        </p:nvSpPr>
        <p:spPr>
          <a:xfrm>
            <a:off x="7166250" y="12252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78" name="Google Shape;478;p48"/>
          <p:cNvSpPr/>
          <p:nvPr/>
        </p:nvSpPr>
        <p:spPr>
          <a:xfrm>
            <a:off x="1409513" y="1641400"/>
            <a:ext cx="876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79" name="Google Shape;479;p48"/>
          <p:cNvSpPr/>
          <p:nvPr/>
        </p:nvSpPr>
        <p:spPr>
          <a:xfrm>
            <a:off x="1859132" y="2051700"/>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80" name="Google Shape;480;p48"/>
          <p:cNvSpPr txBox="1"/>
          <p:nvPr/>
        </p:nvSpPr>
        <p:spPr>
          <a:xfrm>
            <a:off x="-76200" y="1561900"/>
            <a:ext cx="14781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Input (I)</a:t>
            </a:r>
            <a:endParaRPr b="1" sz="1800">
              <a:solidFill>
                <a:schemeClr val="dk1"/>
              </a:solidFill>
              <a:latin typeface="Consolas"/>
              <a:ea typeface="Consolas"/>
              <a:cs typeface="Consolas"/>
              <a:sym typeface="Consolas"/>
            </a:endParaRPr>
          </a:p>
        </p:txBody>
      </p:sp>
      <p:sp>
        <p:nvSpPr>
          <p:cNvPr id="481" name="Google Shape;481;p48"/>
          <p:cNvSpPr/>
          <p:nvPr/>
        </p:nvSpPr>
        <p:spPr>
          <a:xfrm>
            <a:off x="5981671" y="1225225"/>
            <a:ext cx="6183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482" name="Google Shape;482;p48"/>
          <p:cNvCxnSpPr/>
          <p:nvPr/>
        </p:nvCxnSpPr>
        <p:spPr>
          <a:xfrm>
            <a:off x="321350" y="2687700"/>
            <a:ext cx="8267700" cy="0"/>
          </a:xfrm>
          <a:prstGeom prst="straightConnector1">
            <a:avLst/>
          </a:prstGeom>
          <a:noFill/>
          <a:ln cap="flat" cmpd="sng" w="9525">
            <a:solidFill>
              <a:schemeClr val="dk2"/>
            </a:solidFill>
            <a:prstDash val="dash"/>
            <a:round/>
            <a:headEnd len="med" w="med" type="none"/>
            <a:tailEnd len="med" w="med" type="none"/>
          </a:ln>
        </p:spPr>
      </p:cxnSp>
      <p:sp>
        <p:nvSpPr>
          <p:cNvPr id="483" name="Google Shape;483;p48"/>
          <p:cNvSpPr txBox="1"/>
          <p:nvPr/>
        </p:nvSpPr>
        <p:spPr>
          <a:xfrm>
            <a:off x="-76200" y="2687700"/>
            <a:ext cx="14781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Merge I</a:t>
            </a:r>
            <a:endParaRPr b="1" sz="1800">
              <a:solidFill>
                <a:schemeClr val="dk1"/>
              </a:solidFill>
              <a:latin typeface="Consolas"/>
              <a:ea typeface="Consolas"/>
              <a:cs typeface="Consolas"/>
              <a:sym typeface="Consolas"/>
            </a:endParaRPr>
          </a:p>
        </p:txBody>
      </p:sp>
      <p:sp>
        <p:nvSpPr>
          <p:cNvPr id="484" name="Google Shape;484;p48"/>
          <p:cNvSpPr/>
          <p:nvPr/>
        </p:nvSpPr>
        <p:spPr>
          <a:xfrm>
            <a:off x="1401900" y="2782675"/>
            <a:ext cx="17637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Open Sans"/>
              <a:ea typeface="Open Sans"/>
              <a:cs typeface="Open Sans"/>
              <a:sym typeface="Open Sans"/>
            </a:endParaRPr>
          </a:p>
        </p:txBody>
      </p:sp>
      <p:sp>
        <p:nvSpPr>
          <p:cNvPr id="485" name="Google Shape;485;p48"/>
          <p:cNvSpPr/>
          <p:nvPr/>
        </p:nvSpPr>
        <p:spPr>
          <a:xfrm>
            <a:off x="3964725" y="2782675"/>
            <a:ext cx="8766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Open Sans"/>
              <a:ea typeface="Open Sans"/>
              <a:cs typeface="Open Sans"/>
              <a:sym typeface="Open Sans"/>
            </a:endParaRPr>
          </a:p>
        </p:txBody>
      </p:sp>
      <p:sp>
        <p:nvSpPr>
          <p:cNvPr id="486" name="Google Shape;486;p48"/>
          <p:cNvSpPr/>
          <p:nvPr/>
        </p:nvSpPr>
        <p:spPr>
          <a:xfrm>
            <a:off x="5981675" y="2767200"/>
            <a:ext cx="6183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Open Sans"/>
              <a:ea typeface="Open Sans"/>
              <a:cs typeface="Open Sans"/>
              <a:sym typeface="Open Sans"/>
            </a:endParaRPr>
          </a:p>
        </p:txBody>
      </p:sp>
      <p:sp>
        <p:nvSpPr>
          <p:cNvPr id="487" name="Google Shape;487;p48"/>
          <p:cNvSpPr/>
          <p:nvPr/>
        </p:nvSpPr>
        <p:spPr>
          <a:xfrm>
            <a:off x="7166250" y="2767200"/>
            <a:ext cx="13065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Open Sans"/>
              <a:ea typeface="Open Sans"/>
              <a:cs typeface="Open Sans"/>
              <a:sym typeface="Open Sans"/>
            </a:endParaRPr>
          </a:p>
        </p:txBody>
      </p:sp>
      <p:sp>
        <p:nvSpPr>
          <p:cNvPr id="488" name="Google Shape;488;p48"/>
          <p:cNvSpPr txBox="1"/>
          <p:nvPr>
            <p:ph idx="1" type="body"/>
          </p:nvPr>
        </p:nvSpPr>
        <p:spPr>
          <a:xfrm>
            <a:off x="311700" y="3312200"/>
            <a:ext cx="8520600" cy="9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38761D"/>
                </a:solidFill>
                <a:latin typeface="Consolas"/>
                <a:ea typeface="Consolas"/>
                <a:cs typeface="Consolas"/>
                <a:sym typeface="Consolas"/>
              </a:rPr>
              <a:t>Why didn’t the below command work?</a:t>
            </a:r>
            <a:endParaRPr sz="2000">
              <a:solidFill>
                <a:srgbClr val="38761D"/>
              </a:solidFill>
              <a:latin typeface="Consolas"/>
              <a:ea typeface="Consolas"/>
              <a:cs typeface="Consolas"/>
              <a:sym typeface="Consolas"/>
            </a:endParaRPr>
          </a:p>
          <a:p>
            <a:pPr indent="0" lvl="0" marL="0" rtl="0" algn="l">
              <a:spcBef>
                <a:spcPts val="1600"/>
              </a:spcBef>
              <a:spcAft>
                <a:spcPts val="0"/>
              </a:spcAft>
              <a:buNone/>
            </a:pPr>
            <a:r>
              <a:rPr b="1" lang="en" sz="1700">
                <a:solidFill>
                  <a:srgbClr val="000000"/>
                </a:solidFill>
                <a:latin typeface="Source Code Pro"/>
                <a:ea typeface="Source Code Pro"/>
                <a:cs typeface="Source Code Pro"/>
                <a:sym typeface="Source Code Pro"/>
              </a:rPr>
              <a:t>$ bedtools merge merge_file.bed</a:t>
            </a:r>
            <a:endParaRPr b="1" sz="1700">
              <a:solidFill>
                <a:srgbClr val="38761D"/>
              </a:solidFill>
              <a:latin typeface="Source Code Pro"/>
              <a:ea typeface="Source Code Pro"/>
              <a:cs typeface="Source Code Pro"/>
              <a:sym typeface="Source Code Pro"/>
            </a:endParaRPr>
          </a:p>
          <a:p>
            <a:pPr indent="0" lvl="0" marL="0" rtl="0" algn="l">
              <a:spcBef>
                <a:spcPts val="1600"/>
              </a:spcBef>
              <a:spcAft>
                <a:spcPts val="1600"/>
              </a:spcAft>
              <a:buNone/>
            </a:pPr>
            <a:r>
              <a:t/>
            </a:r>
            <a:endParaRPr b="1" sz="1700">
              <a:solidFill>
                <a:srgbClr val="000000"/>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9"/>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merge</a:t>
            </a:r>
            <a:endParaRPr>
              <a:solidFill>
                <a:srgbClr val="38761D"/>
              </a:solidFill>
            </a:endParaRPr>
          </a:p>
        </p:txBody>
      </p:sp>
      <p:sp>
        <p:nvSpPr>
          <p:cNvPr id="494" name="Google Shape;494;p49"/>
          <p:cNvSpPr/>
          <p:nvPr/>
        </p:nvSpPr>
        <p:spPr>
          <a:xfrm>
            <a:off x="1644175" y="12252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95" name="Google Shape;495;p49"/>
          <p:cNvSpPr/>
          <p:nvPr/>
        </p:nvSpPr>
        <p:spPr>
          <a:xfrm>
            <a:off x="3964713" y="1225225"/>
            <a:ext cx="876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96" name="Google Shape;496;p49"/>
          <p:cNvSpPr/>
          <p:nvPr/>
        </p:nvSpPr>
        <p:spPr>
          <a:xfrm>
            <a:off x="7166250" y="12252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97" name="Google Shape;497;p49"/>
          <p:cNvSpPr/>
          <p:nvPr/>
        </p:nvSpPr>
        <p:spPr>
          <a:xfrm>
            <a:off x="1409513" y="1641400"/>
            <a:ext cx="876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98" name="Google Shape;498;p49"/>
          <p:cNvSpPr/>
          <p:nvPr/>
        </p:nvSpPr>
        <p:spPr>
          <a:xfrm>
            <a:off x="1859132" y="2051700"/>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99" name="Google Shape;499;p49"/>
          <p:cNvSpPr txBox="1"/>
          <p:nvPr/>
        </p:nvSpPr>
        <p:spPr>
          <a:xfrm>
            <a:off x="-76200" y="1561900"/>
            <a:ext cx="14781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Input (I)</a:t>
            </a:r>
            <a:endParaRPr b="1" sz="1800">
              <a:solidFill>
                <a:schemeClr val="dk1"/>
              </a:solidFill>
              <a:latin typeface="Consolas"/>
              <a:ea typeface="Consolas"/>
              <a:cs typeface="Consolas"/>
              <a:sym typeface="Consolas"/>
            </a:endParaRPr>
          </a:p>
        </p:txBody>
      </p:sp>
      <p:sp>
        <p:nvSpPr>
          <p:cNvPr id="500" name="Google Shape;500;p49"/>
          <p:cNvSpPr/>
          <p:nvPr/>
        </p:nvSpPr>
        <p:spPr>
          <a:xfrm>
            <a:off x="5981671" y="1225225"/>
            <a:ext cx="6183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501" name="Google Shape;501;p49"/>
          <p:cNvCxnSpPr/>
          <p:nvPr/>
        </p:nvCxnSpPr>
        <p:spPr>
          <a:xfrm>
            <a:off x="321350" y="2687700"/>
            <a:ext cx="8267700" cy="0"/>
          </a:xfrm>
          <a:prstGeom prst="straightConnector1">
            <a:avLst/>
          </a:prstGeom>
          <a:noFill/>
          <a:ln cap="flat" cmpd="sng" w="9525">
            <a:solidFill>
              <a:schemeClr val="dk2"/>
            </a:solidFill>
            <a:prstDash val="dash"/>
            <a:round/>
            <a:headEnd len="med" w="med" type="none"/>
            <a:tailEnd len="med" w="med" type="none"/>
          </a:ln>
        </p:spPr>
      </p:cxnSp>
      <p:sp>
        <p:nvSpPr>
          <p:cNvPr id="502" name="Google Shape;502;p49"/>
          <p:cNvSpPr txBox="1"/>
          <p:nvPr/>
        </p:nvSpPr>
        <p:spPr>
          <a:xfrm>
            <a:off x="-76200" y="2687700"/>
            <a:ext cx="14781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Merge I</a:t>
            </a:r>
            <a:endParaRPr b="1" sz="1800">
              <a:solidFill>
                <a:schemeClr val="dk1"/>
              </a:solidFill>
              <a:latin typeface="Consolas"/>
              <a:ea typeface="Consolas"/>
              <a:cs typeface="Consolas"/>
              <a:sym typeface="Consolas"/>
            </a:endParaRPr>
          </a:p>
        </p:txBody>
      </p:sp>
      <p:sp>
        <p:nvSpPr>
          <p:cNvPr id="503" name="Google Shape;503;p49"/>
          <p:cNvSpPr/>
          <p:nvPr/>
        </p:nvSpPr>
        <p:spPr>
          <a:xfrm>
            <a:off x="1401900" y="2782675"/>
            <a:ext cx="17637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Open Sans"/>
              <a:ea typeface="Open Sans"/>
              <a:cs typeface="Open Sans"/>
              <a:sym typeface="Open Sans"/>
            </a:endParaRPr>
          </a:p>
        </p:txBody>
      </p:sp>
      <p:sp>
        <p:nvSpPr>
          <p:cNvPr id="504" name="Google Shape;504;p49"/>
          <p:cNvSpPr/>
          <p:nvPr/>
        </p:nvSpPr>
        <p:spPr>
          <a:xfrm>
            <a:off x="3964725" y="2782675"/>
            <a:ext cx="8766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Open Sans"/>
              <a:ea typeface="Open Sans"/>
              <a:cs typeface="Open Sans"/>
              <a:sym typeface="Open Sans"/>
            </a:endParaRPr>
          </a:p>
        </p:txBody>
      </p:sp>
      <p:sp>
        <p:nvSpPr>
          <p:cNvPr id="505" name="Google Shape;505;p49"/>
          <p:cNvSpPr/>
          <p:nvPr/>
        </p:nvSpPr>
        <p:spPr>
          <a:xfrm>
            <a:off x="5981675" y="2767200"/>
            <a:ext cx="6183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Open Sans"/>
              <a:ea typeface="Open Sans"/>
              <a:cs typeface="Open Sans"/>
              <a:sym typeface="Open Sans"/>
            </a:endParaRPr>
          </a:p>
        </p:txBody>
      </p:sp>
      <p:sp>
        <p:nvSpPr>
          <p:cNvPr id="506" name="Google Shape;506;p49"/>
          <p:cNvSpPr/>
          <p:nvPr/>
        </p:nvSpPr>
        <p:spPr>
          <a:xfrm>
            <a:off x="7166250" y="2767200"/>
            <a:ext cx="13065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Open Sans"/>
              <a:ea typeface="Open Sans"/>
              <a:cs typeface="Open Sans"/>
              <a:sym typeface="Open Sans"/>
            </a:endParaRPr>
          </a:p>
        </p:txBody>
      </p:sp>
      <p:sp>
        <p:nvSpPr>
          <p:cNvPr id="507" name="Google Shape;507;p49"/>
          <p:cNvSpPr txBox="1"/>
          <p:nvPr>
            <p:ph idx="1" type="body"/>
          </p:nvPr>
        </p:nvSpPr>
        <p:spPr>
          <a:xfrm>
            <a:off x="311700" y="3312200"/>
            <a:ext cx="8520600" cy="16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38761D"/>
                </a:solidFill>
                <a:latin typeface="Consolas"/>
                <a:ea typeface="Consolas"/>
                <a:cs typeface="Consolas"/>
                <a:sym typeface="Consolas"/>
              </a:rPr>
              <a:t>All fixed! </a:t>
            </a:r>
            <a:endParaRPr sz="2000">
              <a:solidFill>
                <a:srgbClr val="38761D"/>
              </a:solidFill>
              <a:latin typeface="Consolas"/>
              <a:ea typeface="Consolas"/>
              <a:cs typeface="Consolas"/>
              <a:sym typeface="Consolas"/>
            </a:endParaRPr>
          </a:p>
          <a:p>
            <a:pPr indent="0" lvl="0" marL="0" rtl="0" algn="l">
              <a:spcBef>
                <a:spcPts val="1600"/>
              </a:spcBef>
              <a:spcAft>
                <a:spcPts val="0"/>
              </a:spcAft>
              <a:buNone/>
            </a:pPr>
            <a:r>
              <a:rPr b="1" lang="en" sz="1700">
                <a:solidFill>
                  <a:srgbClr val="000000"/>
                </a:solidFill>
                <a:latin typeface="Source Code Pro"/>
                <a:ea typeface="Source Code Pro"/>
                <a:cs typeface="Source Code Pro"/>
                <a:sym typeface="Source Code Pro"/>
              </a:rPr>
              <a:t>$ bedtools merge -i exons.bed</a:t>
            </a:r>
            <a:endParaRPr b="1" sz="1700">
              <a:solidFill>
                <a:srgbClr val="38761D"/>
              </a:solidFill>
              <a:latin typeface="Source Code Pro"/>
              <a:ea typeface="Source Code Pro"/>
              <a:cs typeface="Source Code Pro"/>
              <a:sym typeface="Source Code Pro"/>
            </a:endParaRPr>
          </a:p>
          <a:p>
            <a:pPr indent="0" lvl="0" marL="0" rtl="0" algn="l">
              <a:spcBef>
                <a:spcPts val="1600"/>
              </a:spcBef>
              <a:spcAft>
                <a:spcPts val="1600"/>
              </a:spcAft>
              <a:buNone/>
            </a:pPr>
            <a:r>
              <a:t/>
            </a:r>
            <a:endParaRPr b="1" sz="1700">
              <a:solidFill>
                <a:srgbClr val="000000"/>
              </a:solidFill>
              <a:latin typeface="Source Code Pro"/>
              <a:ea typeface="Source Code Pro"/>
              <a:cs typeface="Source Code Pro"/>
              <a:sym typeface="Source Code Pr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0"/>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merge</a:t>
            </a:r>
            <a:endParaRPr/>
          </a:p>
        </p:txBody>
      </p:sp>
      <p:sp>
        <p:nvSpPr>
          <p:cNvPr id="513" name="Google Shape;513;p50"/>
          <p:cNvSpPr txBox="1"/>
          <p:nvPr>
            <p:ph idx="1" type="body"/>
          </p:nvPr>
        </p:nvSpPr>
        <p:spPr>
          <a:xfrm>
            <a:off x="311700" y="1225225"/>
            <a:ext cx="3498300" cy="12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Source Code Pro"/>
                <a:ea typeface="Source Code Pro"/>
                <a:cs typeface="Source Code Pro"/>
                <a:sym typeface="Source Code Pro"/>
              </a:rPr>
              <a:t>$ cat merge_file.bed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100  200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180  250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250  500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501  1000</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p:txBody>
      </p:sp>
      <p:sp>
        <p:nvSpPr>
          <p:cNvPr id="514" name="Google Shape;514;p50"/>
          <p:cNvSpPr txBox="1"/>
          <p:nvPr/>
        </p:nvSpPr>
        <p:spPr>
          <a:xfrm>
            <a:off x="311700" y="3282450"/>
            <a:ext cx="8030400" cy="10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chemeClr val="dk1"/>
                </a:solidFill>
                <a:latin typeface="Source Code Pro"/>
                <a:ea typeface="Source Code Pro"/>
                <a:cs typeface="Source Code Pro"/>
                <a:sym typeface="Source Code Pro"/>
              </a:rPr>
              <a:t>$ bedtools merge -i merge_file.bed</a:t>
            </a:r>
            <a:endParaRPr b="1" sz="17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700">
                <a:solidFill>
                  <a:schemeClr val="dk1"/>
                </a:solidFill>
                <a:latin typeface="Consolas"/>
                <a:ea typeface="Consolas"/>
                <a:cs typeface="Consolas"/>
                <a:sym typeface="Consolas"/>
              </a:rPr>
              <a:t>chr1  100  500</a:t>
            </a:r>
            <a:endParaRPr sz="17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latin typeface="Consolas"/>
                <a:ea typeface="Consolas"/>
                <a:cs typeface="Consolas"/>
                <a:sym typeface="Consolas"/>
              </a:rPr>
              <a:t>chr1  501  1000</a:t>
            </a:r>
            <a:endParaRPr sz="1700">
              <a:solidFill>
                <a:schemeClr val="dk1"/>
              </a:solidFill>
              <a:latin typeface="Consolas"/>
              <a:ea typeface="Consolas"/>
              <a:cs typeface="Consolas"/>
              <a:sym typeface="Consolas"/>
            </a:endParaRPr>
          </a:p>
        </p:txBody>
      </p:sp>
      <p:grpSp>
        <p:nvGrpSpPr>
          <p:cNvPr id="515" name="Google Shape;515;p50"/>
          <p:cNvGrpSpPr/>
          <p:nvPr/>
        </p:nvGrpSpPr>
        <p:grpSpPr>
          <a:xfrm>
            <a:off x="2329950" y="1655875"/>
            <a:ext cx="5515650" cy="1331325"/>
            <a:chOff x="2329950" y="1655875"/>
            <a:chExt cx="5515650" cy="1331325"/>
          </a:xfrm>
        </p:grpSpPr>
        <p:cxnSp>
          <p:nvCxnSpPr>
            <p:cNvPr id="516" name="Google Shape;516;p50"/>
            <p:cNvCxnSpPr/>
            <p:nvPr/>
          </p:nvCxnSpPr>
          <p:spPr>
            <a:xfrm rot="10800000">
              <a:off x="2476650" y="2740425"/>
              <a:ext cx="615300" cy="43800"/>
            </a:xfrm>
            <a:prstGeom prst="straightConnector1">
              <a:avLst/>
            </a:prstGeom>
            <a:noFill/>
            <a:ln cap="flat" cmpd="sng" w="19050">
              <a:solidFill>
                <a:srgbClr val="38761D"/>
              </a:solidFill>
              <a:prstDash val="solid"/>
              <a:round/>
              <a:headEnd len="med" w="med" type="none"/>
              <a:tailEnd len="med" w="med" type="triangle"/>
            </a:ln>
          </p:spPr>
        </p:cxnSp>
        <p:sp>
          <p:nvSpPr>
            <p:cNvPr id="517" name="Google Shape;517;p50"/>
            <p:cNvSpPr/>
            <p:nvPr/>
          </p:nvSpPr>
          <p:spPr>
            <a:xfrm>
              <a:off x="2329950" y="1655875"/>
              <a:ext cx="146700" cy="831300"/>
            </a:xfrm>
            <a:prstGeom prst="rightBrace">
              <a:avLst>
                <a:gd fmla="val 50000" name="adj1"/>
                <a:gd fmla="val 50000" name="adj2"/>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18" name="Google Shape;518;p50"/>
            <p:cNvSpPr txBox="1"/>
            <p:nvPr/>
          </p:nvSpPr>
          <p:spPr>
            <a:xfrm>
              <a:off x="2842850" y="1890350"/>
              <a:ext cx="46452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Why was the 3rd row merged?</a:t>
              </a:r>
              <a:endParaRPr sz="1800">
                <a:solidFill>
                  <a:srgbClr val="38761D"/>
                </a:solidFill>
                <a:latin typeface="Consolas"/>
                <a:ea typeface="Consolas"/>
                <a:cs typeface="Consolas"/>
                <a:sym typeface="Consolas"/>
              </a:endParaRPr>
            </a:p>
          </p:txBody>
        </p:sp>
        <p:sp>
          <p:nvSpPr>
            <p:cNvPr id="519" name="Google Shape;519;p50"/>
            <p:cNvSpPr txBox="1"/>
            <p:nvPr/>
          </p:nvSpPr>
          <p:spPr>
            <a:xfrm>
              <a:off x="3200400" y="2586400"/>
              <a:ext cx="46452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But not 4th row? </a:t>
              </a:r>
              <a:endParaRPr sz="1800">
                <a:solidFill>
                  <a:srgbClr val="38761D"/>
                </a:solidFill>
                <a:latin typeface="Consolas"/>
                <a:ea typeface="Consolas"/>
                <a:cs typeface="Consolas"/>
                <a:sym typeface="Consolas"/>
              </a:endParaRPr>
            </a:p>
          </p:txBody>
        </p:sp>
      </p:grpSp>
      <p:sp>
        <p:nvSpPr>
          <p:cNvPr id="520" name="Google Shape;520;p50"/>
          <p:cNvSpPr txBox="1"/>
          <p:nvPr/>
        </p:nvSpPr>
        <p:spPr>
          <a:xfrm>
            <a:off x="6553200" y="2085300"/>
            <a:ext cx="2590800" cy="9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8761D"/>
                </a:solidFill>
                <a:latin typeface="Consolas"/>
                <a:ea typeface="Consolas"/>
                <a:cs typeface="Consolas"/>
                <a:sym typeface="Consolas"/>
              </a:rPr>
              <a:t>0-based coordinates!</a:t>
            </a:r>
            <a:endParaRPr sz="2400">
              <a:solidFill>
                <a:srgbClr val="38761D"/>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merge</a:t>
            </a:r>
            <a:endParaRPr/>
          </a:p>
        </p:txBody>
      </p:sp>
      <p:sp>
        <p:nvSpPr>
          <p:cNvPr id="526" name="Google Shape;526;p51"/>
          <p:cNvSpPr txBox="1"/>
          <p:nvPr>
            <p:ph idx="1" type="body"/>
          </p:nvPr>
        </p:nvSpPr>
        <p:spPr>
          <a:xfrm>
            <a:off x="311700" y="1225225"/>
            <a:ext cx="3498300" cy="12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merge_file.bed</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100  200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180  250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250  500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501  1000</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grpSp>
        <p:nvGrpSpPr>
          <p:cNvPr id="527" name="Google Shape;527;p51"/>
          <p:cNvGrpSpPr/>
          <p:nvPr/>
        </p:nvGrpSpPr>
        <p:grpSpPr>
          <a:xfrm>
            <a:off x="2329950" y="1655875"/>
            <a:ext cx="5515650" cy="1331325"/>
            <a:chOff x="2329950" y="1655875"/>
            <a:chExt cx="5515650" cy="1331325"/>
          </a:xfrm>
        </p:grpSpPr>
        <p:cxnSp>
          <p:nvCxnSpPr>
            <p:cNvPr id="528" name="Google Shape;528;p51"/>
            <p:cNvCxnSpPr/>
            <p:nvPr/>
          </p:nvCxnSpPr>
          <p:spPr>
            <a:xfrm rot="10800000">
              <a:off x="2476650" y="2740425"/>
              <a:ext cx="615300" cy="43800"/>
            </a:xfrm>
            <a:prstGeom prst="straightConnector1">
              <a:avLst/>
            </a:prstGeom>
            <a:noFill/>
            <a:ln cap="flat" cmpd="sng" w="19050">
              <a:solidFill>
                <a:srgbClr val="38761D"/>
              </a:solidFill>
              <a:prstDash val="solid"/>
              <a:round/>
              <a:headEnd len="med" w="med" type="none"/>
              <a:tailEnd len="med" w="med" type="triangle"/>
            </a:ln>
          </p:spPr>
        </p:cxnSp>
        <p:sp>
          <p:nvSpPr>
            <p:cNvPr id="529" name="Google Shape;529;p51"/>
            <p:cNvSpPr/>
            <p:nvPr/>
          </p:nvSpPr>
          <p:spPr>
            <a:xfrm>
              <a:off x="2329950" y="1655875"/>
              <a:ext cx="146700" cy="831300"/>
            </a:xfrm>
            <a:prstGeom prst="rightBrace">
              <a:avLst>
                <a:gd fmla="val 50000" name="adj1"/>
                <a:gd fmla="val 50000" name="adj2"/>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30" name="Google Shape;530;p51"/>
            <p:cNvSpPr txBox="1"/>
            <p:nvPr/>
          </p:nvSpPr>
          <p:spPr>
            <a:xfrm>
              <a:off x="2842850" y="1890350"/>
              <a:ext cx="46452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Why was the 3rd row merged?</a:t>
              </a:r>
              <a:endParaRPr sz="1800">
                <a:solidFill>
                  <a:srgbClr val="38761D"/>
                </a:solidFill>
                <a:latin typeface="Consolas"/>
                <a:ea typeface="Consolas"/>
                <a:cs typeface="Consolas"/>
                <a:sym typeface="Consolas"/>
              </a:endParaRPr>
            </a:p>
          </p:txBody>
        </p:sp>
        <p:sp>
          <p:nvSpPr>
            <p:cNvPr id="531" name="Google Shape;531;p51"/>
            <p:cNvSpPr txBox="1"/>
            <p:nvPr/>
          </p:nvSpPr>
          <p:spPr>
            <a:xfrm>
              <a:off x="3200400" y="2586400"/>
              <a:ext cx="46452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But not 4th row? </a:t>
              </a:r>
              <a:endParaRPr sz="1800">
                <a:solidFill>
                  <a:srgbClr val="38761D"/>
                </a:solidFill>
                <a:latin typeface="Consolas"/>
                <a:ea typeface="Consolas"/>
                <a:cs typeface="Consolas"/>
                <a:sym typeface="Consolas"/>
              </a:endParaRPr>
            </a:p>
          </p:txBody>
        </p:sp>
      </p:grpSp>
      <p:sp>
        <p:nvSpPr>
          <p:cNvPr id="532" name="Google Shape;532;p51"/>
          <p:cNvSpPr txBox="1"/>
          <p:nvPr/>
        </p:nvSpPr>
        <p:spPr>
          <a:xfrm>
            <a:off x="6553200" y="2085300"/>
            <a:ext cx="2590800" cy="9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38761D"/>
                </a:solidFill>
                <a:latin typeface="Consolas"/>
                <a:ea typeface="Consolas"/>
                <a:cs typeface="Consolas"/>
                <a:sym typeface="Consolas"/>
              </a:rPr>
              <a:t>0-based coordinates!</a:t>
            </a:r>
            <a:endParaRPr sz="2400">
              <a:solidFill>
                <a:srgbClr val="38761D"/>
              </a:solidFill>
              <a:latin typeface="Consolas"/>
              <a:ea typeface="Consolas"/>
              <a:cs typeface="Consolas"/>
              <a:sym typeface="Consolas"/>
            </a:endParaRPr>
          </a:p>
        </p:txBody>
      </p:sp>
      <p:pic>
        <p:nvPicPr>
          <p:cNvPr id="533" name="Google Shape;533;p51"/>
          <p:cNvPicPr preferRelativeResize="0"/>
          <p:nvPr/>
        </p:nvPicPr>
        <p:blipFill>
          <a:blip r:embed="rId3">
            <a:alphaModFix/>
          </a:blip>
          <a:stretch>
            <a:fillRect/>
          </a:stretch>
        </p:blipFill>
        <p:spPr>
          <a:xfrm>
            <a:off x="0" y="3101950"/>
            <a:ext cx="8839199" cy="169851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7" name="Shape 537"/>
        <p:cNvGrpSpPr/>
        <p:nvPr/>
      </p:nvGrpSpPr>
      <p:grpSpPr>
        <a:xfrm>
          <a:off x="0" y="0"/>
          <a:ext cx="0" cy="0"/>
          <a:chOff x="0" y="0"/>
          <a:chExt cx="0" cy="0"/>
        </a:xfrm>
      </p:grpSpPr>
      <p:sp>
        <p:nvSpPr>
          <p:cNvPr id="538" name="Google Shape;538;p52"/>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merge -c (column) and -o (operation)</a:t>
            </a:r>
            <a:endParaRPr>
              <a:solidFill>
                <a:srgbClr val="38761D"/>
              </a:solidFill>
            </a:endParaRPr>
          </a:p>
        </p:txBody>
      </p:sp>
      <p:sp>
        <p:nvSpPr>
          <p:cNvPr id="539" name="Google Shape;539;p52"/>
          <p:cNvSpPr/>
          <p:nvPr/>
        </p:nvSpPr>
        <p:spPr>
          <a:xfrm>
            <a:off x="1644175" y="12252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40" name="Google Shape;540;p52"/>
          <p:cNvSpPr/>
          <p:nvPr/>
        </p:nvSpPr>
        <p:spPr>
          <a:xfrm>
            <a:off x="3964713" y="1225225"/>
            <a:ext cx="876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41" name="Google Shape;541;p52"/>
          <p:cNvSpPr/>
          <p:nvPr/>
        </p:nvSpPr>
        <p:spPr>
          <a:xfrm>
            <a:off x="7166250" y="1225225"/>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42" name="Google Shape;542;p52"/>
          <p:cNvSpPr/>
          <p:nvPr/>
        </p:nvSpPr>
        <p:spPr>
          <a:xfrm>
            <a:off x="1409513" y="1641400"/>
            <a:ext cx="876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43" name="Google Shape;543;p52"/>
          <p:cNvSpPr/>
          <p:nvPr/>
        </p:nvSpPr>
        <p:spPr>
          <a:xfrm>
            <a:off x="1859132" y="2051700"/>
            <a:ext cx="13065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44" name="Google Shape;544;p52"/>
          <p:cNvSpPr txBox="1"/>
          <p:nvPr/>
        </p:nvSpPr>
        <p:spPr>
          <a:xfrm>
            <a:off x="-76200" y="1561900"/>
            <a:ext cx="14781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Input (I)</a:t>
            </a:r>
            <a:endParaRPr b="1" sz="1800">
              <a:solidFill>
                <a:schemeClr val="dk1"/>
              </a:solidFill>
              <a:latin typeface="Consolas"/>
              <a:ea typeface="Consolas"/>
              <a:cs typeface="Consolas"/>
              <a:sym typeface="Consolas"/>
            </a:endParaRPr>
          </a:p>
        </p:txBody>
      </p:sp>
      <p:sp>
        <p:nvSpPr>
          <p:cNvPr id="545" name="Google Shape;545;p52"/>
          <p:cNvSpPr/>
          <p:nvPr/>
        </p:nvSpPr>
        <p:spPr>
          <a:xfrm>
            <a:off x="5981671" y="1225225"/>
            <a:ext cx="6183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546" name="Google Shape;546;p52"/>
          <p:cNvCxnSpPr/>
          <p:nvPr/>
        </p:nvCxnSpPr>
        <p:spPr>
          <a:xfrm>
            <a:off x="321350" y="2687700"/>
            <a:ext cx="8267700" cy="0"/>
          </a:xfrm>
          <a:prstGeom prst="straightConnector1">
            <a:avLst/>
          </a:prstGeom>
          <a:noFill/>
          <a:ln cap="flat" cmpd="sng" w="9525">
            <a:solidFill>
              <a:schemeClr val="dk2"/>
            </a:solidFill>
            <a:prstDash val="dash"/>
            <a:round/>
            <a:headEnd len="med" w="med" type="none"/>
            <a:tailEnd len="med" w="med" type="none"/>
          </a:ln>
        </p:spPr>
      </p:cxnSp>
      <p:sp>
        <p:nvSpPr>
          <p:cNvPr id="547" name="Google Shape;547;p52"/>
          <p:cNvSpPr txBox="1"/>
          <p:nvPr/>
        </p:nvSpPr>
        <p:spPr>
          <a:xfrm>
            <a:off x="-76200" y="2687700"/>
            <a:ext cx="14781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Merge I</a:t>
            </a:r>
            <a:endParaRPr b="1" sz="1800">
              <a:solidFill>
                <a:schemeClr val="dk1"/>
              </a:solidFill>
              <a:latin typeface="Consolas"/>
              <a:ea typeface="Consolas"/>
              <a:cs typeface="Consolas"/>
              <a:sym typeface="Consolas"/>
            </a:endParaRPr>
          </a:p>
        </p:txBody>
      </p:sp>
      <p:sp>
        <p:nvSpPr>
          <p:cNvPr id="548" name="Google Shape;548;p52"/>
          <p:cNvSpPr/>
          <p:nvPr/>
        </p:nvSpPr>
        <p:spPr>
          <a:xfrm>
            <a:off x="1401900" y="2782675"/>
            <a:ext cx="17637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Open Sans"/>
                <a:ea typeface="Open Sans"/>
                <a:cs typeface="Open Sans"/>
                <a:sym typeface="Open Sans"/>
              </a:rPr>
              <a:t>3</a:t>
            </a:r>
            <a:endParaRPr b="1" sz="1600">
              <a:latin typeface="Open Sans"/>
              <a:ea typeface="Open Sans"/>
              <a:cs typeface="Open Sans"/>
              <a:sym typeface="Open Sans"/>
            </a:endParaRPr>
          </a:p>
        </p:txBody>
      </p:sp>
      <p:sp>
        <p:nvSpPr>
          <p:cNvPr id="549" name="Google Shape;549;p52"/>
          <p:cNvSpPr/>
          <p:nvPr/>
        </p:nvSpPr>
        <p:spPr>
          <a:xfrm>
            <a:off x="3964725" y="2782675"/>
            <a:ext cx="8766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Open Sans"/>
                <a:ea typeface="Open Sans"/>
                <a:cs typeface="Open Sans"/>
                <a:sym typeface="Open Sans"/>
              </a:rPr>
              <a:t>1</a:t>
            </a:r>
            <a:endParaRPr b="1" sz="1600">
              <a:latin typeface="Open Sans"/>
              <a:ea typeface="Open Sans"/>
              <a:cs typeface="Open Sans"/>
              <a:sym typeface="Open Sans"/>
            </a:endParaRPr>
          </a:p>
        </p:txBody>
      </p:sp>
      <p:sp>
        <p:nvSpPr>
          <p:cNvPr id="550" name="Google Shape;550;p52"/>
          <p:cNvSpPr/>
          <p:nvPr/>
        </p:nvSpPr>
        <p:spPr>
          <a:xfrm>
            <a:off x="5981675" y="2767200"/>
            <a:ext cx="6183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Open Sans"/>
                <a:ea typeface="Open Sans"/>
                <a:cs typeface="Open Sans"/>
                <a:sym typeface="Open Sans"/>
              </a:rPr>
              <a:t>1</a:t>
            </a:r>
            <a:endParaRPr b="1" sz="1600">
              <a:latin typeface="Open Sans"/>
              <a:ea typeface="Open Sans"/>
              <a:cs typeface="Open Sans"/>
              <a:sym typeface="Open Sans"/>
            </a:endParaRPr>
          </a:p>
        </p:txBody>
      </p:sp>
      <p:sp>
        <p:nvSpPr>
          <p:cNvPr id="551" name="Google Shape;551;p52"/>
          <p:cNvSpPr/>
          <p:nvPr/>
        </p:nvSpPr>
        <p:spPr>
          <a:xfrm>
            <a:off x="7166250" y="2767200"/>
            <a:ext cx="1306500" cy="342300"/>
          </a:xfrm>
          <a:prstGeom prst="rect">
            <a:avLst/>
          </a:prstGeom>
          <a:solidFill>
            <a:srgbClr val="C2E19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Open Sans"/>
                <a:ea typeface="Open Sans"/>
                <a:cs typeface="Open Sans"/>
                <a:sym typeface="Open Sans"/>
              </a:rPr>
              <a:t>1</a:t>
            </a:r>
            <a:endParaRPr b="1" sz="1600">
              <a:latin typeface="Open Sans"/>
              <a:ea typeface="Open Sans"/>
              <a:cs typeface="Open Sans"/>
              <a:sym typeface="Open Sans"/>
            </a:endParaRPr>
          </a:p>
        </p:txBody>
      </p:sp>
      <p:sp>
        <p:nvSpPr>
          <p:cNvPr id="552" name="Google Shape;552;p52"/>
          <p:cNvSpPr txBox="1"/>
          <p:nvPr/>
        </p:nvSpPr>
        <p:spPr>
          <a:xfrm>
            <a:off x="1087325" y="3472950"/>
            <a:ext cx="70806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Can also record information about merged intervals: </a:t>
            </a:r>
            <a:endParaRPr sz="1800">
              <a:solidFill>
                <a:srgbClr val="38761D"/>
              </a:solidFill>
              <a:latin typeface="Consolas"/>
              <a:ea typeface="Consolas"/>
              <a:cs typeface="Consolas"/>
              <a:sym typeface="Consolas"/>
            </a:endParaRPr>
          </a:p>
          <a:p>
            <a:pPr indent="-342900" lvl="0" marL="457200" rtl="0" algn="l">
              <a:spcBef>
                <a:spcPts val="0"/>
              </a:spcBef>
              <a:spcAft>
                <a:spcPts val="0"/>
              </a:spcAft>
              <a:buClr>
                <a:srgbClr val="38761D"/>
              </a:buClr>
              <a:buSzPts val="1800"/>
              <a:buFont typeface="Consolas"/>
              <a:buChar char="●"/>
            </a:pPr>
            <a:r>
              <a:rPr lang="en" sz="1800">
                <a:solidFill>
                  <a:srgbClr val="38761D"/>
                </a:solidFill>
                <a:latin typeface="Consolas"/>
                <a:ea typeface="Consolas"/>
                <a:cs typeface="Consolas"/>
                <a:sym typeface="Consolas"/>
              </a:rPr>
              <a:t>Names (e.g., exon IDs or gene name)</a:t>
            </a:r>
            <a:endParaRPr sz="1800">
              <a:solidFill>
                <a:srgbClr val="38761D"/>
              </a:solidFill>
              <a:latin typeface="Consolas"/>
              <a:ea typeface="Consolas"/>
              <a:cs typeface="Consolas"/>
              <a:sym typeface="Consolas"/>
            </a:endParaRPr>
          </a:p>
          <a:p>
            <a:pPr indent="-342900" lvl="0" marL="457200" rtl="0" algn="l">
              <a:spcBef>
                <a:spcPts val="0"/>
              </a:spcBef>
              <a:spcAft>
                <a:spcPts val="0"/>
              </a:spcAft>
              <a:buClr>
                <a:srgbClr val="38761D"/>
              </a:buClr>
              <a:buSzPts val="1800"/>
              <a:buFont typeface="Consolas"/>
              <a:buChar char="●"/>
            </a:pPr>
            <a:r>
              <a:rPr lang="en" sz="1800">
                <a:solidFill>
                  <a:srgbClr val="38761D"/>
                </a:solidFill>
                <a:latin typeface="Consolas"/>
                <a:ea typeface="Consolas"/>
                <a:cs typeface="Consolas"/>
                <a:sym typeface="Consolas"/>
              </a:rPr>
              <a:t>Peak means for ChIP seq</a:t>
            </a:r>
            <a:endParaRPr sz="1800">
              <a:solidFill>
                <a:srgbClr val="38761D"/>
              </a:solidFill>
              <a:latin typeface="Consolas"/>
              <a:ea typeface="Consolas"/>
              <a:cs typeface="Consolas"/>
              <a:sym typeface="Consolas"/>
            </a:endParaRPr>
          </a:p>
          <a:p>
            <a:pPr indent="-342900" lvl="0" marL="457200" rtl="0" algn="l">
              <a:spcBef>
                <a:spcPts val="0"/>
              </a:spcBef>
              <a:spcAft>
                <a:spcPts val="0"/>
              </a:spcAft>
              <a:buClr>
                <a:srgbClr val="38761D"/>
              </a:buClr>
              <a:buSzPts val="1800"/>
              <a:buFont typeface="Consolas"/>
              <a:buChar char="●"/>
            </a:pPr>
            <a:r>
              <a:rPr lang="en" sz="1800">
                <a:solidFill>
                  <a:srgbClr val="38761D"/>
                </a:solidFill>
                <a:latin typeface="Consolas"/>
                <a:ea typeface="Consolas"/>
                <a:cs typeface="Consolas"/>
                <a:sym typeface="Consolas"/>
              </a:rPr>
              <a:t>etc...</a:t>
            </a:r>
            <a:endParaRPr sz="1800">
              <a:solidFill>
                <a:srgbClr val="38761D"/>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6" name="Shape 556"/>
        <p:cNvGrpSpPr/>
        <p:nvPr/>
      </p:nvGrpSpPr>
      <p:grpSpPr>
        <a:xfrm>
          <a:off x="0" y="0"/>
          <a:ext cx="0" cy="0"/>
          <a:chOff x="0" y="0"/>
          <a:chExt cx="0" cy="0"/>
        </a:xfrm>
      </p:grpSpPr>
      <p:sp>
        <p:nvSpPr>
          <p:cNvPr id="557" name="Google Shape;557;p53"/>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merge -c (column) and -o (operation)</a:t>
            </a:r>
            <a:endParaRPr>
              <a:solidFill>
                <a:srgbClr val="38761D"/>
              </a:solidFill>
            </a:endParaRPr>
          </a:p>
        </p:txBody>
      </p:sp>
      <p:sp>
        <p:nvSpPr>
          <p:cNvPr id="558" name="Google Shape;558;p53"/>
          <p:cNvSpPr txBox="1"/>
          <p:nvPr>
            <p:ph idx="1" type="body"/>
          </p:nvPr>
        </p:nvSpPr>
        <p:spPr>
          <a:xfrm>
            <a:off x="311700" y="996625"/>
            <a:ext cx="8520600" cy="12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exons.bed | head -n 4</a:t>
            </a:r>
            <a:endParaRPr b="1">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chr1	11873	12227	NR_046018_exon_0_0_chr1_11874_f	0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chr1	12612	12721	NR_046018_exon_1_0_chr1_12613_f	0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latin typeface="Consolas"/>
                <a:ea typeface="Consolas"/>
                <a:cs typeface="Consolas"/>
                <a:sym typeface="Consolas"/>
              </a:rPr>
              <a:t>chr1	13220	14409	NR_046018_exon_2_0_chr1_13221_f	0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14361	14829	NR_024540_exon_0_0_chr1_14362_r	0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559" name="Google Shape;559;p53"/>
          <p:cNvSpPr txBox="1"/>
          <p:nvPr/>
        </p:nvSpPr>
        <p:spPr>
          <a:xfrm>
            <a:off x="311700" y="2798900"/>
            <a:ext cx="8520600" cy="220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38761D"/>
                </a:solidFill>
                <a:latin typeface="Source Code Pro Medium"/>
                <a:ea typeface="Source Code Pro Medium"/>
                <a:cs typeface="Source Code Pro Medium"/>
                <a:sym typeface="Source Code Pro Medium"/>
              </a:rPr>
              <a:t>## Count number of intervals included in each merge </a:t>
            </a:r>
            <a:endParaRPr sz="1700">
              <a:solidFill>
                <a:srgbClr val="38761D"/>
              </a:solidFill>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None/>
            </a:pPr>
            <a:r>
              <a:rPr b="1" lang="en" sz="1700">
                <a:solidFill>
                  <a:schemeClr val="dk1"/>
                </a:solidFill>
                <a:latin typeface="Source Code Pro"/>
                <a:ea typeface="Source Code Pro"/>
                <a:cs typeface="Source Code Pro"/>
                <a:sym typeface="Source Code Pro"/>
              </a:rPr>
              <a:t>$ bedtools merge -i exons</a:t>
            </a:r>
            <a:r>
              <a:rPr b="1" lang="en" sz="1700">
                <a:solidFill>
                  <a:schemeClr val="dk1"/>
                </a:solidFill>
                <a:latin typeface="Source Code Pro"/>
                <a:ea typeface="Source Code Pro"/>
                <a:cs typeface="Source Code Pro"/>
                <a:sym typeface="Source Code Pro"/>
              </a:rPr>
              <a:t>.bed </a:t>
            </a:r>
            <a:r>
              <a:rPr b="1" lang="en" sz="1700">
                <a:solidFill>
                  <a:srgbClr val="38761D"/>
                </a:solidFill>
                <a:latin typeface="Source Code Pro"/>
                <a:ea typeface="Source Code Pro"/>
                <a:cs typeface="Source Code Pro"/>
                <a:sym typeface="Source Code Pro"/>
              </a:rPr>
              <a:t>-c 1 -o count</a:t>
            </a:r>
            <a:r>
              <a:rPr b="1" lang="en" sz="1700">
                <a:solidFill>
                  <a:schemeClr val="dk1"/>
                </a:solidFill>
                <a:latin typeface="Source Code Pro"/>
                <a:ea typeface="Source Code Pro"/>
                <a:cs typeface="Source Code Pro"/>
                <a:sym typeface="Source Code Pro"/>
              </a:rPr>
              <a:t> | head -n 3</a:t>
            </a:r>
            <a:endParaRPr b="1" sz="17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rPr lang="en" sz="1700">
                <a:solidFill>
                  <a:schemeClr val="dk1"/>
                </a:solidFill>
                <a:latin typeface="Consolas"/>
                <a:ea typeface="Consolas"/>
                <a:cs typeface="Consolas"/>
                <a:sym typeface="Consolas"/>
              </a:rPr>
              <a:t>chr1	11873	12227	1</a:t>
            </a:r>
            <a:endParaRPr sz="17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latin typeface="Consolas"/>
                <a:ea typeface="Consolas"/>
                <a:cs typeface="Consolas"/>
                <a:sym typeface="Consolas"/>
              </a:rPr>
              <a:t>chr1	12612	12721	1</a:t>
            </a:r>
            <a:endParaRPr sz="17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700">
                <a:solidFill>
                  <a:schemeClr val="dk1"/>
                </a:solidFill>
                <a:latin typeface="Consolas"/>
                <a:ea typeface="Consolas"/>
                <a:cs typeface="Consolas"/>
                <a:sym typeface="Consolas"/>
              </a:rPr>
              <a:t>chr1	13220	14829	2</a:t>
            </a:r>
            <a:endParaRPr sz="17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b="1" sz="17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21300"/>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Bedtools: example analyses</a:t>
            </a:r>
            <a:endParaRPr sz="3200"/>
          </a:p>
        </p:txBody>
      </p:sp>
      <p:sp>
        <p:nvSpPr>
          <p:cNvPr id="126" name="Google Shape;126;p18"/>
          <p:cNvSpPr txBox="1"/>
          <p:nvPr/>
        </p:nvSpPr>
        <p:spPr>
          <a:xfrm>
            <a:off x="0" y="4769175"/>
            <a:ext cx="3000000" cy="20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Economica"/>
                <a:ea typeface="Economica"/>
                <a:cs typeface="Economica"/>
                <a:sym typeface="Economica"/>
              </a:rPr>
              <a:t>http://bedtools.readthedocs.io/en/latest/</a:t>
            </a:r>
            <a:endParaRPr sz="1000">
              <a:latin typeface="Economica"/>
              <a:ea typeface="Economica"/>
              <a:cs typeface="Economica"/>
              <a:sym typeface="Economica"/>
            </a:endParaRPr>
          </a:p>
        </p:txBody>
      </p:sp>
      <p:pic>
        <p:nvPicPr>
          <p:cNvPr id="127" name="Google Shape;127;p18"/>
          <p:cNvPicPr preferRelativeResize="0"/>
          <p:nvPr/>
        </p:nvPicPr>
        <p:blipFill rotWithShape="1">
          <a:blip r:embed="rId3">
            <a:alphaModFix/>
          </a:blip>
          <a:srcRect b="0" l="0" r="0" t="0"/>
          <a:stretch/>
        </p:blipFill>
        <p:spPr>
          <a:xfrm>
            <a:off x="-113" y="-96"/>
            <a:ext cx="4200" cy="4200"/>
          </a:xfrm>
          <a:prstGeom prst="rect">
            <a:avLst/>
          </a:prstGeom>
          <a:noFill/>
          <a:ln>
            <a:noFill/>
          </a:ln>
        </p:spPr>
      </p:pic>
      <p:sp>
        <p:nvSpPr>
          <p:cNvPr id="128" name="Google Shape;128;p18"/>
          <p:cNvSpPr txBox="1"/>
          <p:nvPr/>
        </p:nvSpPr>
        <p:spPr>
          <a:xfrm>
            <a:off x="511975" y="1155200"/>
            <a:ext cx="8411700" cy="3013800"/>
          </a:xfrm>
          <a:prstGeom prst="rect">
            <a:avLst/>
          </a:prstGeom>
          <a:noFill/>
          <a:ln>
            <a:noFill/>
          </a:ln>
        </p:spPr>
        <p:txBody>
          <a:bodyPr anchorCtr="0" anchor="ctr" bIns="32750" lIns="32750" spcFirstLastPara="1" rIns="32750" wrap="square" tIns="32750">
            <a:noAutofit/>
          </a:bodyPr>
          <a:lstStyle/>
          <a:p>
            <a:pPr indent="-419100" lvl="0" marL="546100" rtl="0" algn="l">
              <a:spcBef>
                <a:spcPts val="0"/>
              </a:spcBef>
              <a:spcAft>
                <a:spcPts val="0"/>
              </a:spcAft>
              <a:buClr>
                <a:srgbClr val="38761D"/>
              </a:buClr>
              <a:buSzPts val="2400"/>
              <a:buFont typeface="Economica"/>
              <a:buChar char="•"/>
            </a:pPr>
            <a:r>
              <a:rPr b="1" lang="en" sz="2400">
                <a:solidFill>
                  <a:srgbClr val="38761D"/>
                </a:solidFill>
                <a:latin typeface="Economica"/>
                <a:ea typeface="Economica"/>
                <a:cs typeface="Economica"/>
                <a:sym typeface="Economica"/>
              </a:rPr>
              <a:t>Closest gene to a ChIP-seq peak.</a:t>
            </a:r>
            <a:endParaRPr sz="2400">
              <a:solidFill>
                <a:srgbClr val="38761D"/>
              </a:solidFill>
              <a:latin typeface="Economica"/>
              <a:ea typeface="Economica"/>
              <a:cs typeface="Economica"/>
              <a:sym typeface="Economica"/>
            </a:endParaRPr>
          </a:p>
          <a:p>
            <a:pPr indent="-419100" lvl="0" marL="546100" rtl="0" algn="l">
              <a:spcBef>
                <a:spcPts val="1500"/>
              </a:spcBef>
              <a:spcAft>
                <a:spcPts val="0"/>
              </a:spcAft>
              <a:buClr>
                <a:srgbClr val="38761D"/>
              </a:buClr>
              <a:buSzPts val="2400"/>
              <a:buFont typeface="Economica"/>
              <a:buChar char="•"/>
            </a:pPr>
            <a:r>
              <a:rPr b="1" lang="en" sz="2400">
                <a:solidFill>
                  <a:srgbClr val="38761D"/>
                </a:solidFill>
                <a:latin typeface="Economica"/>
                <a:ea typeface="Economica"/>
                <a:cs typeface="Economica"/>
                <a:sym typeface="Economica"/>
              </a:rPr>
              <a:t>How many genes does this mutation affect?</a:t>
            </a:r>
            <a:endParaRPr b="1" sz="2400">
              <a:solidFill>
                <a:srgbClr val="38761D"/>
              </a:solidFill>
              <a:latin typeface="Economica"/>
              <a:ea typeface="Economica"/>
              <a:cs typeface="Economica"/>
              <a:sym typeface="Economica"/>
            </a:endParaRPr>
          </a:p>
          <a:p>
            <a:pPr indent="-419100" lvl="0" marL="546100" rtl="0" algn="l">
              <a:spcBef>
                <a:spcPts val="1500"/>
              </a:spcBef>
              <a:spcAft>
                <a:spcPts val="0"/>
              </a:spcAft>
              <a:buClr>
                <a:srgbClr val="38761D"/>
              </a:buClr>
              <a:buSzPts val="2400"/>
              <a:buFont typeface="Economica"/>
              <a:buChar char="•"/>
            </a:pPr>
            <a:r>
              <a:rPr b="1" lang="en" sz="2400">
                <a:solidFill>
                  <a:srgbClr val="38761D"/>
                </a:solidFill>
                <a:latin typeface="Economica"/>
                <a:ea typeface="Economica"/>
                <a:cs typeface="Economica"/>
                <a:sym typeface="Economica"/>
              </a:rPr>
              <a:t>Where did I fail to collect sequence coverage?</a:t>
            </a:r>
            <a:endParaRPr b="1" sz="2400">
              <a:solidFill>
                <a:srgbClr val="38761D"/>
              </a:solidFill>
              <a:latin typeface="Economica"/>
              <a:ea typeface="Economica"/>
              <a:cs typeface="Economica"/>
              <a:sym typeface="Economica"/>
            </a:endParaRPr>
          </a:p>
          <a:p>
            <a:pPr indent="-419100" lvl="0" marL="546100" rtl="0" algn="l">
              <a:spcBef>
                <a:spcPts val="1500"/>
              </a:spcBef>
              <a:spcAft>
                <a:spcPts val="0"/>
              </a:spcAft>
              <a:buClr>
                <a:srgbClr val="38761D"/>
              </a:buClr>
              <a:buSzPts val="2400"/>
              <a:buFont typeface="Economica"/>
              <a:buChar char="•"/>
            </a:pPr>
            <a:r>
              <a:rPr b="1" lang="en" sz="2400">
                <a:solidFill>
                  <a:srgbClr val="38761D"/>
                </a:solidFill>
                <a:latin typeface="Economica"/>
                <a:ea typeface="Economica"/>
                <a:cs typeface="Economica"/>
                <a:sym typeface="Economica"/>
              </a:rPr>
              <a:t>Is my favorite feature significantly correlated with some other feature?</a:t>
            </a:r>
            <a:endParaRPr b="1" sz="2400">
              <a:solidFill>
                <a:srgbClr val="38761D"/>
              </a:solidFill>
              <a:latin typeface="Economica"/>
              <a:ea typeface="Economica"/>
              <a:cs typeface="Economica"/>
              <a:sym typeface="Economica"/>
            </a:endParaRPr>
          </a:p>
          <a:p>
            <a:pPr indent="-419100" lvl="0" marL="546100" rtl="0" algn="l">
              <a:spcBef>
                <a:spcPts val="1500"/>
              </a:spcBef>
              <a:spcAft>
                <a:spcPts val="0"/>
              </a:spcAft>
              <a:buClr>
                <a:srgbClr val="38761D"/>
              </a:buClr>
              <a:buSzPts val="2400"/>
              <a:buFont typeface="Economica"/>
              <a:buChar char="•"/>
            </a:pPr>
            <a:r>
              <a:rPr b="1" lang="en" sz="2400">
                <a:solidFill>
                  <a:srgbClr val="38761D"/>
                </a:solidFill>
                <a:latin typeface="Economica"/>
                <a:ea typeface="Economica"/>
                <a:cs typeface="Economica"/>
                <a:sym typeface="Economica"/>
              </a:rPr>
              <a:t>What is the density of variants in "windows" along the genome?</a:t>
            </a:r>
            <a:endParaRPr b="1" sz="2400">
              <a:solidFill>
                <a:srgbClr val="38761D"/>
              </a:solidFill>
              <a:latin typeface="Economica"/>
              <a:ea typeface="Economica"/>
              <a:cs typeface="Economica"/>
              <a:sym typeface="Economic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3" name="Shape 563"/>
        <p:cNvGrpSpPr/>
        <p:nvPr/>
      </p:nvGrpSpPr>
      <p:grpSpPr>
        <a:xfrm>
          <a:off x="0" y="0"/>
          <a:ext cx="0" cy="0"/>
          <a:chOff x="0" y="0"/>
          <a:chExt cx="0" cy="0"/>
        </a:xfrm>
      </p:grpSpPr>
      <p:sp>
        <p:nvSpPr>
          <p:cNvPr id="564" name="Google Shape;564;p54"/>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merge -c (column) and -o (operation)</a:t>
            </a:r>
            <a:endParaRPr>
              <a:solidFill>
                <a:srgbClr val="38761D"/>
              </a:solidFill>
            </a:endParaRPr>
          </a:p>
        </p:txBody>
      </p:sp>
      <p:sp>
        <p:nvSpPr>
          <p:cNvPr id="565" name="Google Shape;565;p54"/>
          <p:cNvSpPr txBox="1"/>
          <p:nvPr>
            <p:ph idx="1" type="body"/>
          </p:nvPr>
        </p:nvSpPr>
        <p:spPr>
          <a:xfrm>
            <a:off x="311700" y="996625"/>
            <a:ext cx="8520600" cy="12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Source Code Pro"/>
                <a:ea typeface="Source Code Pro"/>
                <a:cs typeface="Source Code Pro"/>
                <a:sym typeface="Source Code Pro"/>
              </a:rPr>
              <a:t>$ cat exons.bed | head -n 4</a:t>
            </a:r>
            <a:endParaRPr b="1">
              <a:latin typeface="Source Code Pro"/>
              <a:ea typeface="Source Code Pro"/>
              <a:cs typeface="Source Code Pro"/>
              <a:sym typeface="Source Code Pro"/>
            </a:endParaRPr>
          </a:p>
          <a:p>
            <a:pPr indent="0" lvl="0" marL="0" rtl="0" algn="l">
              <a:spcBef>
                <a:spcPts val="0"/>
              </a:spcBef>
              <a:spcAft>
                <a:spcPts val="0"/>
              </a:spcAft>
              <a:buNone/>
            </a:pPr>
            <a:r>
              <a:rPr lang="en">
                <a:latin typeface="Consolas"/>
                <a:ea typeface="Consolas"/>
                <a:cs typeface="Consolas"/>
                <a:sym typeface="Consolas"/>
              </a:rPr>
              <a:t>chr1	11873	12227	NR_046018_exon_0_0_chr1_11874_f	0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12612	12721	NR_046018_exon_1_0_chr1_12613_f	0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13220	14409	NR_046018_exon_2_0_chr1_13221_f	0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chr1	14361	14829	NR_024540_exon_0_0_chr1_14362_r	0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566" name="Google Shape;566;p54"/>
          <p:cNvSpPr txBox="1"/>
          <p:nvPr/>
        </p:nvSpPr>
        <p:spPr>
          <a:xfrm>
            <a:off x="311700" y="2798900"/>
            <a:ext cx="8520600" cy="228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38761D"/>
                </a:solidFill>
                <a:latin typeface="Source Code Pro Medium"/>
                <a:ea typeface="Source Code Pro Medium"/>
                <a:cs typeface="Source Code Pro Medium"/>
                <a:sym typeface="Source Code Pro Medium"/>
              </a:rPr>
              <a:t>## Count number of intervals and exon ids used for each merge </a:t>
            </a:r>
            <a:endParaRPr sz="1700">
              <a:solidFill>
                <a:srgbClr val="38761D"/>
              </a:solidFill>
              <a:latin typeface="Source Code Pro Medium"/>
              <a:ea typeface="Source Code Pro Medium"/>
              <a:cs typeface="Source Code Pro Medium"/>
              <a:sym typeface="Source Code Pro Medium"/>
            </a:endParaRPr>
          </a:p>
          <a:p>
            <a:pPr indent="0" lvl="0" marL="0" rtl="0" algn="l">
              <a:lnSpc>
                <a:spcPct val="115000"/>
              </a:lnSpc>
              <a:spcBef>
                <a:spcPts val="0"/>
              </a:spcBef>
              <a:spcAft>
                <a:spcPts val="0"/>
              </a:spcAft>
              <a:buNone/>
            </a:pPr>
            <a:r>
              <a:rPr b="1" lang="en" sz="1650">
                <a:solidFill>
                  <a:schemeClr val="dk1"/>
                </a:solidFill>
                <a:latin typeface="Source Code Pro"/>
                <a:ea typeface="Source Code Pro"/>
                <a:cs typeface="Source Code Pro"/>
                <a:sym typeface="Source Code Pro"/>
              </a:rPr>
              <a:t>$ bedtools merge -i exons.bed </a:t>
            </a:r>
            <a:r>
              <a:rPr b="1" lang="en" sz="1650">
                <a:solidFill>
                  <a:srgbClr val="38761D"/>
                </a:solidFill>
                <a:latin typeface="Source Code Pro"/>
                <a:ea typeface="Source Code Pro"/>
                <a:cs typeface="Source Code Pro"/>
                <a:sym typeface="Source Code Pro"/>
              </a:rPr>
              <a:t>-c 1,4 -o count,collapse</a:t>
            </a:r>
            <a:r>
              <a:rPr b="1" lang="en" sz="1650">
                <a:solidFill>
                  <a:schemeClr val="dk1"/>
                </a:solidFill>
                <a:latin typeface="Source Code Pro"/>
                <a:ea typeface="Source Code Pro"/>
                <a:cs typeface="Source Code Pro"/>
                <a:sym typeface="Source Code Pro"/>
              </a:rPr>
              <a:t> | head -n 3</a:t>
            </a:r>
            <a:endParaRPr b="1" sz="165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chr1	11873	12227	1	NR_046018_exon_0_0_chr1_11874_f</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chr1	12612	12721	1	NR_046018_exon_1_0_chr1_12613_f</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Consolas"/>
                <a:ea typeface="Consolas"/>
                <a:cs typeface="Consolas"/>
                <a:sym typeface="Consolas"/>
              </a:rPr>
              <a:t>chr1	13220	14829	2	NR_046018_exon_2_0_chr1_13221_f,NR_024540_exon_0_0_chr1_14362_r</a:t>
            </a:r>
            <a:endParaRPr sz="13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7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b="1" sz="1700">
              <a:solidFill>
                <a:schemeClr val="dk1"/>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0" name="Shape 570"/>
        <p:cNvGrpSpPr/>
        <p:nvPr/>
      </p:nvGrpSpPr>
      <p:grpSpPr>
        <a:xfrm>
          <a:off x="0" y="0"/>
          <a:ext cx="0" cy="0"/>
          <a:chOff x="0" y="0"/>
          <a:chExt cx="0" cy="0"/>
        </a:xfrm>
      </p:grpSpPr>
      <p:sp>
        <p:nvSpPr>
          <p:cNvPr id="571" name="Google Shape;571;p55"/>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merge</a:t>
            </a:r>
            <a:r>
              <a:rPr lang="en"/>
              <a:t> questions</a:t>
            </a:r>
            <a:endParaRPr/>
          </a:p>
        </p:txBody>
      </p:sp>
      <p:sp>
        <p:nvSpPr>
          <p:cNvPr id="572" name="Google Shape;572;p5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Question 1: Merge the intervals from the exons.bed file</a:t>
            </a:r>
            <a:endParaRPr>
              <a:latin typeface="Consolas"/>
              <a:ea typeface="Consolas"/>
              <a:cs typeface="Consolas"/>
              <a:sym typeface="Consolas"/>
            </a:endParaRPr>
          </a:p>
          <a:p>
            <a:pPr indent="0" lvl="0" marL="0" rtl="0" algn="l">
              <a:spcBef>
                <a:spcPts val="1600"/>
              </a:spcBef>
              <a:spcAft>
                <a:spcPts val="0"/>
              </a:spcAft>
              <a:buNone/>
            </a:pPr>
            <a:r>
              <a:rPr lang="en">
                <a:latin typeface="Consolas"/>
                <a:ea typeface="Consolas"/>
                <a:cs typeface="Consolas"/>
                <a:sym typeface="Consolas"/>
              </a:rPr>
              <a:t>Question 2: Merge exon intervals and record the following: </a:t>
            </a:r>
            <a:endParaRPr>
              <a:latin typeface="Consolas"/>
              <a:ea typeface="Consolas"/>
              <a:cs typeface="Consolas"/>
              <a:sym typeface="Consolas"/>
            </a:endParaRPr>
          </a:p>
          <a:p>
            <a:pPr indent="-342900" lvl="0" marL="457200" rtl="0" algn="l">
              <a:spcBef>
                <a:spcPts val="1600"/>
              </a:spcBef>
              <a:spcAft>
                <a:spcPts val="0"/>
              </a:spcAft>
              <a:buSzPts val="1800"/>
              <a:buFont typeface="Consolas"/>
              <a:buChar char="●"/>
            </a:pPr>
            <a:r>
              <a:rPr lang="en">
                <a:latin typeface="Consolas"/>
                <a:ea typeface="Consolas"/>
                <a:cs typeface="Consolas"/>
                <a:sym typeface="Consolas"/>
              </a:rPr>
              <a:t>The number of intervals included in each merge</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The average start position for each exon that was included in a merge (hint: look at the other -o options)</a:t>
            </a:r>
            <a:endParaRPr>
              <a:latin typeface="Consolas"/>
              <a:ea typeface="Consolas"/>
              <a:cs typeface="Consolas"/>
              <a:sym typeface="Consolas"/>
            </a:endParaRPr>
          </a:p>
          <a:p>
            <a:pPr indent="0" lvl="0" marL="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None/>
            </a:pPr>
            <a:r>
              <a:t/>
            </a:r>
            <a:endParaRPr>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6"/>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00"/>
                </a:solidFill>
              </a:rPr>
              <a:t>And finally... </a:t>
            </a:r>
            <a:r>
              <a:rPr lang="en">
                <a:solidFill>
                  <a:srgbClr val="38761D"/>
                </a:solidFill>
              </a:rPr>
              <a:t>bedtools closest</a:t>
            </a:r>
            <a:endParaRPr>
              <a:solidFill>
                <a:srgbClr val="38761D"/>
              </a:solidFill>
            </a:endParaRPr>
          </a:p>
        </p:txBody>
      </p:sp>
      <p:sp>
        <p:nvSpPr>
          <p:cNvPr id="578" name="Google Shape;578;p56"/>
          <p:cNvSpPr txBox="1"/>
          <p:nvPr>
            <p:ph idx="1" type="body"/>
          </p:nvPr>
        </p:nvSpPr>
        <p:spPr>
          <a:xfrm>
            <a:off x="311700" y="3006575"/>
            <a:ext cx="8520600" cy="5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 bedtools closest -a gwas.bed -b exons.bed | head -n 5</a:t>
            </a:r>
            <a:endParaRPr b="1">
              <a:solidFill>
                <a:srgbClr val="000000"/>
              </a:solidFill>
              <a:latin typeface="Consolas"/>
              <a:ea typeface="Consolas"/>
              <a:cs typeface="Consolas"/>
              <a:sym typeface="Consolas"/>
            </a:endParaRPr>
          </a:p>
          <a:p>
            <a:pPr indent="0" lvl="0" marL="0" rtl="0" algn="l">
              <a:spcBef>
                <a:spcPts val="0"/>
              </a:spcBef>
              <a:spcAft>
                <a:spcPts val="0"/>
              </a:spcAft>
              <a:buNone/>
            </a:pPr>
            <a:r>
              <a:t/>
            </a:r>
            <a:endParaRPr sz="1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00">
              <a:solidFill>
                <a:srgbClr val="000000"/>
              </a:solidFill>
              <a:latin typeface="Consolas"/>
              <a:ea typeface="Consolas"/>
              <a:cs typeface="Consolas"/>
              <a:sym typeface="Consolas"/>
            </a:endParaRPr>
          </a:p>
          <a:p>
            <a:pPr indent="0" lvl="0" marL="0" rtl="0" algn="l">
              <a:spcBef>
                <a:spcPts val="0"/>
              </a:spcBef>
              <a:spcAft>
                <a:spcPts val="1600"/>
              </a:spcAft>
              <a:buNone/>
            </a:pPr>
            <a:r>
              <a:t/>
            </a:r>
            <a:endParaRPr b="1">
              <a:solidFill>
                <a:srgbClr val="000000"/>
              </a:solidFill>
              <a:latin typeface="Consolas"/>
              <a:ea typeface="Consolas"/>
              <a:cs typeface="Consolas"/>
              <a:sym typeface="Consolas"/>
            </a:endParaRPr>
          </a:p>
        </p:txBody>
      </p:sp>
      <p:sp>
        <p:nvSpPr>
          <p:cNvPr id="579" name="Google Shape;579;p56"/>
          <p:cNvSpPr/>
          <p:nvPr/>
        </p:nvSpPr>
        <p:spPr>
          <a:xfrm>
            <a:off x="2868413" y="1453825"/>
            <a:ext cx="195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80" name="Google Shape;580;p56"/>
          <p:cNvSpPr/>
          <p:nvPr/>
        </p:nvSpPr>
        <p:spPr>
          <a:xfrm>
            <a:off x="5431590" y="1453825"/>
            <a:ext cx="195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81" name="Google Shape;581;p56"/>
          <p:cNvSpPr/>
          <p:nvPr/>
        </p:nvSpPr>
        <p:spPr>
          <a:xfrm>
            <a:off x="676950" y="2178925"/>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582" name="Google Shape;582;p56"/>
          <p:cNvCxnSpPr/>
          <p:nvPr/>
        </p:nvCxnSpPr>
        <p:spPr>
          <a:xfrm>
            <a:off x="321350" y="2687700"/>
            <a:ext cx="8267700" cy="0"/>
          </a:xfrm>
          <a:prstGeom prst="straightConnector1">
            <a:avLst/>
          </a:prstGeom>
          <a:noFill/>
          <a:ln cap="flat" cmpd="sng" w="9525">
            <a:solidFill>
              <a:schemeClr val="dk2"/>
            </a:solidFill>
            <a:prstDash val="dash"/>
            <a:round/>
            <a:headEnd len="med" w="med" type="none"/>
            <a:tailEnd len="med" w="med" type="none"/>
          </a:ln>
        </p:spPr>
      </p:cxnSp>
      <p:sp>
        <p:nvSpPr>
          <p:cNvPr id="583" name="Google Shape;583;p56"/>
          <p:cNvSpPr txBox="1"/>
          <p:nvPr/>
        </p:nvSpPr>
        <p:spPr>
          <a:xfrm>
            <a:off x="173236" y="13743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A</a:t>
            </a:r>
            <a:endParaRPr b="1" sz="1800">
              <a:solidFill>
                <a:schemeClr val="dk1"/>
              </a:solidFill>
              <a:latin typeface="Consolas"/>
              <a:ea typeface="Consolas"/>
              <a:cs typeface="Consolas"/>
              <a:sym typeface="Consolas"/>
            </a:endParaRPr>
          </a:p>
        </p:txBody>
      </p:sp>
      <p:sp>
        <p:nvSpPr>
          <p:cNvPr id="584" name="Google Shape;584;p56"/>
          <p:cNvSpPr txBox="1"/>
          <p:nvPr/>
        </p:nvSpPr>
        <p:spPr>
          <a:xfrm>
            <a:off x="171125" y="20961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B</a:t>
            </a:r>
            <a:endParaRPr b="1" sz="1800">
              <a:solidFill>
                <a:schemeClr val="dk1"/>
              </a:solidFill>
              <a:latin typeface="Consolas"/>
              <a:ea typeface="Consolas"/>
              <a:cs typeface="Consolas"/>
              <a:sym typeface="Consolas"/>
            </a:endParaRPr>
          </a:p>
        </p:txBody>
      </p:sp>
      <p:sp>
        <p:nvSpPr>
          <p:cNvPr id="585" name="Google Shape;585;p56"/>
          <p:cNvSpPr/>
          <p:nvPr/>
        </p:nvSpPr>
        <p:spPr>
          <a:xfrm>
            <a:off x="4002250" y="2185050"/>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86" name="Google Shape;586;p56"/>
          <p:cNvSpPr/>
          <p:nvPr/>
        </p:nvSpPr>
        <p:spPr>
          <a:xfrm>
            <a:off x="6777700" y="2185050"/>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87" name="Google Shape;587;p56"/>
          <p:cNvSpPr/>
          <p:nvPr/>
        </p:nvSpPr>
        <p:spPr>
          <a:xfrm>
            <a:off x="7031790" y="1453825"/>
            <a:ext cx="195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nvGrpSpPr>
          <p:cNvPr id="588" name="Google Shape;588;p56"/>
          <p:cNvGrpSpPr/>
          <p:nvPr/>
        </p:nvGrpSpPr>
        <p:grpSpPr>
          <a:xfrm>
            <a:off x="1983413" y="1796125"/>
            <a:ext cx="5447677" cy="560100"/>
            <a:chOff x="1983413" y="1796125"/>
            <a:chExt cx="5447677" cy="560100"/>
          </a:xfrm>
        </p:grpSpPr>
        <p:cxnSp>
          <p:nvCxnSpPr>
            <p:cNvPr id="589" name="Google Shape;589;p56"/>
            <p:cNvCxnSpPr>
              <a:stCxn id="579" idx="2"/>
              <a:endCxn id="581" idx="3"/>
            </p:cNvCxnSpPr>
            <p:nvPr/>
          </p:nvCxnSpPr>
          <p:spPr>
            <a:xfrm flipH="1">
              <a:off x="1983413" y="1796125"/>
              <a:ext cx="982800" cy="554100"/>
            </a:xfrm>
            <a:prstGeom prst="straightConnector1">
              <a:avLst/>
            </a:prstGeom>
            <a:noFill/>
            <a:ln cap="flat" cmpd="sng" w="19050">
              <a:solidFill>
                <a:srgbClr val="9900FF"/>
              </a:solidFill>
              <a:prstDash val="solid"/>
              <a:round/>
              <a:headEnd len="med" w="med" type="none"/>
              <a:tailEnd len="med" w="med" type="triangle"/>
            </a:ln>
          </p:spPr>
        </p:cxnSp>
        <p:cxnSp>
          <p:nvCxnSpPr>
            <p:cNvPr id="590" name="Google Shape;590;p56"/>
            <p:cNvCxnSpPr>
              <a:stCxn id="579" idx="2"/>
              <a:endCxn id="585" idx="1"/>
            </p:cNvCxnSpPr>
            <p:nvPr/>
          </p:nvCxnSpPr>
          <p:spPr>
            <a:xfrm>
              <a:off x="2966213" y="1796125"/>
              <a:ext cx="1035900" cy="560100"/>
            </a:xfrm>
            <a:prstGeom prst="straightConnector1">
              <a:avLst/>
            </a:prstGeom>
            <a:noFill/>
            <a:ln cap="flat" cmpd="sng" w="19050">
              <a:solidFill>
                <a:srgbClr val="9900FF"/>
              </a:solidFill>
              <a:prstDash val="solid"/>
              <a:round/>
              <a:headEnd len="med" w="med" type="none"/>
              <a:tailEnd len="med" w="med" type="triangle"/>
            </a:ln>
          </p:spPr>
        </p:cxnSp>
        <p:cxnSp>
          <p:nvCxnSpPr>
            <p:cNvPr id="591" name="Google Shape;591;p56"/>
            <p:cNvCxnSpPr>
              <a:stCxn id="580" idx="2"/>
              <a:endCxn id="585" idx="3"/>
            </p:cNvCxnSpPr>
            <p:nvPr/>
          </p:nvCxnSpPr>
          <p:spPr>
            <a:xfrm flipH="1">
              <a:off x="5308890" y="1796125"/>
              <a:ext cx="220500" cy="560100"/>
            </a:xfrm>
            <a:prstGeom prst="straightConnector1">
              <a:avLst/>
            </a:prstGeom>
            <a:noFill/>
            <a:ln cap="flat" cmpd="sng" w="19050">
              <a:solidFill>
                <a:srgbClr val="9900FF"/>
              </a:solidFill>
              <a:prstDash val="solid"/>
              <a:round/>
              <a:headEnd len="med" w="med" type="none"/>
              <a:tailEnd len="med" w="med" type="triangle"/>
            </a:ln>
          </p:spPr>
        </p:cxnSp>
        <p:cxnSp>
          <p:nvCxnSpPr>
            <p:cNvPr id="592" name="Google Shape;592;p56"/>
            <p:cNvCxnSpPr>
              <a:stCxn id="587" idx="2"/>
              <a:endCxn id="586" idx="0"/>
            </p:cNvCxnSpPr>
            <p:nvPr/>
          </p:nvCxnSpPr>
          <p:spPr>
            <a:xfrm>
              <a:off x="7129590" y="1796125"/>
              <a:ext cx="301500" cy="388800"/>
            </a:xfrm>
            <a:prstGeom prst="straightConnector1">
              <a:avLst/>
            </a:prstGeom>
            <a:noFill/>
            <a:ln cap="flat" cmpd="sng" w="19050">
              <a:solidFill>
                <a:srgbClr val="9900FF"/>
              </a:solidFill>
              <a:prstDash val="solid"/>
              <a:round/>
              <a:headEnd len="med" w="med" type="none"/>
              <a:tailEnd len="med" w="med" type="triangle"/>
            </a:ln>
          </p:spPr>
        </p:cxnSp>
      </p:grpSp>
      <p:grpSp>
        <p:nvGrpSpPr>
          <p:cNvPr id="593" name="Google Shape;593;p56"/>
          <p:cNvGrpSpPr/>
          <p:nvPr/>
        </p:nvGrpSpPr>
        <p:grpSpPr>
          <a:xfrm>
            <a:off x="322375" y="3314700"/>
            <a:ext cx="8520600" cy="1532200"/>
            <a:chOff x="322375" y="3314700"/>
            <a:chExt cx="8520600" cy="1532200"/>
          </a:xfrm>
        </p:grpSpPr>
        <p:sp>
          <p:nvSpPr>
            <p:cNvPr id="594" name="Google Shape;594;p56"/>
            <p:cNvSpPr txBox="1"/>
            <p:nvPr/>
          </p:nvSpPr>
          <p:spPr>
            <a:xfrm>
              <a:off x="761900" y="4504600"/>
              <a:ext cx="14508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GWAS SNPs</a:t>
              </a:r>
              <a:endParaRPr sz="1800">
                <a:solidFill>
                  <a:schemeClr val="dk1"/>
                </a:solidFill>
                <a:latin typeface="Consolas"/>
                <a:ea typeface="Consolas"/>
                <a:cs typeface="Consolas"/>
                <a:sym typeface="Consolas"/>
              </a:endParaRPr>
            </a:p>
          </p:txBody>
        </p:sp>
        <p:sp>
          <p:nvSpPr>
            <p:cNvPr id="595" name="Google Shape;595;p56"/>
            <p:cNvSpPr txBox="1"/>
            <p:nvPr/>
          </p:nvSpPr>
          <p:spPr>
            <a:xfrm>
              <a:off x="3505100" y="4504600"/>
              <a:ext cx="26631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Closest exon(s)</a:t>
              </a:r>
              <a:endParaRPr sz="1800">
                <a:solidFill>
                  <a:schemeClr val="dk1"/>
                </a:solidFill>
                <a:latin typeface="Consolas"/>
                <a:ea typeface="Consolas"/>
                <a:cs typeface="Consolas"/>
                <a:sym typeface="Consolas"/>
              </a:endParaRPr>
            </a:p>
          </p:txBody>
        </p:sp>
        <p:cxnSp>
          <p:nvCxnSpPr>
            <p:cNvPr id="596" name="Google Shape;596;p56"/>
            <p:cNvCxnSpPr/>
            <p:nvPr/>
          </p:nvCxnSpPr>
          <p:spPr>
            <a:xfrm>
              <a:off x="410300" y="4416675"/>
              <a:ext cx="2359200" cy="0"/>
            </a:xfrm>
            <a:prstGeom prst="straightConnector1">
              <a:avLst/>
            </a:prstGeom>
            <a:noFill/>
            <a:ln cap="flat" cmpd="sng" w="19050">
              <a:solidFill>
                <a:srgbClr val="000000"/>
              </a:solidFill>
              <a:prstDash val="solid"/>
              <a:round/>
              <a:headEnd len="med" w="med" type="none"/>
              <a:tailEnd len="med" w="med" type="none"/>
            </a:ln>
          </p:spPr>
        </p:cxnSp>
        <p:cxnSp>
          <p:nvCxnSpPr>
            <p:cNvPr id="597" name="Google Shape;597;p56"/>
            <p:cNvCxnSpPr/>
            <p:nvPr/>
          </p:nvCxnSpPr>
          <p:spPr>
            <a:xfrm>
              <a:off x="2872150" y="4410800"/>
              <a:ext cx="4733400" cy="6000"/>
            </a:xfrm>
            <a:prstGeom prst="straightConnector1">
              <a:avLst/>
            </a:prstGeom>
            <a:noFill/>
            <a:ln cap="flat" cmpd="sng" w="19050">
              <a:solidFill>
                <a:srgbClr val="9900FF"/>
              </a:solidFill>
              <a:prstDash val="solid"/>
              <a:round/>
              <a:headEnd len="med" w="med" type="none"/>
              <a:tailEnd len="med" w="med" type="none"/>
            </a:ln>
          </p:spPr>
        </p:cxnSp>
        <p:sp>
          <p:nvSpPr>
            <p:cNvPr id="598" name="Google Shape;598;p56"/>
            <p:cNvSpPr txBox="1"/>
            <p:nvPr/>
          </p:nvSpPr>
          <p:spPr>
            <a:xfrm>
              <a:off x="322375" y="3314700"/>
              <a:ext cx="8520600" cy="70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chr1  1005805  1005806  rs3934834   chr1  1007125  1007955  NM_001205252_exon_0_0_chr1_1007126_r  0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chr1  1079197  1079198  rs11260603  chr1  1078118  1079434  NR_038869_exon_2_0_chr1_1078119_f     0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chr1  1247493  1247494  rs12103     chr1  1247397  1247527  NM_001256456_exon_1_0_chr1_1247398_r  0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chr1  1247493  1247494  rs12103     chr1  1247397  1247527  NM_001256460_exon_1_0_chr1_1247398_r  0  -</a:t>
              </a:r>
              <a:endParaRPr sz="10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nsolas"/>
                  <a:ea typeface="Consolas"/>
                  <a:cs typeface="Consolas"/>
                  <a:sym typeface="Consolas"/>
                </a:rPr>
                <a:t>chr1  1247493  1247494  rs12103     chr1  1247397  1247527  NM_001256462_exon_1_0_chr1_1247398_r  0  -</a:t>
              </a:r>
              <a:endParaRPr sz="1800">
                <a:solidFill>
                  <a:schemeClr val="dk1"/>
                </a:solidFill>
                <a:latin typeface="Open Sans"/>
                <a:ea typeface="Open Sans"/>
                <a:cs typeface="Open Sans"/>
                <a:sym typeface="Open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7"/>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closest -D ref</a:t>
            </a:r>
            <a:endParaRPr>
              <a:solidFill>
                <a:srgbClr val="38761D"/>
              </a:solidFill>
            </a:endParaRPr>
          </a:p>
        </p:txBody>
      </p:sp>
      <p:sp>
        <p:nvSpPr>
          <p:cNvPr id="604" name="Google Shape;604;p57"/>
          <p:cNvSpPr/>
          <p:nvPr/>
        </p:nvSpPr>
        <p:spPr>
          <a:xfrm>
            <a:off x="2868413" y="1453825"/>
            <a:ext cx="195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05" name="Google Shape;605;p57"/>
          <p:cNvSpPr/>
          <p:nvPr/>
        </p:nvSpPr>
        <p:spPr>
          <a:xfrm>
            <a:off x="5431590" y="1453825"/>
            <a:ext cx="195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06" name="Google Shape;606;p57"/>
          <p:cNvSpPr/>
          <p:nvPr/>
        </p:nvSpPr>
        <p:spPr>
          <a:xfrm>
            <a:off x="676950" y="2178925"/>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607" name="Google Shape;607;p57"/>
          <p:cNvCxnSpPr/>
          <p:nvPr/>
        </p:nvCxnSpPr>
        <p:spPr>
          <a:xfrm>
            <a:off x="321350" y="2687700"/>
            <a:ext cx="8267700" cy="0"/>
          </a:xfrm>
          <a:prstGeom prst="straightConnector1">
            <a:avLst/>
          </a:prstGeom>
          <a:noFill/>
          <a:ln cap="flat" cmpd="sng" w="9525">
            <a:solidFill>
              <a:schemeClr val="dk2"/>
            </a:solidFill>
            <a:prstDash val="dash"/>
            <a:round/>
            <a:headEnd len="med" w="med" type="none"/>
            <a:tailEnd len="med" w="med" type="none"/>
          </a:ln>
        </p:spPr>
      </p:cxnSp>
      <p:sp>
        <p:nvSpPr>
          <p:cNvPr id="608" name="Google Shape;608;p57"/>
          <p:cNvSpPr txBox="1"/>
          <p:nvPr/>
        </p:nvSpPr>
        <p:spPr>
          <a:xfrm>
            <a:off x="173236" y="13743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A</a:t>
            </a:r>
            <a:endParaRPr b="1" sz="1800">
              <a:solidFill>
                <a:schemeClr val="dk1"/>
              </a:solidFill>
              <a:latin typeface="Consolas"/>
              <a:ea typeface="Consolas"/>
              <a:cs typeface="Consolas"/>
              <a:sym typeface="Consolas"/>
            </a:endParaRPr>
          </a:p>
        </p:txBody>
      </p:sp>
      <p:sp>
        <p:nvSpPr>
          <p:cNvPr id="609" name="Google Shape;609;p57"/>
          <p:cNvSpPr txBox="1"/>
          <p:nvPr/>
        </p:nvSpPr>
        <p:spPr>
          <a:xfrm>
            <a:off x="171125" y="20961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B</a:t>
            </a:r>
            <a:endParaRPr b="1" sz="1800">
              <a:solidFill>
                <a:schemeClr val="dk1"/>
              </a:solidFill>
              <a:latin typeface="Consolas"/>
              <a:ea typeface="Consolas"/>
              <a:cs typeface="Consolas"/>
              <a:sym typeface="Consolas"/>
            </a:endParaRPr>
          </a:p>
        </p:txBody>
      </p:sp>
      <p:sp>
        <p:nvSpPr>
          <p:cNvPr id="610" name="Google Shape;610;p57"/>
          <p:cNvSpPr/>
          <p:nvPr/>
        </p:nvSpPr>
        <p:spPr>
          <a:xfrm>
            <a:off x="4002250" y="2185050"/>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11" name="Google Shape;611;p57"/>
          <p:cNvSpPr/>
          <p:nvPr/>
        </p:nvSpPr>
        <p:spPr>
          <a:xfrm>
            <a:off x="6777700" y="2185050"/>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12" name="Google Shape;612;p57"/>
          <p:cNvSpPr/>
          <p:nvPr/>
        </p:nvSpPr>
        <p:spPr>
          <a:xfrm>
            <a:off x="7031790" y="1453825"/>
            <a:ext cx="195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13" name="Google Shape;613;p57"/>
          <p:cNvSpPr/>
          <p:nvPr/>
        </p:nvSpPr>
        <p:spPr>
          <a:xfrm rot="5400000">
            <a:off x="2334450" y="942175"/>
            <a:ext cx="172200" cy="874200"/>
          </a:xfrm>
          <a:prstGeom prst="leftBrace">
            <a:avLst>
              <a:gd fmla="val 50000" name="adj1"/>
              <a:gd fmla="val 50000" name="adj2"/>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14" name="Google Shape;614;p57"/>
          <p:cNvSpPr/>
          <p:nvPr/>
        </p:nvSpPr>
        <p:spPr>
          <a:xfrm rot="5400000">
            <a:off x="5251973" y="1312975"/>
            <a:ext cx="172200" cy="132600"/>
          </a:xfrm>
          <a:prstGeom prst="leftBrace">
            <a:avLst>
              <a:gd fmla="val 50000" name="adj1"/>
              <a:gd fmla="val 50000" name="adj2"/>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15" name="Google Shape;615;p57"/>
          <p:cNvSpPr txBox="1"/>
          <p:nvPr/>
        </p:nvSpPr>
        <p:spPr>
          <a:xfrm>
            <a:off x="2036888" y="926125"/>
            <a:ext cx="7875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10bp</a:t>
            </a:r>
            <a:endParaRPr sz="1800">
              <a:solidFill>
                <a:schemeClr val="dk1"/>
              </a:solidFill>
              <a:latin typeface="Consolas"/>
              <a:ea typeface="Consolas"/>
              <a:cs typeface="Consolas"/>
              <a:sym typeface="Consolas"/>
            </a:endParaRPr>
          </a:p>
        </p:txBody>
      </p:sp>
      <p:sp>
        <p:nvSpPr>
          <p:cNvPr id="616" name="Google Shape;616;p57"/>
          <p:cNvSpPr txBox="1"/>
          <p:nvPr/>
        </p:nvSpPr>
        <p:spPr>
          <a:xfrm>
            <a:off x="5008688" y="926125"/>
            <a:ext cx="7875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3</a:t>
            </a:r>
            <a:r>
              <a:rPr lang="en" sz="1800">
                <a:solidFill>
                  <a:schemeClr val="dk1"/>
                </a:solidFill>
                <a:latin typeface="Consolas"/>
                <a:ea typeface="Consolas"/>
                <a:cs typeface="Consolas"/>
                <a:sym typeface="Consolas"/>
              </a:rPr>
              <a:t>bp</a:t>
            </a:r>
            <a:endParaRPr sz="1800">
              <a:solidFill>
                <a:schemeClr val="dk1"/>
              </a:solidFill>
              <a:latin typeface="Consolas"/>
              <a:ea typeface="Consolas"/>
              <a:cs typeface="Consolas"/>
              <a:sym typeface="Consolas"/>
            </a:endParaRPr>
          </a:p>
        </p:txBody>
      </p:sp>
      <p:sp>
        <p:nvSpPr>
          <p:cNvPr id="617" name="Google Shape;617;p57"/>
          <p:cNvSpPr txBox="1"/>
          <p:nvPr/>
        </p:nvSpPr>
        <p:spPr>
          <a:xfrm>
            <a:off x="6761288" y="1002325"/>
            <a:ext cx="7875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0bp</a:t>
            </a:r>
            <a:endParaRPr sz="1800">
              <a:solidFill>
                <a:schemeClr val="dk1"/>
              </a:solidFill>
              <a:latin typeface="Consolas"/>
              <a:ea typeface="Consolas"/>
              <a:cs typeface="Consolas"/>
              <a:sym typeface="Consolas"/>
            </a:endParaRPr>
          </a:p>
        </p:txBody>
      </p:sp>
      <p:sp>
        <p:nvSpPr>
          <p:cNvPr id="618" name="Google Shape;618;p57"/>
          <p:cNvSpPr txBox="1"/>
          <p:nvPr>
            <p:ph idx="1" type="body"/>
          </p:nvPr>
        </p:nvSpPr>
        <p:spPr>
          <a:xfrm>
            <a:off x="311700" y="3006575"/>
            <a:ext cx="8520600" cy="17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Consolas"/>
                <a:ea typeface="Consolas"/>
                <a:cs typeface="Consolas"/>
                <a:sym typeface="Consolas"/>
              </a:rPr>
              <a:t>$ bedtools closest -a gwas.bed -b exons.bed -D ref | head -n 5</a:t>
            </a:r>
            <a:endParaRPr b="1">
              <a:solidFill>
                <a:srgbClr val="000000"/>
              </a:solidFill>
              <a:latin typeface="Consolas"/>
              <a:ea typeface="Consolas"/>
              <a:cs typeface="Consolas"/>
              <a:sym typeface="Consolas"/>
            </a:endParaRPr>
          </a:p>
          <a:p>
            <a:pPr indent="0" lvl="0" marL="0" rtl="0" algn="l">
              <a:spcBef>
                <a:spcPts val="0"/>
              </a:spcBef>
              <a:spcAft>
                <a:spcPts val="0"/>
              </a:spcAft>
              <a:buNone/>
            </a:pPr>
            <a:r>
              <a:rPr lang="en" sz="1000">
                <a:solidFill>
                  <a:srgbClr val="000000"/>
                </a:solidFill>
                <a:latin typeface="Consolas"/>
                <a:ea typeface="Consolas"/>
                <a:cs typeface="Consolas"/>
                <a:sym typeface="Consolas"/>
              </a:rPr>
              <a:t>chr1  1005805  1005806  rs3934834   chr1  1007125  1007955  NM_001205252_exon_0_0_chr1_1007126_r  0  -  </a:t>
            </a:r>
            <a:r>
              <a:rPr b="1" lang="en" sz="1000">
                <a:solidFill>
                  <a:srgbClr val="38761D"/>
                </a:solidFill>
                <a:latin typeface="Consolas"/>
                <a:ea typeface="Consolas"/>
                <a:cs typeface="Consolas"/>
                <a:sym typeface="Consolas"/>
              </a:rPr>
              <a:t>1320</a:t>
            </a:r>
            <a:endParaRPr b="1" sz="1000">
              <a:solidFill>
                <a:srgbClr val="38761D"/>
              </a:solidFill>
              <a:latin typeface="Consolas"/>
              <a:ea typeface="Consolas"/>
              <a:cs typeface="Consolas"/>
              <a:sym typeface="Consolas"/>
            </a:endParaRPr>
          </a:p>
          <a:p>
            <a:pPr indent="0" lvl="0" marL="0" rtl="0" algn="l">
              <a:spcBef>
                <a:spcPts val="0"/>
              </a:spcBef>
              <a:spcAft>
                <a:spcPts val="0"/>
              </a:spcAft>
              <a:buNone/>
            </a:pPr>
            <a:r>
              <a:rPr lang="en" sz="1000">
                <a:solidFill>
                  <a:srgbClr val="000000"/>
                </a:solidFill>
                <a:latin typeface="Consolas"/>
                <a:ea typeface="Consolas"/>
                <a:cs typeface="Consolas"/>
                <a:sym typeface="Consolas"/>
              </a:rPr>
              <a:t>chr1  1079197  1079198  rs11260603  chr1  1078118  1079434  NR_038869_exon_2_0_chr1_1078119_f     0  +  </a:t>
            </a:r>
            <a:r>
              <a:rPr b="1" lang="en" sz="1000">
                <a:solidFill>
                  <a:srgbClr val="38761D"/>
                </a:solidFill>
                <a:latin typeface="Consolas"/>
                <a:ea typeface="Consolas"/>
                <a:cs typeface="Consolas"/>
                <a:sym typeface="Consolas"/>
              </a:rPr>
              <a:t>0</a:t>
            </a:r>
            <a:endParaRPr b="1" sz="1000">
              <a:solidFill>
                <a:srgbClr val="38761D"/>
              </a:solidFill>
              <a:latin typeface="Consolas"/>
              <a:ea typeface="Consolas"/>
              <a:cs typeface="Consolas"/>
              <a:sym typeface="Consolas"/>
            </a:endParaRPr>
          </a:p>
          <a:p>
            <a:pPr indent="0" lvl="0" marL="0" rtl="0" algn="l">
              <a:spcBef>
                <a:spcPts val="0"/>
              </a:spcBef>
              <a:spcAft>
                <a:spcPts val="0"/>
              </a:spcAft>
              <a:buNone/>
            </a:pPr>
            <a:r>
              <a:rPr lang="en" sz="1000">
                <a:solidFill>
                  <a:srgbClr val="000000"/>
                </a:solidFill>
                <a:latin typeface="Consolas"/>
                <a:ea typeface="Consolas"/>
                <a:cs typeface="Consolas"/>
                <a:sym typeface="Consolas"/>
              </a:rPr>
              <a:t>chr1  1247493  1247494  rs12103     chr1  1247397  1247527  NM_001256456_exon_1_0_chr1_1247398_r  0  -  </a:t>
            </a:r>
            <a:r>
              <a:rPr b="1" lang="en" sz="1000">
                <a:solidFill>
                  <a:srgbClr val="38761D"/>
                </a:solidFill>
                <a:latin typeface="Consolas"/>
                <a:ea typeface="Consolas"/>
                <a:cs typeface="Consolas"/>
                <a:sym typeface="Consolas"/>
              </a:rPr>
              <a:t>0</a:t>
            </a:r>
            <a:endParaRPr b="1" sz="1000">
              <a:solidFill>
                <a:srgbClr val="38761D"/>
              </a:solidFill>
              <a:latin typeface="Consolas"/>
              <a:ea typeface="Consolas"/>
              <a:cs typeface="Consolas"/>
              <a:sym typeface="Consolas"/>
            </a:endParaRPr>
          </a:p>
          <a:p>
            <a:pPr indent="0" lvl="0" marL="0" rtl="0" algn="l">
              <a:spcBef>
                <a:spcPts val="0"/>
              </a:spcBef>
              <a:spcAft>
                <a:spcPts val="0"/>
              </a:spcAft>
              <a:buNone/>
            </a:pPr>
            <a:r>
              <a:rPr lang="en" sz="1000">
                <a:solidFill>
                  <a:srgbClr val="000000"/>
                </a:solidFill>
                <a:latin typeface="Consolas"/>
                <a:ea typeface="Consolas"/>
                <a:cs typeface="Consolas"/>
                <a:sym typeface="Consolas"/>
              </a:rPr>
              <a:t>chr1  1247493  1247494  rs12103     chr1  1247397  1247527  NM_001256460_exon_1_0_chr1_1247398_r  0  -  </a:t>
            </a:r>
            <a:r>
              <a:rPr b="1" lang="en" sz="1000">
                <a:solidFill>
                  <a:srgbClr val="38761D"/>
                </a:solidFill>
                <a:latin typeface="Consolas"/>
                <a:ea typeface="Consolas"/>
                <a:cs typeface="Consolas"/>
                <a:sym typeface="Consolas"/>
              </a:rPr>
              <a:t>0</a:t>
            </a:r>
            <a:endParaRPr b="1" sz="1000">
              <a:solidFill>
                <a:srgbClr val="38761D"/>
              </a:solidFill>
              <a:latin typeface="Consolas"/>
              <a:ea typeface="Consolas"/>
              <a:cs typeface="Consolas"/>
              <a:sym typeface="Consolas"/>
            </a:endParaRPr>
          </a:p>
          <a:p>
            <a:pPr indent="0" lvl="0" marL="0" rtl="0" algn="l">
              <a:spcBef>
                <a:spcPts val="0"/>
              </a:spcBef>
              <a:spcAft>
                <a:spcPts val="0"/>
              </a:spcAft>
              <a:buNone/>
            </a:pPr>
            <a:r>
              <a:rPr lang="en" sz="1000">
                <a:solidFill>
                  <a:srgbClr val="000000"/>
                </a:solidFill>
                <a:latin typeface="Consolas"/>
                <a:ea typeface="Consolas"/>
                <a:cs typeface="Consolas"/>
                <a:sym typeface="Consolas"/>
              </a:rPr>
              <a:t>chr1  1247493  1247494  rs12103     chr1  1247397  1247527  NM_001256462_exon_1_0_chr1_1247398_r  0  -  </a:t>
            </a:r>
            <a:r>
              <a:rPr b="1" lang="en" sz="1000">
                <a:solidFill>
                  <a:srgbClr val="38761D"/>
                </a:solidFill>
                <a:latin typeface="Consolas"/>
                <a:ea typeface="Consolas"/>
                <a:cs typeface="Consolas"/>
                <a:sym typeface="Consolas"/>
              </a:rPr>
              <a:t>0</a:t>
            </a:r>
            <a:endParaRPr b="1" sz="1000">
              <a:solidFill>
                <a:srgbClr val="38761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00">
              <a:solidFill>
                <a:srgbClr val="000000"/>
              </a:solidFill>
              <a:latin typeface="Consolas"/>
              <a:ea typeface="Consolas"/>
              <a:cs typeface="Consolas"/>
              <a:sym typeface="Consolas"/>
            </a:endParaRPr>
          </a:p>
          <a:p>
            <a:pPr indent="0" lvl="0" marL="0" rtl="0" algn="l">
              <a:spcBef>
                <a:spcPts val="0"/>
              </a:spcBef>
              <a:spcAft>
                <a:spcPts val="0"/>
              </a:spcAft>
              <a:buNone/>
            </a:pPr>
            <a:r>
              <a:t/>
            </a:r>
            <a:endParaRPr sz="900">
              <a:solidFill>
                <a:srgbClr val="000000"/>
              </a:solidFill>
              <a:latin typeface="Consolas"/>
              <a:ea typeface="Consolas"/>
              <a:cs typeface="Consolas"/>
              <a:sym typeface="Consolas"/>
            </a:endParaRPr>
          </a:p>
          <a:p>
            <a:pPr indent="0" lvl="0" marL="0" rtl="0" algn="l">
              <a:spcBef>
                <a:spcPts val="0"/>
              </a:spcBef>
              <a:spcAft>
                <a:spcPts val="1600"/>
              </a:spcAft>
              <a:buNone/>
            </a:pPr>
            <a:r>
              <a:t/>
            </a:r>
            <a:endParaRPr b="1">
              <a:solidFill>
                <a:srgbClr val="000000"/>
              </a:solidFill>
              <a:latin typeface="Consolas"/>
              <a:ea typeface="Consolas"/>
              <a:cs typeface="Consolas"/>
              <a:sym typeface="Consolas"/>
            </a:endParaRPr>
          </a:p>
        </p:txBody>
      </p:sp>
      <p:sp>
        <p:nvSpPr>
          <p:cNvPr id="619" name="Google Shape;619;p57"/>
          <p:cNvSpPr txBox="1"/>
          <p:nvPr/>
        </p:nvSpPr>
        <p:spPr>
          <a:xfrm>
            <a:off x="761900" y="4504600"/>
            <a:ext cx="14508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GWAS SNPs</a:t>
            </a:r>
            <a:endParaRPr sz="1800">
              <a:solidFill>
                <a:schemeClr val="dk1"/>
              </a:solidFill>
              <a:latin typeface="Consolas"/>
              <a:ea typeface="Consolas"/>
              <a:cs typeface="Consolas"/>
              <a:sym typeface="Consolas"/>
            </a:endParaRPr>
          </a:p>
        </p:txBody>
      </p:sp>
      <p:sp>
        <p:nvSpPr>
          <p:cNvPr id="620" name="Google Shape;620;p57"/>
          <p:cNvSpPr txBox="1"/>
          <p:nvPr/>
        </p:nvSpPr>
        <p:spPr>
          <a:xfrm>
            <a:off x="3505100" y="4504600"/>
            <a:ext cx="26631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Closest exon(s)</a:t>
            </a:r>
            <a:endParaRPr sz="1800">
              <a:solidFill>
                <a:schemeClr val="dk1"/>
              </a:solidFill>
              <a:latin typeface="Consolas"/>
              <a:ea typeface="Consolas"/>
              <a:cs typeface="Consolas"/>
              <a:sym typeface="Consolas"/>
            </a:endParaRPr>
          </a:p>
        </p:txBody>
      </p:sp>
      <p:cxnSp>
        <p:nvCxnSpPr>
          <p:cNvPr id="621" name="Google Shape;621;p57"/>
          <p:cNvCxnSpPr/>
          <p:nvPr/>
        </p:nvCxnSpPr>
        <p:spPr>
          <a:xfrm flipH="1">
            <a:off x="1983413" y="1796125"/>
            <a:ext cx="982800" cy="554100"/>
          </a:xfrm>
          <a:prstGeom prst="straightConnector1">
            <a:avLst/>
          </a:prstGeom>
          <a:noFill/>
          <a:ln cap="flat" cmpd="sng" w="19050">
            <a:solidFill>
              <a:srgbClr val="9900FF"/>
            </a:solidFill>
            <a:prstDash val="solid"/>
            <a:round/>
            <a:headEnd len="med" w="med" type="none"/>
            <a:tailEnd len="med" w="med" type="triangle"/>
          </a:ln>
        </p:spPr>
      </p:cxnSp>
      <p:grpSp>
        <p:nvGrpSpPr>
          <p:cNvPr id="622" name="Google Shape;622;p57"/>
          <p:cNvGrpSpPr/>
          <p:nvPr/>
        </p:nvGrpSpPr>
        <p:grpSpPr>
          <a:xfrm>
            <a:off x="2966213" y="926125"/>
            <a:ext cx="1035900" cy="1430100"/>
            <a:chOff x="2966213" y="926125"/>
            <a:chExt cx="1035900" cy="1430100"/>
          </a:xfrm>
        </p:grpSpPr>
        <p:grpSp>
          <p:nvGrpSpPr>
            <p:cNvPr id="623" name="Google Shape;623;p57"/>
            <p:cNvGrpSpPr/>
            <p:nvPr/>
          </p:nvGrpSpPr>
          <p:grpSpPr>
            <a:xfrm>
              <a:off x="3126450" y="926125"/>
              <a:ext cx="874200" cy="539250"/>
              <a:chOff x="3126450" y="926125"/>
              <a:chExt cx="874200" cy="539250"/>
            </a:xfrm>
          </p:grpSpPr>
          <p:sp>
            <p:nvSpPr>
              <p:cNvPr id="624" name="Google Shape;624;p57"/>
              <p:cNvSpPr/>
              <p:nvPr/>
            </p:nvSpPr>
            <p:spPr>
              <a:xfrm rot="5400000">
                <a:off x="3477450" y="942175"/>
                <a:ext cx="172200" cy="874200"/>
              </a:xfrm>
              <a:prstGeom prst="leftBrace">
                <a:avLst>
                  <a:gd fmla="val 50000" name="adj1"/>
                  <a:gd fmla="val 50000" name="adj2"/>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25" name="Google Shape;625;p57"/>
              <p:cNvSpPr txBox="1"/>
              <p:nvPr/>
            </p:nvSpPr>
            <p:spPr>
              <a:xfrm>
                <a:off x="3179888" y="926125"/>
                <a:ext cx="7875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10bp</a:t>
                </a:r>
                <a:endParaRPr sz="1800">
                  <a:solidFill>
                    <a:schemeClr val="dk1"/>
                  </a:solidFill>
                  <a:latin typeface="Consolas"/>
                  <a:ea typeface="Consolas"/>
                  <a:cs typeface="Consolas"/>
                  <a:sym typeface="Consolas"/>
                </a:endParaRPr>
              </a:p>
            </p:txBody>
          </p:sp>
        </p:grpSp>
        <p:cxnSp>
          <p:nvCxnSpPr>
            <p:cNvPr id="626" name="Google Shape;626;p57"/>
            <p:cNvCxnSpPr/>
            <p:nvPr/>
          </p:nvCxnSpPr>
          <p:spPr>
            <a:xfrm>
              <a:off x="2966213" y="1796125"/>
              <a:ext cx="1035900" cy="560100"/>
            </a:xfrm>
            <a:prstGeom prst="straightConnector1">
              <a:avLst/>
            </a:prstGeom>
            <a:noFill/>
            <a:ln cap="flat" cmpd="sng" w="19050">
              <a:solidFill>
                <a:srgbClr val="9900FF"/>
              </a:solidFill>
              <a:prstDash val="solid"/>
              <a:round/>
              <a:headEnd len="med" w="med" type="none"/>
              <a:tailEnd len="med" w="med" type="triangle"/>
            </a:ln>
          </p:spPr>
        </p:cxnSp>
      </p:grpSp>
      <p:cxnSp>
        <p:nvCxnSpPr>
          <p:cNvPr id="627" name="Google Shape;627;p57"/>
          <p:cNvCxnSpPr/>
          <p:nvPr/>
        </p:nvCxnSpPr>
        <p:spPr>
          <a:xfrm flipH="1">
            <a:off x="5308890" y="1796125"/>
            <a:ext cx="220500" cy="560100"/>
          </a:xfrm>
          <a:prstGeom prst="straightConnector1">
            <a:avLst/>
          </a:prstGeom>
          <a:noFill/>
          <a:ln cap="flat" cmpd="sng" w="19050">
            <a:solidFill>
              <a:srgbClr val="9900FF"/>
            </a:solidFill>
            <a:prstDash val="solid"/>
            <a:round/>
            <a:headEnd len="med" w="med" type="none"/>
            <a:tailEnd len="med" w="med" type="triangle"/>
          </a:ln>
        </p:spPr>
      </p:cxnSp>
      <p:cxnSp>
        <p:nvCxnSpPr>
          <p:cNvPr id="628" name="Google Shape;628;p57"/>
          <p:cNvCxnSpPr/>
          <p:nvPr/>
        </p:nvCxnSpPr>
        <p:spPr>
          <a:xfrm>
            <a:off x="7129590" y="1796125"/>
            <a:ext cx="301500" cy="388800"/>
          </a:xfrm>
          <a:prstGeom prst="straightConnector1">
            <a:avLst/>
          </a:prstGeom>
          <a:noFill/>
          <a:ln cap="flat" cmpd="sng" w="19050">
            <a:solidFill>
              <a:srgbClr val="9900FF"/>
            </a:solidFill>
            <a:prstDash val="solid"/>
            <a:round/>
            <a:headEnd len="med" w="med" type="none"/>
            <a:tailEnd len="med" w="med" type="triangle"/>
          </a:ln>
        </p:spPr>
      </p:cxnSp>
      <p:cxnSp>
        <p:nvCxnSpPr>
          <p:cNvPr id="629" name="Google Shape;629;p57"/>
          <p:cNvCxnSpPr/>
          <p:nvPr/>
        </p:nvCxnSpPr>
        <p:spPr>
          <a:xfrm>
            <a:off x="410300" y="4416675"/>
            <a:ext cx="2359200" cy="0"/>
          </a:xfrm>
          <a:prstGeom prst="straightConnector1">
            <a:avLst/>
          </a:prstGeom>
          <a:noFill/>
          <a:ln cap="flat" cmpd="sng" w="19050">
            <a:solidFill>
              <a:srgbClr val="000000"/>
            </a:solidFill>
            <a:prstDash val="solid"/>
            <a:round/>
            <a:headEnd len="med" w="med" type="none"/>
            <a:tailEnd len="med" w="med" type="none"/>
          </a:ln>
        </p:spPr>
      </p:cxnSp>
      <p:cxnSp>
        <p:nvCxnSpPr>
          <p:cNvPr id="630" name="Google Shape;630;p57"/>
          <p:cNvCxnSpPr/>
          <p:nvPr/>
        </p:nvCxnSpPr>
        <p:spPr>
          <a:xfrm>
            <a:off x="2872150" y="4410800"/>
            <a:ext cx="4733400" cy="6000"/>
          </a:xfrm>
          <a:prstGeom prst="straightConnector1">
            <a:avLst/>
          </a:prstGeom>
          <a:noFill/>
          <a:ln cap="flat" cmpd="sng" w="19050">
            <a:solidFill>
              <a:srgbClr val="9900FF"/>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8"/>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closest -D ref -t first</a:t>
            </a:r>
            <a:endParaRPr>
              <a:solidFill>
                <a:srgbClr val="38761D"/>
              </a:solidFill>
            </a:endParaRPr>
          </a:p>
        </p:txBody>
      </p:sp>
      <p:sp>
        <p:nvSpPr>
          <p:cNvPr id="636" name="Google Shape;636;p58"/>
          <p:cNvSpPr/>
          <p:nvPr/>
        </p:nvSpPr>
        <p:spPr>
          <a:xfrm>
            <a:off x="2868413" y="1453825"/>
            <a:ext cx="195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37" name="Google Shape;637;p58"/>
          <p:cNvSpPr/>
          <p:nvPr/>
        </p:nvSpPr>
        <p:spPr>
          <a:xfrm>
            <a:off x="5431590" y="1453825"/>
            <a:ext cx="195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38" name="Google Shape;638;p58"/>
          <p:cNvSpPr/>
          <p:nvPr/>
        </p:nvSpPr>
        <p:spPr>
          <a:xfrm>
            <a:off x="676950" y="2178925"/>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639" name="Google Shape;639;p58"/>
          <p:cNvCxnSpPr/>
          <p:nvPr/>
        </p:nvCxnSpPr>
        <p:spPr>
          <a:xfrm>
            <a:off x="321350" y="2687700"/>
            <a:ext cx="8267700" cy="0"/>
          </a:xfrm>
          <a:prstGeom prst="straightConnector1">
            <a:avLst/>
          </a:prstGeom>
          <a:noFill/>
          <a:ln cap="flat" cmpd="sng" w="9525">
            <a:solidFill>
              <a:schemeClr val="dk2"/>
            </a:solidFill>
            <a:prstDash val="dash"/>
            <a:round/>
            <a:headEnd len="med" w="med" type="none"/>
            <a:tailEnd len="med" w="med" type="none"/>
          </a:ln>
        </p:spPr>
      </p:cxnSp>
      <p:sp>
        <p:nvSpPr>
          <p:cNvPr id="640" name="Google Shape;640;p58"/>
          <p:cNvSpPr txBox="1"/>
          <p:nvPr/>
        </p:nvSpPr>
        <p:spPr>
          <a:xfrm>
            <a:off x="173236" y="13743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A</a:t>
            </a:r>
            <a:endParaRPr b="1" sz="1800">
              <a:solidFill>
                <a:schemeClr val="dk1"/>
              </a:solidFill>
              <a:latin typeface="Consolas"/>
              <a:ea typeface="Consolas"/>
              <a:cs typeface="Consolas"/>
              <a:sym typeface="Consolas"/>
            </a:endParaRPr>
          </a:p>
        </p:txBody>
      </p:sp>
      <p:sp>
        <p:nvSpPr>
          <p:cNvPr id="641" name="Google Shape;641;p58"/>
          <p:cNvSpPr txBox="1"/>
          <p:nvPr/>
        </p:nvSpPr>
        <p:spPr>
          <a:xfrm>
            <a:off x="171125" y="2096125"/>
            <a:ext cx="3276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B</a:t>
            </a:r>
            <a:endParaRPr b="1" sz="1800">
              <a:solidFill>
                <a:schemeClr val="dk1"/>
              </a:solidFill>
              <a:latin typeface="Consolas"/>
              <a:ea typeface="Consolas"/>
              <a:cs typeface="Consolas"/>
              <a:sym typeface="Consolas"/>
            </a:endParaRPr>
          </a:p>
        </p:txBody>
      </p:sp>
      <p:sp>
        <p:nvSpPr>
          <p:cNvPr id="642" name="Google Shape;642;p58"/>
          <p:cNvSpPr/>
          <p:nvPr/>
        </p:nvSpPr>
        <p:spPr>
          <a:xfrm>
            <a:off x="4002250" y="2185050"/>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3" name="Google Shape;643;p58"/>
          <p:cNvSpPr/>
          <p:nvPr/>
        </p:nvSpPr>
        <p:spPr>
          <a:xfrm>
            <a:off x="6777700" y="2185050"/>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4" name="Google Shape;644;p58"/>
          <p:cNvSpPr/>
          <p:nvPr/>
        </p:nvSpPr>
        <p:spPr>
          <a:xfrm>
            <a:off x="7031790" y="1453825"/>
            <a:ext cx="195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5" name="Google Shape;645;p58"/>
          <p:cNvSpPr/>
          <p:nvPr/>
        </p:nvSpPr>
        <p:spPr>
          <a:xfrm rot="5400000">
            <a:off x="2334450" y="942175"/>
            <a:ext cx="172200" cy="874200"/>
          </a:xfrm>
          <a:prstGeom prst="leftBrace">
            <a:avLst>
              <a:gd fmla="val 50000" name="adj1"/>
              <a:gd fmla="val 50000" name="adj2"/>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6" name="Google Shape;646;p58"/>
          <p:cNvSpPr/>
          <p:nvPr/>
        </p:nvSpPr>
        <p:spPr>
          <a:xfrm rot="5400000">
            <a:off x="5251973" y="1312975"/>
            <a:ext cx="172200" cy="132600"/>
          </a:xfrm>
          <a:prstGeom prst="leftBrace">
            <a:avLst>
              <a:gd fmla="val 50000" name="adj1"/>
              <a:gd fmla="val 50000" name="adj2"/>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47" name="Google Shape;647;p58"/>
          <p:cNvSpPr txBox="1"/>
          <p:nvPr/>
        </p:nvSpPr>
        <p:spPr>
          <a:xfrm>
            <a:off x="2036888" y="926125"/>
            <a:ext cx="7875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10bp</a:t>
            </a:r>
            <a:endParaRPr sz="1800">
              <a:solidFill>
                <a:schemeClr val="dk1"/>
              </a:solidFill>
              <a:latin typeface="Consolas"/>
              <a:ea typeface="Consolas"/>
              <a:cs typeface="Consolas"/>
              <a:sym typeface="Consolas"/>
            </a:endParaRPr>
          </a:p>
        </p:txBody>
      </p:sp>
      <p:sp>
        <p:nvSpPr>
          <p:cNvPr id="648" name="Google Shape;648;p58"/>
          <p:cNvSpPr txBox="1"/>
          <p:nvPr/>
        </p:nvSpPr>
        <p:spPr>
          <a:xfrm>
            <a:off x="5008688" y="926125"/>
            <a:ext cx="7875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3bp</a:t>
            </a:r>
            <a:endParaRPr sz="1800">
              <a:solidFill>
                <a:schemeClr val="dk1"/>
              </a:solidFill>
              <a:latin typeface="Consolas"/>
              <a:ea typeface="Consolas"/>
              <a:cs typeface="Consolas"/>
              <a:sym typeface="Consolas"/>
            </a:endParaRPr>
          </a:p>
        </p:txBody>
      </p:sp>
      <p:sp>
        <p:nvSpPr>
          <p:cNvPr id="649" name="Google Shape;649;p58"/>
          <p:cNvSpPr txBox="1"/>
          <p:nvPr/>
        </p:nvSpPr>
        <p:spPr>
          <a:xfrm>
            <a:off x="6761288" y="1002325"/>
            <a:ext cx="7875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0bp</a:t>
            </a:r>
            <a:endParaRPr sz="1800">
              <a:solidFill>
                <a:schemeClr val="dk1"/>
              </a:solidFill>
              <a:latin typeface="Consolas"/>
              <a:ea typeface="Consolas"/>
              <a:cs typeface="Consolas"/>
              <a:sym typeface="Consolas"/>
            </a:endParaRPr>
          </a:p>
        </p:txBody>
      </p:sp>
      <p:sp>
        <p:nvSpPr>
          <p:cNvPr id="650" name="Google Shape;650;p58"/>
          <p:cNvSpPr txBox="1"/>
          <p:nvPr>
            <p:ph idx="1" type="body"/>
          </p:nvPr>
        </p:nvSpPr>
        <p:spPr>
          <a:xfrm>
            <a:off x="311700" y="3006575"/>
            <a:ext cx="8520600" cy="17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Consolas"/>
                <a:ea typeface="Consolas"/>
                <a:cs typeface="Consolas"/>
                <a:sym typeface="Consolas"/>
              </a:rPr>
              <a:t>$ bedtools closest -a gwas.bed -b exons.bed -D ref -t first | head -n 3</a:t>
            </a:r>
            <a:endParaRPr b="1" sz="1600">
              <a:solidFill>
                <a:srgbClr val="000000"/>
              </a:solidFill>
              <a:latin typeface="Consolas"/>
              <a:ea typeface="Consolas"/>
              <a:cs typeface="Consolas"/>
              <a:sym typeface="Consolas"/>
            </a:endParaRPr>
          </a:p>
          <a:p>
            <a:pPr indent="0" lvl="0" marL="0" rtl="0" algn="l">
              <a:spcBef>
                <a:spcPts val="0"/>
              </a:spcBef>
              <a:spcAft>
                <a:spcPts val="0"/>
              </a:spcAft>
              <a:buNone/>
            </a:pPr>
            <a:r>
              <a:rPr lang="en" sz="1000">
                <a:solidFill>
                  <a:srgbClr val="000000"/>
                </a:solidFill>
                <a:latin typeface="Consolas"/>
                <a:ea typeface="Consolas"/>
                <a:cs typeface="Consolas"/>
                <a:sym typeface="Consolas"/>
              </a:rPr>
              <a:t>chr1  1005805  1005806  rs3934834   chr1  1007125  1007955  NM_001205252_exon_0_0_chr1_1007126_r  0  -  </a:t>
            </a:r>
            <a:r>
              <a:rPr b="1" lang="en" sz="1000">
                <a:solidFill>
                  <a:srgbClr val="38761D"/>
                </a:solidFill>
                <a:latin typeface="Consolas"/>
                <a:ea typeface="Consolas"/>
                <a:cs typeface="Consolas"/>
                <a:sym typeface="Consolas"/>
              </a:rPr>
              <a:t>1320</a:t>
            </a:r>
            <a:endParaRPr b="1" sz="1000">
              <a:solidFill>
                <a:srgbClr val="38761D"/>
              </a:solidFill>
              <a:latin typeface="Consolas"/>
              <a:ea typeface="Consolas"/>
              <a:cs typeface="Consolas"/>
              <a:sym typeface="Consolas"/>
            </a:endParaRPr>
          </a:p>
          <a:p>
            <a:pPr indent="0" lvl="0" marL="0" rtl="0" algn="l">
              <a:spcBef>
                <a:spcPts val="0"/>
              </a:spcBef>
              <a:spcAft>
                <a:spcPts val="0"/>
              </a:spcAft>
              <a:buNone/>
            </a:pPr>
            <a:r>
              <a:rPr lang="en" sz="1000">
                <a:solidFill>
                  <a:srgbClr val="000000"/>
                </a:solidFill>
                <a:latin typeface="Consolas"/>
                <a:ea typeface="Consolas"/>
                <a:cs typeface="Consolas"/>
                <a:sym typeface="Consolas"/>
              </a:rPr>
              <a:t>chr1  1079197  1079198  rs11260603  chr1  1078118  1079434  NR_038869_exon_2_0_chr1_1078119_f     0  +  </a:t>
            </a:r>
            <a:r>
              <a:rPr b="1" lang="en" sz="1000">
                <a:solidFill>
                  <a:srgbClr val="38761D"/>
                </a:solidFill>
                <a:latin typeface="Consolas"/>
                <a:ea typeface="Consolas"/>
                <a:cs typeface="Consolas"/>
                <a:sym typeface="Consolas"/>
              </a:rPr>
              <a:t>0</a:t>
            </a:r>
            <a:endParaRPr b="1" sz="1000">
              <a:solidFill>
                <a:srgbClr val="38761D"/>
              </a:solidFill>
              <a:latin typeface="Consolas"/>
              <a:ea typeface="Consolas"/>
              <a:cs typeface="Consolas"/>
              <a:sym typeface="Consolas"/>
            </a:endParaRPr>
          </a:p>
          <a:p>
            <a:pPr indent="0" lvl="0" marL="0" rtl="0" algn="l">
              <a:spcBef>
                <a:spcPts val="0"/>
              </a:spcBef>
              <a:spcAft>
                <a:spcPts val="0"/>
              </a:spcAft>
              <a:buNone/>
            </a:pPr>
            <a:r>
              <a:rPr lang="en" sz="1000">
                <a:solidFill>
                  <a:srgbClr val="000000"/>
                </a:solidFill>
                <a:latin typeface="Consolas"/>
                <a:ea typeface="Consolas"/>
                <a:cs typeface="Consolas"/>
                <a:sym typeface="Consolas"/>
              </a:rPr>
              <a:t>chr1  1247493  1247494  rs12103     chr1  1247397  1247527  NM_001256456_exon_1_0_chr1_1247398_r  0  -  </a:t>
            </a:r>
            <a:r>
              <a:rPr b="1" lang="en" sz="1000">
                <a:solidFill>
                  <a:srgbClr val="38761D"/>
                </a:solidFill>
                <a:latin typeface="Consolas"/>
                <a:ea typeface="Consolas"/>
                <a:cs typeface="Consolas"/>
                <a:sym typeface="Consolas"/>
              </a:rPr>
              <a:t>0</a:t>
            </a:r>
            <a:endParaRPr b="1" sz="1000">
              <a:solidFill>
                <a:srgbClr val="38761D"/>
              </a:solidFill>
              <a:latin typeface="Consolas"/>
              <a:ea typeface="Consolas"/>
              <a:cs typeface="Consolas"/>
              <a:sym typeface="Consolas"/>
            </a:endParaRPr>
          </a:p>
          <a:p>
            <a:pPr indent="0" lvl="0" marL="0" rtl="0" algn="l">
              <a:spcBef>
                <a:spcPts val="0"/>
              </a:spcBef>
              <a:spcAft>
                <a:spcPts val="0"/>
              </a:spcAft>
              <a:buNone/>
            </a:pPr>
            <a:r>
              <a:t/>
            </a:r>
            <a:endParaRPr b="1" sz="1000">
              <a:solidFill>
                <a:srgbClr val="38761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00">
              <a:solidFill>
                <a:srgbClr val="000000"/>
              </a:solidFill>
              <a:latin typeface="Consolas"/>
              <a:ea typeface="Consolas"/>
              <a:cs typeface="Consolas"/>
              <a:sym typeface="Consolas"/>
            </a:endParaRPr>
          </a:p>
          <a:p>
            <a:pPr indent="0" lvl="0" marL="0" rtl="0" algn="l">
              <a:spcBef>
                <a:spcPts val="0"/>
              </a:spcBef>
              <a:spcAft>
                <a:spcPts val="0"/>
              </a:spcAft>
              <a:buNone/>
            </a:pPr>
            <a:r>
              <a:t/>
            </a:r>
            <a:endParaRPr sz="900">
              <a:solidFill>
                <a:srgbClr val="000000"/>
              </a:solidFill>
              <a:latin typeface="Consolas"/>
              <a:ea typeface="Consolas"/>
              <a:cs typeface="Consolas"/>
              <a:sym typeface="Consolas"/>
            </a:endParaRPr>
          </a:p>
          <a:p>
            <a:pPr indent="0" lvl="0" marL="0" rtl="0" algn="l">
              <a:spcBef>
                <a:spcPts val="0"/>
              </a:spcBef>
              <a:spcAft>
                <a:spcPts val="0"/>
              </a:spcAft>
              <a:buNone/>
            </a:pPr>
            <a:r>
              <a:t/>
            </a:r>
            <a:endParaRPr sz="900">
              <a:solidFill>
                <a:srgbClr val="000000"/>
              </a:solidFill>
              <a:latin typeface="Consolas"/>
              <a:ea typeface="Consolas"/>
              <a:cs typeface="Consolas"/>
              <a:sym typeface="Consolas"/>
            </a:endParaRPr>
          </a:p>
          <a:p>
            <a:pPr indent="0" lvl="0" marL="0" rtl="0" algn="l">
              <a:spcBef>
                <a:spcPts val="0"/>
              </a:spcBef>
              <a:spcAft>
                <a:spcPts val="1600"/>
              </a:spcAft>
              <a:buNone/>
            </a:pPr>
            <a:r>
              <a:t/>
            </a:r>
            <a:endParaRPr b="1">
              <a:solidFill>
                <a:srgbClr val="000000"/>
              </a:solidFill>
              <a:latin typeface="Consolas"/>
              <a:ea typeface="Consolas"/>
              <a:cs typeface="Consolas"/>
              <a:sym typeface="Consolas"/>
            </a:endParaRPr>
          </a:p>
        </p:txBody>
      </p:sp>
      <p:sp>
        <p:nvSpPr>
          <p:cNvPr id="651" name="Google Shape;651;p58"/>
          <p:cNvSpPr txBox="1"/>
          <p:nvPr/>
        </p:nvSpPr>
        <p:spPr>
          <a:xfrm>
            <a:off x="761900" y="4199800"/>
            <a:ext cx="14508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GWAS SNPs</a:t>
            </a:r>
            <a:endParaRPr sz="1800">
              <a:solidFill>
                <a:schemeClr val="dk1"/>
              </a:solidFill>
              <a:latin typeface="Consolas"/>
              <a:ea typeface="Consolas"/>
              <a:cs typeface="Consolas"/>
              <a:sym typeface="Consolas"/>
            </a:endParaRPr>
          </a:p>
        </p:txBody>
      </p:sp>
      <p:sp>
        <p:nvSpPr>
          <p:cNvPr id="652" name="Google Shape;652;p58"/>
          <p:cNvSpPr txBox="1"/>
          <p:nvPr/>
        </p:nvSpPr>
        <p:spPr>
          <a:xfrm>
            <a:off x="3505100" y="4199800"/>
            <a:ext cx="26631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Closest exon(s)</a:t>
            </a:r>
            <a:endParaRPr sz="1800">
              <a:solidFill>
                <a:schemeClr val="dk1"/>
              </a:solidFill>
              <a:latin typeface="Consolas"/>
              <a:ea typeface="Consolas"/>
              <a:cs typeface="Consolas"/>
              <a:sym typeface="Consolas"/>
            </a:endParaRPr>
          </a:p>
        </p:txBody>
      </p:sp>
      <p:grpSp>
        <p:nvGrpSpPr>
          <p:cNvPr id="653" name="Google Shape;653;p58"/>
          <p:cNvGrpSpPr/>
          <p:nvPr/>
        </p:nvGrpSpPr>
        <p:grpSpPr>
          <a:xfrm>
            <a:off x="1983413" y="1796125"/>
            <a:ext cx="5447677" cy="560100"/>
            <a:chOff x="1983413" y="1796125"/>
            <a:chExt cx="5447677" cy="560100"/>
          </a:xfrm>
        </p:grpSpPr>
        <p:cxnSp>
          <p:nvCxnSpPr>
            <p:cNvPr id="654" name="Google Shape;654;p58"/>
            <p:cNvCxnSpPr/>
            <p:nvPr/>
          </p:nvCxnSpPr>
          <p:spPr>
            <a:xfrm flipH="1">
              <a:off x="1983413" y="1796125"/>
              <a:ext cx="982800" cy="554100"/>
            </a:xfrm>
            <a:prstGeom prst="straightConnector1">
              <a:avLst/>
            </a:prstGeom>
            <a:noFill/>
            <a:ln cap="flat" cmpd="sng" w="19050">
              <a:solidFill>
                <a:srgbClr val="9900FF"/>
              </a:solidFill>
              <a:prstDash val="solid"/>
              <a:round/>
              <a:headEnd len="med" w="med" type="none"/>
              <a:tailEnd len="med" w="med" type="triangle"/>
            </a:ln>
          </p:spPr>
        </p:cxnSp>
        <p:cxnSp>
          <p:nvCxnSpPr>
            <p:cNvPr id="655" name="Google Shape;655;p58"/>
            <p:cNvCxnSpPr/>
            <p:nvPr/>
          </p:nvCxnSpPr>
          <p:spPr>
            <a:xfrm flipH="1">
              <a:off x="5308890" y="1796125"/>
              <a:ext cx="220500" cy="560100"/>
            </a:xfrm>
            <a:prstGeom prst="straightConnector1">
              <a:avLst/>
            </a:prstGeom>
            <a:noFill/>
            <a:ln cap="flat" cmpd="sng" w="19050">
              <a:solidFill>
                <a:srgbClr val="9900FF"/>
              </a:solidFill>
              <a:prstDash val="solid"/>
              <a:round/>
              <a:headEnd len="med" w="med" type="none"/>
              <a:tailEnd len="med" w="med" type="triangle"/>
            </a:ln>
          </p:spPr>
        </p:cxnSp>
        <p:cxnSp>
          <p:nvCxnSpPr>
            <p:cNvPr id="656" name="Google Shape;656;p58"/>
            <p:cNvCxnSpPr/>
            <p:nvPr/>
          </p:nvCxnSpPr>
          <p:spPr>
            <a:xfrm>
              <a:off x="7129590" y="1796125"/>
              <a:ext cx="301500" cy="388800"/>
            </a:xfrm>
            <a:prstGeom prst="straightConnector1">
              <a:avLst/>
            </a:prstGeom>
            <a:noFill/>
            <a:ln cap="flat" cmpd="sng" w="19050">
              <a:solidFill>
                <a:srgbClr val="9900FF"/>
              </a:solidFill>
              <a:prstDash val="solid"/>
              <a:round/>
              <a:headEnd len="med" w="med" type="none"/>
              <a:tailEnd len="med" w="med" type="triangle"/>
            </a:ln>
          </p:spPr>
        </p:cxnSp>
      </p:grpSp>
      <p:cxnSp>
        <p:nvCxnSpPr>
          <p:cNvPr id="657" name="Google Shape;657;p58"/>
          <p:cNvCxnSpPr/>
          <p:nvPr/>
        </p:nvCxnSpPr>
        <p:spPr>
          <a:xfrm>
            <a:off x="410300" y="4111875"/>
            <a:ext cx="2359200" cy="0"/>
          </a:xfrm>
          <a:prstGeom prst="straightConnector1">
            <a:avLst/>
          </a:prstGeom>
          <a:noFill/>
          <a:ln cap="flat" cmpd="sng" w="19050">
            <a:solidFill>
              <a:srgbClr val="000000"/>
            </a:solidFill>
            <a:prstDash val="solid"/>
            <a:round/>
            <a:headEnd len="med" w="med" type="none"/>
            <a:tailEnd len="med" w="med" type="none"/>
          </a:ln>
        </p:spPr>
      </p:cxnSp>
      <p:cxnSp>
        <p:nvCxnSpPr>
          <p:cNvPr id="658" name="Google Shape;658;p58"/>
          <p:cNvCxnSpPr/>
          <p:nvPr/>
        </p:nvCxnSpPr>
        <p:spPr>
          <a:xfrm>
            <a:off x="2872150" y="4106000"/>
            <a:ext cx="4733400" cy="6000"/>
          </a:xfrm>
          <a:prstGeom prst="straightConnector1">
            <a:avLst/>
          </a:prstGeom>
          <a:noFill/>
          <a:ln cap="flat" cmpd="sng" w="19050">
            <a:solidFill>
              <a:srgbClr val="9900FF"/>
            </a:solidFill>
            <a:prstDash val="solid"/>
            <a:round/>
            <a:headEnd len="med" w="med" type="none"/>
            <a:tailEnd len="med" w="med" type="none"/>
          </a:ln>
        </p:spPr>
      </p:cxnSp>
      <p:grpSp>
        <p:nvGrpSpPr>
          <p:cNvPr id="659" name="Google Shape;659;p58"/>
          <p:cNvGrpSpPr/>
          <p:nvPr/>
        </p:nvGrpSpPr>
        <p:grpSpPr>
          <a:xfrm>
            <a:off x="2966213" y="926125"/>
            <a:ext cx="1035900" cy="1430100"/>
            <a:chOff x="2966213" y="926125"/>
            <a:chExt cx="1035900" cy="1430100"/>
          </a:xfrm>
        </p:grpSpPr>
        <p:grpSp>
          <p:nvGrpSpPr>
            <p:cNvPr id="660" name="Google Shape;660;p58"/>
            <p:cNvGrpSpPr/>
            <p:nvPr/>
          </p:nvGrpSpPr>
          <p:grpSpPr>
            <a:xfrm>
              <a:off x="3126450" y="926125"/>
              <a:ext cx="874200" cy="539250"/>
              <a:chOff x="3126450" y="926125"/>
              <a:chExt cx="874200" cy="539250"/>
            </a:xfrm>
          </p:grpSpPr>
          <p:sp>
            <p:nvSpPr>
              <p:cNvPr id="661" name="Google Shape;661;p58"/>
              <p:cNvSpPr/>
              <p:nvPr/>
            </p:nvSpPr>
            <p:spPr>
              <a:xfrm rot="5400000">
                <a:off x="3477450" y="942175"/>
                <a:ext cx="172200" cy="874200"/>
              </a:xfrm>
              <a:prstGeom prst="leftBrace">
                <a:avLst>
                  <a:gd fmla="val 50000" name="adj1"/>
                  <a:gd fmla="val 50000" name="adj2"/>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62" name="Google Shape;662;p58"/>
              <p:cNvSpPr txBox="1"/>
              <p:nvPr/>
            </p:nvSpPr>
            <p:spPr>
              <a:xfrm>
                <a:off x="3179888" y="926125"/>
                <a:ext cx="787500" cy="34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10bp</a:t>
                </a:r>
                <a:endParaRPr sz="1800">
                  <a:solidFill>
                    <a:schemeClr val="dk1"/>
                  </a:solidFill>
                  <a:latin typeface="Consolas"/>
                  <a:ea typeface="Consolas"/>
                  <a:cs typeface="Consolas"/>
                  <a:sym typeface="Consolas"/>
                </a:endParaRPr>
              </a:p>
            </p:txBody>
          </p:sp>
        </p:grpSp>
        <p:cxnSp>
          <p:nvCxnSpPr>
            <p:cNvPr id="663" name="Google Shape;663;p58"/>
            <p:cNvCxnSpPr/>
            <p:nvPr/>
          </p:nvCxnSpPr>
          <p:spPr>
            <a:xfrm>
              <a:off x="2966213" y="1796125"/>
              <a:ext cx="1035900" cy="560100"/>
            </a:xfrm>
            <a:prstGeom prst="straightConnector1">
              <a:avLst/>
            </a:prstGeom>
            <a:noFill/>
            <a:ln cap="flat" cmpd="sng" w="19050">
              <a:solidFill>
                <a:srgbClr val="9900FF"/>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59"/>
                                        </p:tgtEl>
                                      </p:cBhvr>
                                    </p:animEffect>
                                    <p:set>
                                      <p:cBhvr>
                                        <p:cTn dur="1" fill="hold">
                                          <p:stCondLst>
                                            <p:cond delay="1000"/>
                                          </p:stCondLst>
                                        </p:cTn>
                                        <p:tgtEl>
                                          <p:spTgt spid="65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9"/>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merge/closest</a:t>
            </a:r>
            <a:r>
              <a:rPr lang="en"/>
              <a:t> questions</a:t>
            </a:r>
            <a:endParaRPr/>
          </a:p>
        </p:txBody>
      </p:sp>
      <p:sp>
        <p:nvSpPr>
          <p:cNvPr id="669" name="Google Shape;669;p5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nsolas"/>
              <a:buAutoNum type="arabicParenR"/>
            </a:pPr>
            <a:r>
              <a:rPr lang="en">
                <a:latin typeface="Consolas"/>
                <a:ea typeface="Consolas"/>
                <a:cs typeface="Consolas"/>
                <a:sym typeface="Consolas"/>
              </a:rPr>
              <a:t>Merge the intervals from the exons.bed file</a:t>
            </a:r>
            <a:endParaRPr>
              <a:latin typeface="Consolas"/>
              <a:ea typeface="Consolas"/>
              <a:cs typeface="Consolas"/>
              <a:sym typeface="Consolas"/>
            </a:endParaRPr>
          </a:p>
          <a:p>
            <a:pPr indent="-342900" lvl="0" marL="457200" rtl="0" algn="l">
              <a:spcBef>
                <a:spcPts val="1600"/>
              </a:spcBef>
              <a:spcAft>
                <a:spcPts val="0"/>
              </a:spcAft>
              <a:buSzPts val="1800"/>
              <a:buFont typeface="Consolas"/>
              <a:buAutoNum type="arabicParenR"/>
            </a:pPr>
            <a:r>
              <a:rPr lang="en">
                <a:latin typeface="Consolas"/>
                <a:ea typeface="Consolas"/>
                <a:cs typeface="Consolas"/>
                <a:sym typeface="Consolas"/>
              </a:rPr>
              <a:t>Record the closest exon for each GWAS SNP (exclude ties)</a:t>
            </a:r>
            <a:endParaRPr>
              <a:latin typeface="Consolas"/>
              <a:ea typeface="Consolas"/>
              <a:cs typeface="Consolas"/>
              <a:sym typeface="Consolas"/>
            </a:endParaRPr>
          </a:p>
          <a:p>
            <a:pPr indent="-342900" lvl="0" marL="457200" rtl="0" algn="l">
              <a:spcBef>
                <a:spcPts val="1000"/>
              </a:spcBef>
              <a:spcAft>
                <a:spcPts val="0"/>
              </a:spcAft>
              <a:buSzPts val="1800"/>
              <a:buFont typeface="Consolas"/>
              <a:buAutoNum type="arabicParenR"/>
            </a:pPr>
            <a:r>
              <a:rPr lang="en">
                <a:latin typeface="Consolas"/>
                <a:ea typeface="Consolas"/>
                <a:cs typeface="Consolas"/>
                <a:sym typeface="Consolas"/>
              </a:rPr>
              <a:t>Based on the above bedtools closest output, how many SNPs entries the gwas.bed file are within an exon?</a:t>
            </a:r>
            <a:endParaRPr>
              <a:latin typeface="Consolas"/>
              <a:ea typeface="Consolas"/>
              <a:cs typeface="Consolas"/>
              <a:sym typeface="Consolas"/>
            </a:endParaRPr>
          </a:p>
          <a:p>
            <a:pPr indent="-342900" lvl="0" marL="457200" rtl="0" algn="l">
              <a:spcBef>
                <a:spcPts val="1000"/>
              </a:spcBef>
              <a:spcAft>
                <a:spcPts val="1000"/>
              </a:spcAft>
              <a:buSzPts val="1800"/>
              <a:buFont typeface="Consolas"/>
              <a:buAutoNum type="arabicParenR"/>
            </a:pPr>
            <a:r>
              <a:rPr lang="en">
                <a:latin typeface="Consolas"/>
                <a:ea typeface="Consolas"/>
                <a:cs typeface="Consolas"/>
                <a:sym typeface="Consolas"/>
              </a:rPr>
              <a:t>What is a bedtools intersect command that can verify the value from question 2? </a:t>
            </a:r>
            <a:endParaRPr>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0"/>
          <p:cNvSpPr txBox="1"/>
          <p:nvPr/>
        </p:nvSpPr>
        <p:spPr>
          <a:xfrm>
            <a:off x="0" y="4930000"/>
            <a:ext cx="3000000" cy="20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Economica"/>
                <a:ea typeface="Economica"/>
                <a:cs typeface="Economica"/>
                <a:sym typeface="Economica"/>
              </a:rPr>
              <a:t>http://bedtools.readthedocs.io/en/latest/</a:t>
            </a:r>
            <a:endParaRPr sz="1000">
              <a:latin typeface="Economica"/>
              <a:ea typeface="Economica"/>
              <a:cs typeface="Economica"/>
              <a:sym typeface="Economica"/>
            </a:endParaRPr>
          </a:p>
        </p:txBody>
      </p:sp>
      <p:pic>
        <p:nvPicPr>
          <p:cNvPr id="675" name="Google Shape;675;p60"/>
          <p:cNvPicPr preferRelativeResize="0"/>
          <p:nvPr/>
        </p:nvPicPr>
        <p:blipFill>
          <a:blip r:embed="rId3">
            <a:alphaModFix/>
          </a:blip>
          <a:stretch>
            <a:fillRect/>
          </a:stretch>
        </p:blipFill>
        <p:spPr>
          <a:xfrm>
            <a:off x="3120102" y="1696825"/>
            <a:ext cx="1092998" cy="1467300"/>
          </a:xfrm>
          <a:prstGeom prst="rect">
            <a:avLst/>
          </a:prstGeom>
          <a:noFill/>
          <a:ln>
            <a:noFill/>
          </a:ln>
        </p:spPr>
      </p:pic>
      <p:pic>
        <p:nvPicPr>
          <p:cNvPr id="676" name="Google Shape;676;p60"/>
          <p:cNvPicPr preferRelativeResize="0"/>
          <p:nvPr/>
        </p:nvPicPr>
        <p:blipFill rotWithShape="1">
          <a:blip r:embed="rId4">
            <a:alphaModFix/>
          </a:blip>
          <a:srcRect b="0" l="0" r="0" t="0"/>
          <a:stretch/>
        </p:blipFill>
        <p:spPr>
          <a:xfrm>
            <a:off x="-113" y="-96"/>
            <a:ext cx="4200" cy="4200"/>
          </a:xfrm>
          <a:prstGeom prst="rect">
            <a:avLst/>
          </a:prstGeom>
          <a:noFill/>
          <a:ln>
            <a:noFill/>
          </a:ln>
        </p:spPr>
      </p:pic>
      <p:pic>
        <p:nvPicPr>
          <p:cNvPr id="677" name="Google Shape;677;p60"/>
          <p:cNvPicPr preferRelativeResize="0"/>
          <p:nvPr/>
        </p:nvPicPr>
        <p:blipFill rotWithShape="1">
          <a:blip r:embed="rId5">
            <a:alphaModFix/>
          </a:blip>
          <a:srcRect b="0" l="0" r="0" t="0"/>
          <a:stretch/>
        </p:blipFill>
        <p:spPr>
          <a:xfrm>
            <a:off x="476250" y="637725"/>
            <a:ext cx="717000" cy="919200"/>
          </a:xfrm>
          <a:prstGeom prst="rect">
            <a:avLst/>
          </a:prstGeom>
          <a:noFill/>
          <a:ln>
            <a:noFill/>
          </a:ln>
          <a:effectLst>
            <a:outerShdw blurRad="50800" rotWithShape="0" algn="ctr" dir="8160010" dist="76199">
              <a:srgbClr val="000000">
                <a:alpha val="49800"/>
              </a:srgbClr>
            </a:outerShdw>
          </a:effectLst>
        </p:spPr>
      </p:pic>
      <p:sp>
        <p:nvSpPr>
          <p:cNvPr id="678" name="Google Shape;678;p60"/>
          <p:cNvSpPr/>
          <p:nvPr/>
        </p:nvSpPr>
        <p:spPr>
          <a:xfrm>
            <a:off x="494082" y="1085071"/>
            <a:ext cx="612600" cy="22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500">
                <a:solidFill>
                  <a:srgbClr val="FFFFFF"/>
                </a:solidFill>
                <a:latin typeface="Helvetica Neue"/>
                <a:ea typeface="Helvetica Neue"/>
                <a:cs typeface="Helvetica Neue"/>
                <a:sym typeface="Helvetica Neue"/>
              </a:rPr>
              <a:t>BED</a:t>
            </a:r>
            <a:endParaRPr sz="900"/>
          </a:p>
        </p:txBody>
      </p:sp>
      <p:pic>
        <p:nvPicPr>
          <p:cNvPr id="679" name="Google Shape;679;p60"/>
          <p:cNvPicPr preferRelativeResize="0"/>
          <p:nvPr/>
        </p:nvPicPr>
        <p:blipFill rotWithShape="1">
          <a:blip r:embed="rId5">
            <a:alphaModFix/>
          </a:blip>
          <a:srcRect b="0" l="0" r="0" t="0"/>
          <a:stretch/>
        </p:blipFill>
        <p:spPr>
          <a:xfrm>
            <a:off x="1522131" y="916625"/>
            <a:ext cx="717000" cy="919200"/>
          </a:xfrm>
          <a:prstGeom prst="rect">
            <a:avLst/>
          </a:prstGeom>
          <a:noFill/>
          <a:ln>
            <a:noFill/>
          </a:ln>
          <a:effectLst>
            <a:outerShdw blurRad="50800" rotWithShape="0" algn="ctr" dir="8160010" dist="76199">
              <a:srgbClr val="000000">
                <a:alpha val="49800"/>
              </a:srgbClr>
            </a:outerShdw>
          </a:effectLst>
        </p:spPr>
      </p:pic>
      <p:sp>
        <p:nvSpPr>
          <p:cNvPr id="680" name="Google Shape;680;p60"/>
          <p:cNvSpPr/>
          <p:nvPr/>
        </p:nvSpPr>
        <p:spPr>
          <a:xfrm>
            <a:off x="1533174" y="1418225"/>
            <a:ext cx="657900" cy="22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500">
                <a:solidFill>
                  <a:srgbClr val="FFFFFF"/>
                </a:solidFill>
                <a:latin typeface="Helvetica Neue"/>
                <a:ea typeface="Helvetica Neue"/>
                <a:cs typeface="Helvetica Neue"/>
                <a:sym typeface="Helvetica Neue"/>
              </a:rPr>
              <a:t>BAM</a:t>
            </a:r>
            <a:endParaRPr sz="1500"/>
          </a:p>
        </p:txBody>
      </p:sp>
      <p:pic>
        <p:nvPicPr>
          <p:cNvPr id="681" name="Google Shape;681;p60"/>
          <p:cNvPicPr preferRelativeResize="0"/>
          <p:nvPr/>
        </p:nvPicPr>
        <p:blipFill rotWithShape="1">
          <a:blip r:embed="rId5">
            <a:alphaModFix/>
          </a:blip>
          <a:srcRect b="0" l="0" r="0" t="0"/>
          <a:stretch/>
        </p:blipFill>
        <p:spPr>
          <a:xfrm>
            <a:off x="476250" y="1753324"/>
            <a:ext cx="717000" cy="919200"/>
          </a:xfrm>
          <a:prstGeom prst="rect">
            <a:avLst/>
          </a:prstGeom>
          <a:noFill/>
          <a:ln>
            <a:noFill/>
          </a:ln>
          <a:effectLst>
            <a:outerShdw blurRad="50800" rotWithShape="0" algn="ctr" dir="8160010" dist="76199">
              <a:srgbClr val="000000">
                <a:alpha val="49800"/>
              </a:srgbClr>
            </a:outerShdw>
          </a:effectLst>
        </p:spPr>
      </p:pic>
      <p:sp>
        <p:nvSpPr>
          <p:cNvPr id="682" name="Google Shape;682;p60"/>
          <p:cNvSpPr/>
          <p:nvPr/>
        </p:nvSpPr>
        <p:spPr>
          <a:xfrm>
            <a:off x="494082" y="2200670"/>
            <a:ext cx="612600" cy="22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500">
                <a:solidFill>
                  <a:srgbClr val="FFFFFF"/>
                </a:solidFill>
                <a:latin typeface="Helvetica Neue"/>
                <a:ea typeface="Helvetica Neue"/>
                <a:cs typeface="Helvetica Neue"/>
                <a:sym typeface="Helvetica Neue"/>
              </a:rPr>
              <a:t>GFF</a:t>
            </a:r>
            <a:endParaRPr sz="900"/>
          </a:p>
        </p:txBody>
      </p:sp>
      <p:pic>
        <p:nvPicPr>
          <p:cNvPr id="683" name="Google Shape;683;p60"/>
          <p:cNvPicPr preferRelativeResize="0"/>
          <p:nvPr/>
        </p:nvPicPr>
        <p:blipFill rotWithShape="1">
          <a:blip r:embed="rId5">
            <a:alphaModFix/>
          </a:blip>
          <a:srcRect b="0" l="0" r="0" t="0"/>
          <a:stretch/>
        </p:blipFill>
        <p:spPr>
          <a:xfrm>
            <a:off x="476250" y="2938649"/>
            <a:ext cx="717000" cy="919200"/>
          </a:xfrm>
          <a:prstGeom prst="rect">
            <a:avLst/>
          </a:prstGeom>
          <a:noFill/>
          <a:ln>
            <a:noFill/>
          </a:ln>
          <a:effectLst>
            <a:outerShdw blurRad="50800" rotWithShape="0" algn="ctr" dir="8160010" dist="76199">
              <a:srgbClr val="000000">
                <a:alpha val="49800"/>
              </a:srgbClr>
            </a:outerShdw>
          </a:effectLst>
        </p:spPr>
      </p:pic>
      <p:sp>
        <p:nvSpPr>
          <p:cNvPr id="684" name="Google Shape;684;p60"/>
          <p:cNvSpPr/>
          <p:nvPr/>
        </p:nvSpPr>
        <p:spPr>
          <a:xfrm>
            <a:off x="494082" y="3385995"/>
            <a:ext cx="612600" cy="22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500">
                <a:solidFill>
                  <a:srgbClr val="FFFFFF"/>
                </a:solidFill>
                <a:latin typeface="Helvetica Neue"/>
                <a:ea typeface="Helvetica Neue"/>
                <a:cs typeface="Helvetica Neue"/>
                <a:sym typeface="Helvetica Neue"/>
              </a:rPr>
              <a:t>VCF</a:t>
            </a:r>
            <a:endParaRPr sz="900"/>
          </a:p>
        </p:txBody>
      </p:sp>
      <p:pic>
        <p:nvPicPr>
          <p:cNvPr id="685" name="Google Shape;685;p60"/>
          <p:cNvPicPr preferRelativeResize="0"/>
          <p:nvPr/>
        </p:nvPicPr>
        <p:blipFill rotWithShape="1">
          <a:blip r:embed="rId5">
            <a:alphaModFix/>
          </a:blip>
          <a:srcRect b="0" l="0" r="0" t="0"/>
          <a:stretch/>
        </p:blipFill>
        <p:spPr>
          <a:xfrm>
            <a:off x="1522131" y="2101949"/>
            <a:ext cx="717000" cy="919200"/>
          </a:xfrm>
          <a:prstGeom prst="rect">
            <a:avLst/>
          </a:prstGeom>
          <a:noFill/>
          <a:ln>
            <a:noFill/>
          </a:ln>
          <a:effectLst>
            <a:outerShdw blurRad="50800" rotWithShape="0" algn="ctr" dir="8160010" dist="76199">
              <a:srgbClr val="000000">
                <a:alpha val="49800"/>
              </a:srgbClr>
            </a:outerShdw>
          </a:effectLst>
        </p:spPr>
      </p:pic>
      <p:sp>
        <p:nvSpPr>
          <p:cNvPr id="686" name="Google Shape;686;p60"/>
          <p:cNvSpPr/>
          <p:nvPr/>
        </p:nvSpPr>
        <p:spPr>
          <a:xfrm>
            <a:off x="1539963" y="2549295"/>
            <a:ext cx="612600" cy="22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500">
                <a:solidFill>
                  <a:srgbClr val="FFFFFF"/>
                </a:solidFill>
                <a:latin typeface="Helvetica Neue"/>
                <a:ea typeface="Helvetica Neue"/>
                <a:cs typeface="Helvetica Neue"/>
                <a:sym typeface="Helvetica Neue"/>
              </a:rPr>
              <a:t>SAM</a:t>
            </a:r>
            <a:endParaRPr sz="900"/>
          </a:p>
        </p:txBody>
      </p:sp>
      <p:pic>
        <p:nvPicPr>
          <p:cNvPr id="687" name="Google Shape;687;p60"/>
          <p:cNvPicPr preferRelativeResize="0"/>
          <p:nvPr/>
        </p:nvPicPr>
        <p:blipFill rotWithShape="1">
          <a:blip r:embed="rId5">
            <a:alphaModFix/>
          </a:blip>
          <a:srcRect b="0" l="0" r="0" t="0"/>
          <a:stretch/>
        </p:blipFill>
        <p:spPr>
          <a:xfrm>
            <a:off x="1522131" y="3287274"/>
            <a:ext cx="717000" cy="919200"/>
          </a:xfrm>
          <a:prstGeom prst="rect">
            <a:avLst/>
          </a:prstGeom>
          <a:noFill/>
          <a:ln>
            <a:noFill/>
          </a:ln>
          <a:effectLst>
            <a:outerShdw blurRad="50800" rotWithShape="0" algn="ctr" dir="8160010" dist="76199">
              <a:srgbClr val="000000">
                <a:alpha val="49800"/>
              </a:srgbClr>
            </a:outerShdw>
          </a:effectLst>
        </p:spPr>
      </p:pic>
      <p:sp>
        <p:nvSpPr>
          <p:cNvPr id="688" name="Google Shape;688;p60"/>
          <p:cNvSpPr/>
          <p:nvPr/>
        </p:nvSpPr>
        <p:spPr>
          <a:xfrm>
            <a:off x="1539963" y="4039419"/>
            <a:ext cx="612600" cy="22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500">
                <a:solidFill>
                  <a:srgbClr val="FFFFFF"/>
                </a:solidFill>
                <a:latin typeface="Helvetica Neue"/>
                <a:ea typeface="Helvetica Neue"/>
                <a:cs typeface="Helvetica Neue"/>
                <a:sym typeface="Helvetica Neue"/>
              </a:rPr>
              <a:t>GTF</a:t>
            </a:r>
            <a:endParaRPr sz="900"/>
          </a:p>
        </p:txBody>
      </p:sp>
      <p:cxnSp>
        <p:nvCxnSpPr>
          <p:cNvPr id="689" name="Google Shape;689;p60"/>
          <p:cNvCxnSpPr/>
          <p:nvPr/>
        </p:nvCxnSpPr>
        <p:spPr>
          <a:xfrm>
            <a:off x="2501950" y="2430475"/>
            <a:ext cx="510300" cy="0"/>
          </a:xfrm>
          <a:prstGeom prst="straightConnector1">
            <a:avLst/>
          </a:prstGeom>
          <a:noFill/>
          <a:ln cap="flat" cmpd="sng" w="28575">
            <a:solidFill>
              <a:srgbClr val="000000"/>
            </a:solidFill>
            <a:prstDash val="solid"/>
            <a:round/>
            <a:headEnd len="med" w="med" type="none"/>
            <a:tailEnd len="med" w="med" type="stealth"/>
          </a:ln>
        </p:spPr>
      </p:cxnSp>
      <p:pic>
        <p:nvPicPr>
          <p:cNvPr id="690" name="Google Shape;690;p60"/>
          <p:cNvPicPr preferRelativeResize="0"/>
          <p:nvPr/>
        </p:nvPicPr>
        <p:blipFill rotWithShape="1">
          <a:blip r:embed="rId6">
            <a:alphaModFix/>
          </a:blip>
          <a:srcRect b="0" l="0" r="0" t="0"/>
          <a:stretch/>
        </p:blipFill>
        <p:spPr>
          <a:xfrm>
            <a:off x="4653650" y="1688996"/>
            <a:ext cx="4254900" cy="1338600"/>
          </a:xfrm>
          <a:prstGeom prst="rect">
            <a:avLst/>
          </a:prstGeom>
          <a:noFill/>
          <a:ln>
            <a:noFill/>
          </a:ln>
        </p:spPr>
      </p:pic>
      <p:cxnSp>
        <p:nvCxnSpPr>
          <p:cNvPr id="691" name="Google Shape;691;p60"/>
          <p:cNvCxnSpPr/>
          <p:nvPr/>
        </p:nvCxnSpPr>
        <p:spPr>
          <a:xfrm>
            <a:off x="4254425" y="2430475"/>
            <a:ext cx="510300" cy="0"/>
          </a:xfrm>
          <a:prstGeom prst="straightConnector1">
            <a:avLst/>
          </a:prstGeom>
          <a:noFill/>
          <a:ln cap="flat" cmpd="sng" w="28575">
            <a:solidFill>
              <a:srgbClr val="000000"/>
            </a:solidFill>
            <a:prstDash val="solid"/>
            <a:round/>
            <a:headEnd len="med" w="med" type="none"/>
            <a:tailEnd len="med" w="med" type="stealth"/>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5" name="Shape 695"/>
        <p:cNvGrpSpPr/>
        <p:nvPr/>
      </p:nvGrpSpPr>
      <p:grpSpPr>
        <a:xfrm>
          <a:off x="0" y="0"/>
          <a:ext cx="0" cy="0"/>
          <a:chOff x="0" y="0"/>
          <a:chExt cx="0" cy="0"/>
        </a:xfrm>
      </p:grpSpPr>
      <p:sp>
        <p:nvSpPr>
          <p:cNvPr id="696" name="Google Shape;696;p61"/>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Visualize your bedtools output</a:t>
            </a:r>
            <a:endParaRPr/>
          </a:p>
        </p:txBody>
      </p:sp>
      <p:sp>
        <p:nvSpPr>
          <p:cNvPr id="697" name="Google Shape;697;p6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Source Code Pro"/>
                <a:ea typeface="Source Code Pro"/>
                <a:cs typeface="Source Code Pro"/>
                <a:sym typeface="Source Code Pro"/>
              </a:rPr>
              <a:t>$ bedtools intersect -a cpg.bed -b exons.bed -v &gt; nonexons_cpgs.txt</a:t>
            </a:r>
            <a:endParaRPr b="1" sz="1700">
              <a:latin typeface="Source Code Pro"/>
              <a:ea typeface="Source Code Pro"/>
              <a:cs typeface="Source Code Pro"/>
              <a:sym typeface="Source Code Pro"/>
            </a:endParaRPr>
          </a:p>
          <a:p>
            <a:pPr indent="0" lvl="0" marL="0" rtl="0" algn="l">
              <a:spcBef>
                <a:spcPts val="0"/>
              </a:spcBef>
              <a:spcAft>
                <a:spcPts val="0"/>
              </a:spcAft>
              <a:buNone/>
            </a:pPr>
            <a:r>
              <a:t/>
            </a:r>
            <a:endParaRPr b="1" sz="1700">
              <a:latin typeface="Source Code Pro"/>
              <a:ea typeface="Source Code Pro"/>
              <a:cs typeface="Source Code Pro"/>
              <a:sym typeface="Source Code Pro"/>
            </a:endParaRPr>
          </a:p>
          <a:p>
            <a:pPr indent="0" lvl="0" marL="0" rtl="0" algn="l">
              <a:spcBef>
                <a:spcPts val="0"/>
              </a:spcBef>
              <a:spcAft>
                <a:spcPts val="0"/>
              </a:spcAft>
              <a:buNone/>
            </a:pPr>
            <a:r>
              <a:rPr b="1" lang="en" sz="1700">
                <a:latin typeface="Source Code Pro"/>
                <a:ea typeface="Source Code Pro"/>
                <a:cs typeface="Source Code Pro"/>
                <a:sym typeface="Source Code Pro"/>
              </a:rPr>
              <a:t>$ cat nonexons_cpgs.txt | head -n 5</a:t>
            </a:r>
            <a:endParaRPr b="1" sz="1700">
              <a:latin typeface="Source Code Pro"/>
              <a:ea typeface="Source Code Pro"/>
              <a:cs typeface="Source Code Pro"/>
              <a:sym typeface="Source Code Pro"/>
            </a:endParaRPr>
          </a:p>
          <a:p>
            <a:pPr indent="0" lvl="0" marL="0" rtl="0" algn="l">
              <a:spcBef>
                <a:spcPts val="0"/>
              </a:spcBef>
              <a:spcAft>
                <a:spcPts val="0"/>
              </a:spcAft>
              <a:buNone/>
            </a:pPr>
            <a:r>
              <a:rPr lang="en" sz="1700">
                <a:latin typeface="Consolas"/>
                <a:ea typeface="Consolas"/>
                <a:cs typeface="Consolas"/>
                <a:sym typeface="Consolas"/>
              </a:rPr>
              <a:t>chr1	437151	438164	CpG:_84</a:t>
            </a:r>
            <a:endParaRPr sz="1700">
              <a:latin typeface="Consolas"/>
              <a:ea typeface="Consolas"/>
              <a:cs typeface="Consolas"/>
              <a:sym typeface="Consolas"/>
            </a:endParaRPr>
          </a:p>
          <a:p>
            <a:pPr indent="0" lvl="0" marL="0" rtl="0" algn="l">
              <a:spcBef>
                <a:spcPts val="0"/>
              </a:spcBef>
              <a:spcAft>
                <a:spcPts val="0"/>
              </a:spcAft>
              <a:buNone/>
            </a:pPr>
            <a:r>
              <a:rPr lang="en" sz="1700">
                <a:latin typeface="Consolas"/>
                <a:ea typeface="Consolas"/>
                <a:cs typeface="Consolas"/>
                <a:sym typeface="Consolas"/>
              </a:rPr>
              <a:t>chr1	449273	450544	CpG:_99</a:t>
            </a:r>
            <a:endParaRPr sz="1700">
              <a:latin typeface="Consolas"/>
              <a:ea typeface="Consolas"/>
              <a:cs typeface="Consolas"/>
              <a:sym typeface="Consolas"/>
            </a:endParaRPr>
          </a:p>
          <a:p>
            <a:pPr indent="0" lvl="0" marL="0" rtl="0" algn="l">
              <a:spcBef>
                <a:spcPts val="0"/>
              </a:spcBef>
              <a:spcAft>
                <a:spcPts val="0"/>
              </a:spcAft>
              <a:buNone/>
            </a:pPr>
            <a:r>
              <a:rPr lang="en" sz="1700">
                <a:latin typeface="Consolas"/>
                <a:ea typeface="Consolas"/>
                <a:cs typeface="Consolas"/>
                <a:sym typeface="Consolas"/>
              </a:rPr>
              <a:t>chr1	533219	534114	CpG:_94</a:t>
            </a:r>
            <a:endParaRPr sz="1700">
              <a:latin typeface="Consolas"/>
              <a:ea typeface="Consolas"/>
              <a:cs typeface="Consolas"/>
              <a:sym typeface="Consolas"/>
            </a:endParaRPr>
          </a:p>
          <a:p>
            <a:pPr indent="0" lvl="0" marL="0" rtl="0" algn="l">
              <a:spcBef>
                <a:spcPts val="0"/>
              </a:spcBef>
              <a:spcAft>
                <a:spcPts val="0"/>
              </a:spcAft>
              <a:buNone/>
            </a:pPr>
            <a:r>
              <a:rPr lang="en" sz="1700">
                <a:latin typeface="Consolas"/>
                <a:ea typeface="Consolas"/>
                <a:cs typeface="Consolas"/>
                <a:sym typeface="Consolas"/>
              </a:rPr>
              <a:t>chr1	544738	546649	CpG:_171</a:t>
            </a:r>
            <a:endParaRPr sz="1700">
              <a:latin typeface="Consolas"/>
              <a:ea typeface="Consolas"/>
              <a:cs typeface="Consolas"/>
              <a:sym typeface="Consolas"/>
            </a:endParaRPr>
          </a:p>
          <a:p>
            <a:pPr indent="0" lvl="0" marL="0" rtl="0" algn="l">
              <a:spcBef>
                <a:spcPts val="0"/>
              </a:spcBef>
              <a:spcAft>
                <a:spcPts val="0"/>
              </a:spcAft>
              <a:buNone/>
            </a:pPr>
            <a:r>
              <a:rPr lang="en" sz="1700">
                <a:latin typeface="Consolas"/>
                <a:ea typeface="Consolas"/>
                <a:cs typeface="Consolas"/>
                <a:sym typeface="Consolas"/>
              </a:rPr>
              <a:t>chr1	801975	802338	CpG:_24</a:t>
            </a:r>
            <a:endParaRPr sz="1700">
              <a:latin typeface="Consolas"/>
              <a:ea typeface="Consolas"/>
              <a:cs typeface="Consolas"/>
              <a:sym typeface="Consolas"/>
            </a:endParaRPr>
          </a:p>
          <a:p>
            <a:pPr indent="0" lvl="0" marL="0" rtl="0" algn="l">
              <a:spcBef>
                <a:spcPts val="0"/>
              </a:spcBef>
              <a:spcAft>
                <a:spcPts val="0"/>
              </a:spcAft>
              <a:buNone/>
            </a:pPr>
            <a:r>
              <a:t/>
            </a:r>
            <a:endParaRPr b="1" sz="1700">
              <a:latin typeface="Source Code Pro"/>
              <a:ea typeface="Source Code Pro"/>
              <a:cs typeface="Source Code Pro"/>
              <a:sym typeface="Source Code Pro"/>
            </a:endParaRPr>
          </a:p>
          <a:p>
            <a:pPr indent="0" lvl="0" marL="0" rtl="0" algn="l">
              <a:lnSpc>
                <a:spcPct val="100000"/>
              </a:lnSpc>
              <a:spcBef>
                <a:spcPts val="0"/>
              </a:spcBef>
              <a:spcAft>
                <a:spcPts val="0"/>
              </a:spcAft>
              <a:buNone/>
            </a:pPr>
            <a:r>
              <a:rPr lang="en">
                <a:solidFill>
                  <a:srgbClr val="38761D"/>
                </a:solidFill>
                <a:latin typeface="Consolas"/>
                <a:ea typeface="Consolas"/>
                <a:cs typeface="Consolas"/>
                <a:sym typeface="Consolas"/>
              </a:rPr>
              <a:t>Conceptually, how could we verify that these CpG islands do not overlap any exon? </a:t>
            </a:r>
            <a:endParaRPr/>
          </a:p>
          <a:p>
            <a:pPr indent="0" lvl="0" marL="0" rtl="0" algn="l">
              <a:spcBef>
                <a:spcPts val="0"/>
              </a:spcBef>
              <a:spcAft>
                <a:spcPts val="0"/>
              </a:spcAft>
              <a:buNone/>
            </a:pPr>
            <a:r>
              <a:t/>
            </a:r>
            <a:endParaRPr sz="1700">
              <a:solidFill>
                <a:srgbClr val="38761D"/>
              </a:solidFill>
              <a:latin typeface="Consolas"/>
              <a:ea typeface="Consolas"/>
              <a:cs typeface="Consolas"/>
              <a:sym typeface="Consolas"/>
            </a:endParaRPr>
          </a:p>
          <a:p>
            <a:pPr indent="0" lvl="0" marL="0" rtl="0" algn="l">
              <a:spcBef>
                <a:spcPts val="0"/>
              </a:spcBef>
              <a:spcAft>
                <a:spcPts val="0"/>
              </a:spcAft>
              <a:buNone/>
            </a:pPr>
            <a:r>
              <a:t/>
            </a:r>
            <a:endParaRPr b="1" sz="1700">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b="1" sz="1700">
              <a:latin typeface="Source Code Pro"/>
              <a:ea typeface="Source Code Pro"/>
              <a:cs typeface="Source Code Pro"/>
              <a:sym typeface="Source Code Pr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1" name="Shape 701"/>
        <p:cNvGrpSpPr/>
        <p:nvPr/>
      </p:nvGrpSpPr>
      <p:grpSpPr>
        <a:xfrm>
          <a:off x="0" y="0"/>
          <a:ext cx="0" cy="0"/>
          <a:chOff x="0" y="0"/>
          <a:chExt cx="0" cy="0"/>
        </a:xfrm>
      </p:grpSpPr>
      <p:sp>
        <p:nvSpPr>
          <p:cNvPr id="702" name="Google Shape;702;p62"/>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Using “basic” </a:t>
            </a:r>
            <a:r>
              <a:rPr b="1" lang="en">
                <a:solidFill>
                  <a:srgbClr val="38761D"/>
                </a:solidFill>
              </a:rPr>
              <a:t>awk</a:t>
            </a:r>
            <a:r>
              <a:rPr lang="en"/>
              <a:t> to process intervals from the command line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6" name="Shape 706"/>
        <p:cNvGrpSpPr/>
        <p:nvPr/>
      </p:nvGrpSpPr>
      <p:grpSpPr>
        <a:xfrm>
          <a:off x="0" y="0"/>
          <a:ext cx="0" cy="0"/>
          <a:chOff x="0" y="0"/>
          <a:chExt cx="0" cy="0"/>
        </a:xfrm>
      </p:grpSpPr>
      <p:sp>
        <p:nvSpPr>
          <p:cNvPr id="707" name="Google Shape;707;p63"/>
          <p:cNvSpPr txBox="1"/>
          <p:nvPr>
            <p:ph type="title"/>
          </p:nvPr>
        </p:nvSpPr>
        <p:spPr>
          <a:xfrm>
            <a:off x="311700" y="315925"/>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700"/>
              <a:t>Questions we can ask with awk</a:t>
            </a:r>
            <a:endParaRPr sz="3700"/>
          </a:p>
        </p:txBody>
      </p:sp>
      <p:pic>
        <p:nvPicPr>
          <p:cNvPr id="708" name="Google Shape;708;p63"/>
          <p:cNvPicPr preferRelativeResize="0"/>
          <p:nvPr/>
        </p:nvPicPr>
        <p:blipFill>
          <a:blip r:embed="rId3">
            <a:alphaModFix/>
          </a:blip>
          <a:stretch>
            <a:fillRect/>
          </a:stretch>
        </p:blipFill>
        <p:spPr>
          <a:xfrm>
            <a:off x="152400" y="1053325"/>
            <a:ext cx="8839199" cy="1698513"/>
          </a:xfrm>
          <a:prstGeom prst="rect">
            <a:avLst/>
          </a:prstGeom>
          <a:noFill/>
          <a:ln>
            <a:noFill/>
          </a:ln>
        </p:spPr>
      </p:pic>
      <p:sp>
        <p:nvSpPr>
          <p:cNvPr id="709" name="Google Shape;709;p63"/>
          <p:cNvSpPr txBox="1"/>
          <p:nvPr/>
        </p:nvSpPr>
        <p:spPr>
          <a:xfrm>
            <a:off x="391100" y="2937375"/>
            <a:ext cx="7088700" cy="169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38761D"/>
                </a:solidFill>
                <a:latin typeface="Economica"/>
                <a:ea typeface="Economica"/>
                <a:cs typeface="Economica"/>
                <a:sym typeface="Economica"/>
              </a:rPr>
              <a:t>Questions we can ask: </a:t>
            </a:r>
            <a:endParaRPr sz="2400">
              <a:solidFill>
                <a:srgbClr val="38761D"/>
              </a:solidFill>
              <a:latin typeface="Economica"/>
              <a:ea typeface="Economica"/>
              <a:cs typeface="Economica"/>
              <a:sym typeface="Economica"/>
            </a:endParaRPr>
          </a:p>
          <a:p>
            <a:pPr indent="-381000" lvl="0" marL="457200" rtl="0" algn="l">
              <a:spcBef>
                <a:spcPts val="0"/>
              </a:spcBef>
              <a:spcAft>
                <a:spcPts val="0"/>
              </a:spcAft>
              <a:buClr>
                <a:srgbClr val="38761D"/>
              </a:buClr>
              <a:buSzPts val="2400"/>
              <a:buFont typeface="Economica"/>
              <a:buChar char="●"/>
            </a:pPr>
            <a:r>
              <a:rPr lang="en" sz="2400">
                <a:solidFill>
                  <a:srgbClr val="38761D"/>
                </a:solidFill>
                <a:latin typeface="Economica"/>
                <a:ea typeface="Economica"/>
                <a:cs typeface="Economica"/>
                <a:sym typeface="Economica"/>
              </a:rPr>
              <a:t>How many nucleotides are in this interval? </a:t>
            </a:r>
            <a:endParaRPr sz="2400">
              <a:solidFill>
                <a:srgbClr val="38761D"/>
              </a:solidFill>
              <a:latin typeface="Economica"/>
              <a:ea typeface="Economica"/>
              <a:cs typeface="Economica"/>
              <a:sym typeface="Economica"/>
            </a:endParaRPr>
          </a:p>
          <a:p>
            <a:pPr indent="-381000" lvl="0" marL="457200" rtl="0" algn="l">
              <a:spcBef>
                <a:spcPts val="0"/>
              </a:spcBef>
              <a:spcAft>
                <a:spcPts val="0"/>
              </a:spcAft>
              <a:buClr>
                <a:srgbClr val="38761D"/>
              </a:buClr>
              <a:buSzPts val="2400"/>
              <a:buFont typeface="Economica"/>
              <a:buChar char="●"/>
            </a:pPr>
            <a:r>
              <a:rPr lang="en" sz="2400">
                <a:solidFill>
                  <a:srgbClr val="38761D"/>
                </a:solidFill>
                <a:latin typeface="Economica"/>
                <a:ea typeface="Economica"/>
                <a:cs typeface="Economica"/>
                <a:sym typeface="Economica"/>
              </a:rPr>
              <a:t>What is the sum of all intervals on chromosome 1? </a:t>
            </a:r>
            <a:endParaRPr sz="2400">
              <a:solidFill>
                <a:srgbClr val="38761D"/>
              </a:solidFill>
              <a:latin typeface="Economica"/>
              <a:ea typeface="Economica"/>
              <a:cs typeface="Economica"/>
              <a:sym typeface="Economica"/>
            </a:endParaRPr>
          </a:p>
        </p:txBody>
      </p:sp>
      <p:sp>
        <p:nvSpPr>
          <p:cNvPr id="710" name="Google Shape;710;p63"/>
          <p:cNvSpPr txBox="1"/>
          <p:nvPr/>
        </p:nvSpPr>
        <p:spPr>
          <a:xfrm>
            <a:off x="0" y="4731000"/>
            <a:ext cx="3000000" cy="24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https://www.biostars.org/p/84686/</a:t>
            </a:r>
            <a:endParaRPr>
              <a:latin typeface="Economica"/>
              <a:ea typeface="Economica"/>
              <a:cs typeface="Economica"/>
              <a:sym typeface="Economica"/>
            </a:endParaRPr>
          </a:p>
        </p:txBody>
      </p:sp>
      <p:sp>
        <p:nvSpPr>
          <p:cNvPr id="711" name="Google Shape;711;p63"/>
          <p:cNvSpPr/>
          <p:nvPr/>
        </p:nvSpPr>
        <p:spPr>
          <a:xfrm rot="-5400000">
            <a:off x="5040313" y="-1976550"/>
            <a:ext cx="337500" cy="6044700"/>
          </a:xfrm>
          <a:prstGeom prst="rightBrace">
            <a:avLst>
              <a:gd fmla="val 50000" name="adj1"/>
              <a:gd fmla="val 5000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87325"/>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Supports most interval formats &amp; handles diff. coordinate systems</a:t>
            </a:r>
            <a:endParaRPr sz="3200"/>
          </a:p>
        </p:txBody>
      </p:sp>
      <p:sp>
        <p:nvSpPr>
          <p:cNvPr id="134" name="Google Shape;134;p19"/>
          <p:cNvSpPr txBox="1"/>
          <p:nvPr/>
        </p:nvSpPr>
        <p:spPr>
          <a:xfrm>
            <a:off x="0" y="4853800"/>
            <a:ext cx="3000000" cy="20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Economica"/>
                <a:ea typeface="Economica"/>
                <a:cs typeface="Economica"/>
                <a:sym typeface="Economica"/>
              </a:rPr>
              <a:t>http://bedtools.readthedocs.io/en/latest/</a:t>
            </a:r>
            <a:endParaRPr sz="1000">
              <a:latin typeface="Economica"/>
              <a:ea typeface="Economica"/>
              <a:cs typeface="Economica"/>
              <a:sym typeface="Economica"/>
            </a:endParaRPr>
          </a:p>
        </p:txBody>
      </p:sp>
      <p:pic>
        <p:nvPicPr>
          <p:cNvPr id="135" name="Google Shape;135;p19"/>
          <p:cNvPicPr preferRelativeResize="0"/>
          <p:nvPr/>
        </p:nvPicPr>
        <p:blipFill>
          <a:blip r:embed="rId3">
            <a:alphaModFix/>
          </a:blip>
          <a:stretch>
            <a:fillRect/>
          </a:stretch>
        </p:blipFill>
        <p:spPr>
          <a:xfrm>
            <a:off x="3120102" y="2001625"/>
            <a:ext cx="1092998" cy="1467300"/>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113" y="-96"/>
            <a:ext cx="4200" cy="4200"/>
          </a:xfrm>
          <a:prstGeom prst="rect">
            <a:avLst/>
          </a:prstGeom>
          <a:noFill/>
          <a:ln>
            <a:noFill/>
          </a:ln>
        </p:spPr>
      </p:pic>
      <p:pic>
        <p:nvPicPr>
          <p:cNvPr id="137" name="Google Shape;137;p19"/>
          <p:cNvPicPr preferRelativeResize="0"/>
          <p:nvPr/>
        </p:nvPicPr>
        <p:blipFill rotWithShape="1">
          <a:blip r:embed="rId5">
            <a:alphaModFix/>
          </a:blip>
          <a:srcRect b="0" l="0" r="0" t="0"/>
          <a:stretch/>
        </p:blipFill>
        <p:spPr>
          <a:xfrm>
            <a:off x="476250" y="942525"/>
            <a:ext cx="717000" cy="919200"/>
          </a:xfrm>
          <a:prstGeom prst="rect">
            <a:avLst/>
          </a:prstGeom>
          <a:noFill/>
          <a:ln>
            <a:noFill/>
          </a:ln>
          <a:effectLst>
            <a:outerShdw blurRad="50800" rotWithShape="0" algn="ctr" dir="8160010" dist="76199">
              <a:srgbClr val="000000">
                <a:alpha val="49800"/>
              </a:srgbClr>
            </a:outerShdw>
          </a:effectLst>
        </p:spPr>
      </p:pic>
      <p:sp>
        <p:nvSpPr>
          <p:cNvPr id="138" name="Google Shape;138;p19"/>
          <p:cNvSpPr/>
          <p:nvPr/>
        </p:nvSpPr>
        <p:spPr>
          <a:xfrm>
            <a:off x="494082" y="1389871"/>
            <a:ext cx="612600" cy="22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500">
                <a:solidFill>
                  <a:srgbClr val="FFFFFF"/>
                </a:solidFill>
                <a:latin typeface="Helvetica Neue"/>
                <a:ea typeface="Helvetica Neue"/>
                <a:cs typeface="Helvetica Neue"/>
                <a:sym typeface="Helvetica Neue"/>
              </a:rPr>
              <a:t>BED</a:t>
            </a:r>
            <a:endParaRPr sz="900"/>
          </a:p>
        </p:txBody>
      </p:sp>
      <p:pic>
        <p:nvPicPr>
          <p:cNvPr id="139" name="Google Shape;139;p19"/>
          <p:cNvPicPr preferRelativeResize="0"/>
          <p:nvPr/>
        </p:nvPicPr>
        <p:blipFill rotWithShape="1">
          <a:blip r:embed="rId5">
            <a:alphaModFix/>
          </a:blip>
          <a:srcRect b="0" l="0" r="0" t="0"/>
          <a:stretch/>
        </p:blipFill>
        <p:spPr>
          <a:xfrm>
            <a:off x="1522131" y="1221425"/>
            <a:ext cx="717000" cy="919200"/>
          </a:xfrm>
          <a:prstGeom prst="rect">
            <a:avLst/>
          </a:prstGeom>
          <a:noFill/>
          <a:ln>
            <a:noFill/>
          </a:ln>
          <a:effectLst>
            <a:outerShdw blurRad="50800" rotWithShape="0" algn="ctr" dir="8160010" dist="76199">
              <a:srgbClr val="000000">
                <a:alpha val="49800"/>
              </a:srgbClr>
            </a:outerShdw>
          </a:effectLst>
        </p:spPr>
      </p:pic>
      <p:sp>
        <p:nvSpPr>
          <p:cNvPr id="140" name="Google Shape;140;p19"/>
          <p:cNvSpPr/>
          <p:nvPr/>
        </p:nvSpPr>
        <p:spPr>
          <a:xfrm>
            <a:off x="1533174" y="1723025"/>
            <a:ext cx="657900" cy="22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500">
                <a:solidFill>
                  <a:srgbClr val="FFFFFF"/>
                </a:solidFill>
                <a:latin typeface="Helvetica Neue"/>
                <a:ea typeface="Helvetica Neue"/>
                <a:cs typeface="Helvetica Neue"/>
                <a:sym typeface="Helvetica Neue"/>
              </a:rPr>
              <a:t>BAM</a:t>
            </a:r>
            <a:endParaRPr sz="1500"/>
          </a:p>
        </p:txBody>
      </p:sp>
      <p:pic>
        <p:nvPicPr>
          <p:cNvPr id="141" name="Google Shape;141;p19"/>
          <p:cNvPicPr preferRelativeResize="0"/>
          <p:nvPr/>
        </p:nvPicPr>
        <p:blipFill rotWithShape="1">
          <a:blip r:embed="rId5">
            <a:alphaModFix/>
          </a:blip>
          <a:srcRect b="0" l="0" r="0" t="0"/>
          <a:stretch/>
        </p:blipFill>
        <p:spPr>
          <a:xfrm>
            <a:off x="476250" y="2058124"/>
            <a:ext cx="717000" cy="919200"/>
          </a:xfrm>
          <a:prstGeom prst="rect">
            <a:avLst/>
          </a:prstGeom>
          <a:noFill/>
          <a:ln>
            <a:noFill/>
          </a:ln>
          <a:effectLst>
            <a:outerShdw blurRad="50800" rotWithShape="0" algn="ctr" dir="8160010" dist="76199">
              <a:srgbClr val="000000">
                <a:alpha val="49800"/>
              </a:srgbClr>
            </a:outerShdw>
          </a:effectLst>
        </p:spPr>
      </p:pic>
      <p:sp>
        <p:nvSpPr>
          <p:cNvPr id="142" name="Google Shape;142;p19"/>
          <p:cNvSpPr/>
          <p:nvPr/>
        </p:nvSpPr>
        <p:spPr>
          <a:xfrm>
            <a:off x="494082" y="2505470"/>
            <a:ext cx="612600" cy="22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500">
                <a:solidFill>
                  <a:srgbClr val="FFFFFF"/>
                </a:solidFill>
                <a:latin typeface="Helvetica Neue"/>
                <a:ea typeface="Helvetica Neue"/>
                <a:cs typeface="Helvetica Neue"/>
                <a:sym typeface="Helvetica Neue"/>
              </a:rPr>
              <a:t>GFF</a:t>
            </a:r>
            <a:endParaRPr sz="900"/>
          </a:p>
        </p:txBody>
      </p:sp>
      <p:pic>
        <p:nvPicPr>
          <p:cNvPr id="143" name="Google Shape;143;p19"/>
          <p:cNvPicPr preferRelativeResize="0"/>
          <p:nvPr/>
        </p:nvPicPr>
        <p:blipFill rotWithShape="1">
          <a:blip r:embed="rId5">
            <a:alphaModFix/>
          </a:blip>
          <a:srcRect b="0" l="0" r="0" t="0"/>
          <a:stretch/>
        </p:blipFill>
        <p:spPr>
          <a:xfrm>
            <a:off x="476250" y="3243449"/>
            <a:ext cx="717000" cy="919200"/>
          </a:xfrm>
          <a:prstGeom prst="rect">
            <a:avLst/>
          </a:prstGeom>
          <a:noFill/>
          <a:ln>
            <a:noFill/>
          </a:ln>
          <a:effectLst>
            <a:outerShdw blurRad="50800" rotWithShape="0" algn="ctr" dir="8160010" dist="76199">
              <a:srgbClr val="000000">
                <a:alpha val="49800"/>
              </a:srgbClr>
            </a:outerShdw>
          </a:effectLst>
        </p:spPr>
      </p:pic>
      <p:sp>
        <p:nvSpPr>
          <p:cNvPr id="144" name="Google Shape;144;p19"/>
          <p:cNvSpPr/>
          <p:nvPr/>
        </p:nvSpPr>
        <p:spPr>
          <a:xfrm>
            <a:off x="494082" y="3690795"/>
            <a:ext cx="612600" cy="22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500">
                <a:solidFill>
                  <a:srgbClr val="FFFFFF"/>
                </a:solidFill>
                <a:latin typeface="Helvetica Neue"/>
                <a:ea typeface="Helvetica Neue"/>
                <a:cs typeface="Helvetica Neue"/>
                <a:sym typeface="Helvetica Neue"/>
              </a:rPr>
              <a:t>VCF</a:t>
            </a:r>
            <a:endParaRPr sz="900"/>
          </a:p>
        </p:txBody>
      </p:sp>
      <p:pic>
        <p:nvPicPr>
          <p:cNvPr id="145" name="Google Shape;145;p19"/>
          <p:cNvPicPr preferRelativeResize="0"/>
          <p:nvPr/>
        </p:nvPicPr>
        <p:blipFill rotWithShape="1">
          <a:blip r:embed="rId5">
            <a:alphaModFix/>
          </a:blip>
          <a:srcRect b="0" l="0" r="0" t="0"/>
          <a:stretch/>
        </p:blipFill>
        <p:spPr>
          <a:xfrm>
            <a:off x="1522131" y="2406749"/>
            <a:ext cx="717000" cy="919200"/>
          </a:xfrm>
          <a:prstGeom prst="rect">
            <a:avLst/>
          </a:prstGeom>
          <a:noFill/>
          <a:ln>
            <a:noFill/>
          </a:ln>
          <a:effectLst>
            <a:outerShdw blurRad="50800" rotWithShape="0" algn="ctr" dir="8160010" dist="76199">
              <a:srgbClr val="000000">
                <a:alpha val="49800"/>
              </a:srgbClr>
            </a:outerShdw>
          </a:effectLst>
        </p:spPr>
      </p:pic>
      <p:sp>
        <p:nvSpPr>
          <p:cNvPr id="146" name="Google Shape;146;p19"/>
          <p:cNvSpPr/>
          <p:nvPr/>
        </p:nvSpPr>
        <p:spPr>
          <a:xfrm>
            <a:off x="1539963" y="2854095"/>
            <a:ext cx="612600" cy="22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500">
                <a:solidFill>
                  <a:srgbClr val="FFFFFF"/>
                </a:solidFill>
                <a:latin typeface="Helvetica Neue"/>
                <a:ea typeface="Helvetica Neue"/>
                <a:cs typeface="Helvetica Neue"/>
                <a:sym typeface="Helvetica Neue"/>
              </a:rPr>
              <a:t>SAM</a:t>
            </a:r>
            <a:endParaRPr sz="900"/>
          </a:p>
        </p:txBody>
      </p:sp>
      <p:pic>
        <p:nvPicPr>
          <p:cNvPr id="147" name="Google Shape;147;p19"/>
          <p:cNvPicPr preferRelativeResize="0"/>
          <p:nvPr/>
        </p:nvPicPr>
        <p:blipFill rotWithShape="1">
          <a:blip r:embed="rId5">
            <a:alphaModFix/>
          </a:blip>
          <a:srcRect b="0" l="0" r="0" t="0"/>
          <a:stretch/>
        </p:blipFill>
        <p:spPr>
          <a:xfrm>
            <a:off x="1522131" y="3592074"/>
            <a:ext cx="717000" cy="919200"/>
          </a:xfrm>
          <a:prstGeom prst="rect">
            <a:avLst/>
          </a:prstGeom>
          <a:noFill/>
          <a:ln>
            <a:noFill/>
          </a:ln>
          <a:effectLst>
            <a:outerShdw blurRad="50800" rotWithShape="0" algn="ctr" dir="8160010" dist="76199">
              <a:srgbClr val="000000">
                <a:alpha val="49800"/>
              </a:srgbClr>
            </a:outerShdw>
          </a:effectLst>
        </p:spPr>
      </p:pic>
      <p:sp>
        <p:nvSpPr>
          <p:cNvPr id="148" name="Google Shape;148;p19"/>
          <p:cNvSpPr/>
          <p:nvPr/>
        </p:nvSpPr>
        <p:spPr>
          <a:xfrm>
            <a:off x="1539963" y="4039419"/>
            <a:ext cx="612600" cy="22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500">
                <a:solidFill>
                  <a:srgbClr val="FFFFFF"/>
                </a:solidFill>
                <a:latin typeface="Helvetica Neue"/>
                <a:ea typeface="Helvetica Neue"/>
                <a:cs typeface="Helvetica Neue"/>
                <a:sym typeface="Helvetica Neue"/>
              </a:rPr>
              <a:t>GTF</a:t>
            </a:r>
            <a:endParaRPr sz="900"/>
          </a:p>
        </p:txBody>
      </p:sp>
      <p:cxnSp>
        <p:nvCxnSpPr>
          <p:cNvPr id="149" name="Google Shape;149;p19"/>
          <p:cNvCxnSpPr/>
          <p:nvPr/>
        </p:nvCxnSpPr>
        <p:spPr>
          <a:xfrm>
            <a:off x="2501950" y="2735275"/>
            <a:ext cx="510300" cy="0"/>
          </a:xfrm>
          <a:prstGeom prst="straightConnector1">
            <a:avLst/>
          </a:prstGeom>
          <a:noFill/>
          <a:ln cap="flat" cmpd="sng" w="28575">
            <a:solidFill>
              <a:srgbClr val="000000"/>
            </a:solidFill>
            <a:prstDash val="solid"/>
            <a:round/>
            <a:headEnd len="med" w="med" type="none"/>
            <a:tailEnd len="med" w="med" type="stealth"/>
          </a:ln>
        </p:spPr>
      </p:cxnSp>
      <p:pic>
        <p:nvPicPr>
          <p:cNvPr id="150" name="Google Shape;150;p19"/>
          <p:cNvPicPr preferRelativeResize="0"/>
          <p:nvPr/>
        </p:nvPicPr>
        <p:blipFill rotWithShape="1">
          <a:blip r:embed="rId6">
            <a:alphaModFix/>
          </a:blip>
          <a:srcRect b="0" l="0" r="0" t="0"/>
          <a:stretch/>
        </p:blipFill>
        <p:spPr>
          <a:xfrm>
            <a:off x="4653650" y="1993796"/>
            <a:ext cx="4254900" cy="1338600"/>
          </a:xfrm>
          <a:prstGeom prst="rect">
            <a:avLst/>
          </a:prstGeom>
          <a:noFill/>
          <a:ln>
            <a:noFill/>
          </a:ln>
        </p:spPr>
      </p:pic>
      <p:cxnSp>
        <p:nvCxnSpPr>
          <p:cNvPr id="151" name="Google Shape;151;p19"/>
          <p:cNvCxnSpPr/>
          <p:nvPr/>
        </p:nvCxnSpPr>
        <p:spPr>
          <a:xfrm>
            <a:off x="4254425" y="2735275"/>
            <a:ext cx="510300" cy="0"/>
          </a:xfrm>
          <a:prstGeom prst="straightConnector1">
            <a:avLst/>
          </a:prstGeom>
          <a:noFill/>
          <a:ln cap="flat" cmpd="sng" w="28575">
            <a:solidFill>
              <a:srgbClr val="000000"/>
            </a:solidFill>
            <a:prstDash val="solid"/>
            <a:round/>
            <a:headEnd len="med" w="med" type="none"/>
            <a:tailEnd len="med" w="med" type="stealth"/>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5" name="Shape 715"/>
        <p:cNvGrpSpPr/>
        <p:nvPr/>
      </p:nvGrpSpPr>
      <p:grpSpPr>
        <a:xfrm>
          <a:off x="0" y="0"/>
          <a:ext cx="0" cy="0"/>
          <a:chOff x="0" y="0"/>
          <a:chExt cx="0" cy="0"/>
        </a:xfrm>
      </p:grpSpPr>
      <p:sp>
        <p:nvSpPr>
          <p:cNvPr id="716" name="Google Shape;716;p64"/>
          <p:cNvSpPr txBox="1"/>
          <p:nvPr>
            <p:ph type="title"/>
          </p:nvPr>
        </p:nvSpPr>
        <p:spPr>
          <a:xfrm>
            <a:off x="311700" y="163525"/>
            <a:ext cx="8785800" cy="50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Economica"/>
                <a:ea typeface="Economica"/>
                <a:cs typeface="Economica"/>
                <a:sym typeface="Economica"/>
              </a:rPr>
              <a:t>Now to learn some more UNIX. </a:t>
            </a:r>
            <a:r>
              <a:rPr b="1" lang="en" sz="3000">
                <a:solidFill>
                  <a:srgbClr val="38761D"/>
                </a:solidFill>
                <a:latin typeface="Economica"/>
                <a:ea typeface="Economica"/>
                <a:cs typeface="Economica"/>
                <a:sym typeface="Economica"/>
              </a:rPr>
              <a:t>awk</a:t>
            </a:r>
            <a:r>
              <a:rPr lang="en" sz="3000">
                <a:latin typeface="Economica"/>
                <a:ea typeface="Economica"/>
                <a:cs typeface="Economica"/>
                <a:sym typeface="Economica"/>
              </a:rPr>
              <a:t> is your dear friend.</a:t>
            </a:r>
            <a:endParaRPr sz="3000">
              <a:latin typeface="Economica"/>
              <a:ea typeface="Economica"/>
              <a:cs typeface="Economica"/>
              <a:sym typeface="Economica"/>
            </a:endParaRPr>
          </a:p>
        </p:txBody>
      </p:sp>
      <p:pic>
        <p:nvPicPr>
          <p:cNvPr id="717" name="Google Shape;717;p64"/>
          <p:cNvPicPr preferRelativeResize="0"/>
          <p:nvPr/>
        </p:nvPicPr>
        <p:blipFill>
          <a:blip r:embed="rId3">
            <a:alphaModFix/>
          </a:blip>
          <a:stretch>
            <a:fillRect/>
          </a:stretch>
        </p:blipFill>
        <p:spPr>
          <a:xfrm>
            <a:off x="2157663" y="800800"/>
            <a:ext cx="5093871" cy="416637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1" name="Shape 721"/>
        <p:cNvGrpSpPr/>
        <p:nvPr/>
      </p:nvGrpSpPr>
      <p:grpSpPr>
        <a:xfrm>
          <a:off x="0" y="0"/>
          <a:ext cx="0" cy="0"/>
          <a:chOff x="0" y="0"/>
          <a:chExt cx="0" cy="0"/>
        </a:xfrm>
      </p:grpSpPr>
      <p:sp>
        <p:nvSpPr>
          <p:cNvPr id="722" name="Google Shape;722;p65"/>
          <p:cNvSpPr txBox="1"/>
          <p:nvPr>
            <p:ph type="title"/>
          </p:nvPr>
        </p:nvSpPr>
        <p:spPr>
          <a:xfrm>
            <a:off x="311700" y="163525"/>
            <a:ext cx="8785800" cy="50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Economica"/>
                <a:ea typeface="Economica"/>
                <a:cs typeface="Economica"/>
                <a:sym typeface="Economica"/>
              </a:rPr>
              <a:t>Now to learn some more UNIX. </a:t>
            </a:r>
            <a:r>
              <a:rPr b="1" lang="en" sz="3000">
                <a:solidFill>
                  <a:srgbClr val="38761D"/>
                </a:solidFill>
                <a:latin typeface="Economica"/>
                <a:ea typeface="Economica"/>
                <a:cs typeface="Economica"/>
                <a:sym typeface="Economica"/>
              </a:rPr>
              <a:t>awk</a:t>
            </a:r>
            <a:r>
              <a:rPr lang="en" sz="3000">
                <a:latin typeface="Economica"/>
                <a:ea typeface="Economica"/>
                <a:cs typeface="Economica"/>
                <a:sym typeface="Economica"/>
              </a:rPr>
              <a:t> is your dear friend.</a:t>
            </a:r>
            <a:endParaRPr sz="3000">
              <a:latin typeface="Economica"/>
              <a:ea typeface="Economica"/>
              <a:cs typeface="Economica"/>
              <a:sym typeface="Economica"/>
            </a:endParaRPr>
          </a:p>
        </p:txBody>
      </p:sp>
      <p:sp>
        <p:nvSpPr>
          <p:cNvPr id="723" name="Google Shape;723;p65"/>
          <p:cNvSpPr txBox="1"/>
          <p:nvPr/>
        </p:nvSpPr>
        <p:spPr>
          <a:xfrm>
            <a:off x="381000" y="744175"/>
            <a:ext cx="8458500" cy="164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444444"/>
                </a:solidFill>
                <a:highlight>
                  <a:srgbClr val="FFFFFF"/>
                </a:highlight>
                <a:latin typeface="Economica"/>
                <a:ea typeface="Economica"/>
                <a:cs typeface="Economica"/>
                <a:sym typeface="Economica"/>
              </a:rPr>
              <a:t>Awk is a programming language that is specifically designed for quickly manipulating space delimited data.</a:t>
            </a:r>
            <a:endParaRPr sz="1600">
              <a:solidFill>
                <a:srgbClr val="444444"/>
              </a:solidFill>
              <a:highlight>
                <a:srgbClr val="FFFFFF"/>
              </a:highlight>
              <a:latin typeface="Economica"/>
              <a:ea typeface="Economica"/>
              <a:cs typeface="Economica"/>
              <a:sym typeface="Economica"/>
            </a:endParaRPr>
          </a:p>
          <a:p>
            <a:pPr indent="0" lvl="0" marL="0" rtl="0" algn="l">
              <a:spcBef>
                <a:spcPts val="0"/>
              </a:spcBef>
              <a:spcAft>
                <a:spcPts val="0"/>
              </a:spcAft>
              <a:buNone/>
            </a:pPr>
            <a:r>
              <a:rPr lang="en" sz="1600">
                <a:solidFill>
                  <a:srgbClr val="38761D"/>
                </a:solidFill>
                <a:highlight>
                  <a:srgbClr val="FFFFFF"/>
                </a:highlight>
                <a:latin typeface="Economica"/>
                <a:ea typeface="Economica"/>
                <a:cs typeface="Economica"/>
                <a:sym typeface="Economica"/>
              </a:rPr>
              <a:t>-Heng Li (http://lh3lh3.users.sourceforge.net/biounix.shtml)</a:t>
            </a:r>
            <a:r>
              <a:rPr lang="en" sz="1600">
                <a:solidFill>
                  <a:srgbClr val="444444"/>
                </a:solidFill>
                <a:highlight>
                  <a:srgbClr val="FFFFFF"/>
                </a:highlight>
                <a:latin typeface="Economica"/>
                <a:ea typeface="Economica"/>
                <a:cs typeface="Economica"/>
                <a:sym typeface="Economica"/>
              </a:rPr>
              <a:t> </a:t>
            </a:r>
            <a:endParaRPr sz="1600">
              <a:latin typeface="Economica"/>
              <a:ea typeface="Economica"/>
              <a:cs typeface="Economica"/>
              <a:sym typeface="Economica"/>
            </a:endParaRPr>
          </a:p>
        </p:txBody>
      </p:sp>
      <p:sp>
        <p:nvSpPr>
          <p:cNvPr id="724" name="Google Shape;724;p65"/>
          <p:cNvSpPr txBox="1"/>
          <p:nvPr/>
        </p:nvSpPr>
        <p:spPr>
          <a:xfrm>
            <a:off x="2202225" y="2563675"/>
            <a:ext cx="3848700" cy="6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awk '$1 == "chr1"' cpg.bed</a:t>
            </a:r>
            <a:endParaRPr sz="2000">
              <a:solidFill>
                <a:srgbClr val="38761D"/>
              </a:solidFill>
              <a:latin typeface="Consolas"/>
              <a:ea typeface="Consolas"/>
              <a:cs typeface="Consolas"/>
              <a:sym typeface="Consolas"/>
            </a:endParaRPr>
          </a:p>
        </p:txBody>
      </p:sp>
      <p:grpSp>
        <p:nvGrpSpPr>
          <p:cNvPr id="725" name="Google Shape;725;p65"/>
          <p:cNvGrpSpPr/>
          <p:nvPr/>
        </p:nvGrpSpPr>
        <p:grpSpPr>
          <a:xfrm>
            <a:off x="2784600" y="3098550"/>
            <a:ext cx="3945300" cy="1008125"/>
            <a:chOff x="2784600" y="3098550"/>
            <a:chExt cx="3945300" cy="1008125"/>
          </a:xfrm>
        </p:grpSpPr>
        <p:sp>
          <p:nvSpPr>
            <p:cNvPr id="726" name="Google Shape;726;p65"/>
            <p:cNvSpPr txBox="1"/>
            <p:nvPr/>
          </p:nvSpPr>
          <p:spPr>
            <a:xfrm>
              <a:off x="2784600" y="3646475"/>
              <a:ext cx="39453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Every awk program begins and ends with single quotes.</a:t>
              </a:r>
              <a:endParaRPr sz="1800">
                <a:solidFill>
                  <a:srgbClr val="38761D"/>
                </a:solidFill>
                <a:latin typeface="Economica"/>
                <a:ea typeface="Economica"/>
                <a:cs typeface="Economica"/>
                <a:sym typeface="Economica"/>
              </a:endParaRPr>
            </a:p>
          </p:txBody>
        </p:sp>
        <p:cxnSp>
          <p:nvCxnSpPr>
            <p:cNvPr id="727" name="Google Shape;727;p65"/>
            <p:cNvCxnSpPr/>
            <p:nvPr/>
          </p:nvCxnSpPr>
          <p:spPr>
            <a:xfrm rot="10800000">
              <a:off x="2918900" y="3117275"/>
              <a:ext cx="0" cy="416400"/>
            </a:xfrm>
            <a:prstGeom prst="straightConnector1">
              <a:avLst/>
            </a:prstGeom>
            <a:noFill/>
            <a:ln cap="flat" cmpd="sng" w="19050">
              <a:solidFill>
                <a:srgbClr val="38761D"/>
              </a:solidFill>
              <a:prstDash val="solid"/>
              <a:round/>
              <a:headEnd len="med" w="med" type="none"/>
              <a:tailEnd len="med" w="med" type="triangle"/>
            </a:ln>
          </p:spPr>
        </p:cxnSp>
        <p:cxnSp>
          <p:nvCxnSpPr>
            <p:cNvPr id="728" name="Google Shape;728;p65"/>
            <p:cNvCxnSpPr/>
            <p:nvPr/>
          </p:nvCxnSpPr>
          <p:spPr>
            <a:xfrm flipH="1" rot="10800000">
              <a:off x="2918175" y="3098550"/>
              <a:ext cx="1823700" cy="419400"/>
            </a:xfrm>
            <a:prstGeom prst="straightConnector1">
              <a:avLst/>
            </a:prstGeom>
            <a:noFill/>
            <a:ln cap="flat" cmpd="sng" w="19050">
              <a:solidFill>
                <a:srgbClr val="38761D"/>
              </a:solidFill>
              <a:prstDash val="solid"/>
              <a:round/>
              <a:headEnd len="med" w="med" type="none"/>
              <a:tailEnd len="med" w="med" type="triangle"/>
            </a:ln>
          </p:spPr>
        </p:cxnSp>
      </p:grpSp>
      <p:grpSp>
        <p:nvGrpSpPr>
          <p:cNvPr id="729" name="Google Shape;729;p65"/>
          <p:cNvGrpSpPr/>
          <p:nvPr/>
        </p:nvGrpSpPr>
        <p:grpSpPr>
          <a:xfrm>
            <a:off x="3746750" y="1966800"/>
            <a:ext cx="4315775" cy="733750"/>
            <a:chOff x="3746750" y="1966800"/>
            <a:chExt cx="4315775" cy="733750"/>
          </a:xfrm>
        </p:grpSpPr>
        <p:cxnSp>
          <p:nvCxnSpPr>
            <p:cNvPr id="730" name="Google Shape;730;p65"/>
            <p:cNvCxnSpPr/>
            <p:nvPr/>
          </p:nvCxnSpPr>
          <p:spPr>
            <a:xfrm flipH="1">
              <a:off x="3746750" y="2354650"/>
              <a:ext cx="1650000" cy="345900"/>
            </a:xfrm>
            <a:prstGeom prst="straightConnector1">
              <a:avLst/>
            </a:prstGeom>
            <a:noFill/>
            <a:ln cap="flat" cmpd="sng" w="19050">
              <a:solidFill>
                <a:srgbClr val="38761D"/>
              </a:solidFill>
              <a:prstDash val="solid"/>
              <a:round/>
              <a:headEnd len="med" w="med" type="none"/>
              <a:tailEnd len="med" w="med" type="triangle"/>
            </a:ln>
          </p:spPr>
        </p:cxnSp>
        <p:sp>
          <p:nvSpPr>
            <p:cNvPr id="731" name="Google Shape;731;p65"/>
            <p:cNvSpPr txBox="1"/>
            <p:nvPr/>
          </p:nvSpPr>
          <p:spPr>
            <a:xfrm>
              <a:off x="5409025" y="1966800"/>
              <a:ext cx="26535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Only report annotations in cpg.bed that are for chr1</a:t>
              </a:r>
              <a:endParaRPr sz="1800">
                <a:solidFill>
                  <a:srgbClr val="38761D"/>
                </a:solidFill>
                <a:latin typeface="Economica"/>
                <a:ea typeface="Economica"/>
                <a:cs typeface="Economica"/>
                <a:sym typeface="Economica"/>
              </a:endParaRPr>
            </a:p>
          </p:txBody>
        </p:sp>
      </p:grpSp>
      <p:grpSp>
        <p:nvGrpSpPr>
          <p:cNvPr id="732" name="Google Shape;732;p65"/>
          <p:cNvGrpSpPr/>
          <p:nvPr/>
        </p:nvGrpSpPr>
        <p:grpSpPr>
          <a:xfrm>
            <a:off x="418250" y="2119200"/>
            <a:ext cx="2709600" cy="555150"/>
            <a:chOff x="1027850" y="2195400"/>
            <a:chExt cx="2709600" cy="555150"/>
          </a:xfrm>
        </p:grpSpPr>
        <p:cxnSp>
          <p:nvCxnSpPr>
            <p:cNvPr id="733" name="Google Shape;733;p65"/>
            <p:cNvCxnSpPr/>
            <p:nvPr/>
          </p:nvCxnSpPr>
          <p:spPr>
            <a:xfrm>
              <a:off x="1877150" y="2640450"/>
              <a:ext cx="1860300" cy="110100"/>
            </a:xfrm>
            <a:prstGeom prst="straightConnector1">
              <a:avLst/>
            </a:prstGeom>
            <a:noFill/>
            <a:ln cap="flat" cmpd="sng" w="19050">
              <a:solidFill>
                <a:srgbClr val="38761D"/>
              </a:solidFill>
              <a:prstDash val="solid"/>
              <a:round/>
              <a:headEnd len="med" w="med" type="none"/>
              <a:tailEnd len="med" w="med" type="triangle"/>
            </a:ln>
          </p:spPr>
        </p:cxnSp>
        <p:sp>
          <p:nvSpPr>
            <p:cNvPr id="734" name="Google Shape;734;p65"/>
            <p:cNvSpPr txBox="1"/>
            <p:nvPr/>
          </p:nvSpPr>
          <p:spPr>
            <a:xfrm>
              <a:off x="1027850" y="2195400"/>
              <a:ext cx="26535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Each column is referred to by number. </a:t>
              </a:r>
              <a:endParaRPr sz="1800">
                <a:solidFill>
                  <a:srgbClr val="38761D"/>
                </a:solidFill>
                <a:latin typeface="Economica"/>
                <a:ea typeface="Economica"/>
                <a:cs typeface="Economica"/>
                <a:sym typeface="Economic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8" name="Shape 738"/>
        <p:cNvGrpSpPr/>
        <p:nvPr/>
      </p:nvGrpSpPr>
      <p:grpSpPr>
        <a:xfrm>
          <a:off x="0" y="0"/>
          <a:ext cx="0" cy="0"/>
          <a:chOff x="0" y="0"/>
          <a:chExt cx="0" cy="0"/>
        </a:xfrm>
      </p:grpSpPr>
      <p:sp>
        <p:nvSpPr>
          <p:cNvPr id="739" name="Google Shape;739;p66"/>
          <p:cNvSpPr txBox="1"/>
          <p:nvPr>
            <p:ph type="title"/>
          </p:nvPr>
        </p:nvSpPr>
        <p:spPr>
          <a:xfrm>
            <a:off x="311700" y="163525"/>
            <a:ext cx="8785800" cy="50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Economica"/>
                <a:ea typeface="Economica"/>
                <a:cs typeface="Economica"/>
                <a:sym typeface="Economica"/>
              </a:rPr>
              <a:t>Now to learn some more UNIX. </a:t>
            </a:r>
            <a:r>
              <a:rPr b="1" lang="en" sz="3000">
                <a:solidFill>
                  <a:srgbClr val="38761D"/>
                </a:solidFill>
                <a:latin typeface="Economica"/>
                <a:ea typeface="Economica"/>
                <a:cs typeface="Economica"/>
                <a:sym typeface="Economica"/>
              </a:rPr>
              <a:t>awk</a:t>
            </a:r>
            <a:r>
              <a:rPr lang="en" sz="3000">
                <a:latin typeface="Economica"/>
                <a:ea typeface="Economica"/>
                <a:cs typeface="Economica"/>
                <a:sym typeface="Economica"/>
              </a:rPr>
              <a:t> is your dear friend.</a:t>
            </a:r>
            <a:endParaRPr sz="3000">
              <a:latin typeface="Economica"/>
              <a:ea typeface="Economica"/>
              <a:cs typeface="Economica"/>
              <a:sym typeface="Economica"/>
            </a:endParaRPr>
          </a:p>
        </p:txBody>
      </p:sp>
      <p:sp>
        <p:nvSpPr>
          <p:cNvPr id="740" name="Google Shape;740;p66"/>
          <p:cNvSpPr txBox="1"/>
          <p:nvPr/>
        </p:nvSpPr>
        <p:spPr>
          <a:xfrm>
            <a:off x="2689200" y="1045975"/>
            <a:ext cx="3848700" cy="6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awk '$1 == "chr1"' cpg.bed</a:t>
            </a:r>
            <a:endParaRPr sz="2000">
              <a:solidFill>
                <a:srgbClr val="38761D"/>
              </a:solidFill>
              <a:latin typeface="Consolas"/>
              <a:ea typeface="Consolas"/>
              <a:cs typeface="Consolas"/>
              <a:sym typeface="Consolas"/>
            </a:endParaRPr>
          </a:p>
        </p:txBody>
      </p:sp>
      <p:sp>
        <p:nvSpPr>
          <p:cNvPr id="741" name="Google Shape;741;p66"/>
          <p:cNvSpPr txBox="1"/>
          <p:nvPr/>
        </p:nvSpPr>
        <p:spPr>
          <a:xfrm>
            <a:off x="1192950" y="2146975"/>
            <a:ext cx="7023300" cy="65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Consolas"/>
                <a:ea typeface="Consolas"/>
                <a:cs typeface="Consolas"/>
                <a:sym typeface="Consolas"/>
              </a:rPr>
              <a:t>awk '{ if ($1 == "chr1") print $0 }' cpg.bed</a:t>
            </a:r>
            <a:endParaRPr sz="2000">
              <a:latin typeface="Consolas"/>
              <a:ea typeface="Consolas"/>
              <a:cs typeface="Consolas"/>
              <a:sym typeface="Consolas"/>
            </a:endParaRPr>
          </a:p>
        </p:txBody>
      </p:sp>
      <p:grpSp>
        <p:nvGrpSpPr>
          <p:cNvPr id="742" name="Google Shape;742;p66"/>
          <p:cNvGrpSpPr/>
          <p:nvPr/>
        </p:nvGrpSpPr>
        <p:grpSpPr>
          <a:xfrm>
            <a:off x="5810811" y="1521796"/>
            <a:ext cx="3438600" cy="807504"/>
            <a:chOff x="5810811" y="1521796"/>
            <a:chExt cx="3438600" cy="807504"/>
          </a:xfrm>
        </p:grpSpPr>
        <p:sp>
          <p:nvSpPr>
            <p:cNvPr id="743" name="Google Shape;743;p66"/>
            <p:cNvSpPr txBox="1"/>
            <p:nvPr/>
          </p:nvSpPr>
          <p:spPr>
            <a:xfrm>
              <a:off x="5810811" y="1521796"/>
              <a:ext cx="34386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$0 refers to the entire input line</a:t>
              </a:r>
              <a:endParaRPr sz="1800">
                <a:solidFill>
                  <a:srgbClr val="38761D"/>
                </a:solidFill>
                <a:latin typeface="Economica"/>
                <a:ea typeface="Economica"/>
                <a:cs typeface="Economica"/>
                <a:sym typeface="Economica"/>
              </a:endParaRPr>
            </a:p>
          </p:txBody>
        </p:sp>
        <p:cxnSp>
          <p:nvCxnSpPr>
            <p:cNvPr id="744" name="Google Shape;744;p66"/>
            <p:cNvCxnSpPr/>
            <p:nvPr/>
          </p:nvCxnSpPr>
          <p:spPr>
            <a:xfrm flipH="1">
              <a:off x="6153000" y="1886800"/>
              <a:ext cx="989400" cy="442500"/>
            </a:xfrm>
            <a:prstGeom prst="straightConnector1">
              <a:avLst/>
            </a:prstGeom>
            <a:noFill/>
            <a:ln cap="flat" cmpd="sng" w="19050">
              <a:solidFill>
                <a:srgbClr val="38761D"/>
              </a:solidFill>
              <a:prstDash val="solid"/>
              <a:round/>
              <a:headEnd len="med" w="med" type="none"/>
              <a:tailEnd len="med" w="med" type="triangle"/>
            </a:ln>
          </p:spPr>
        </p:cxnSp>
      </p:grpSp>
      <p:grpSp>
        <p:nvGrpSpPr>
          <p:cNvPr id="745" name="Google Shape;745;p66"/>
          <p:cNvGrpSpPr/>
          <p:nvPr/>
        </p:nvGrpSpPr>
        <p:grpSpPr>
          <a:xfrm>
            <a:off x="2456600" y="2641650"/>
            <a:ext cx="4273300" cy="1465025"/>
            <a:chOff x="2456600" y="2641650"/>
            <a:chExt cx="4273300" cy="1465025"/>
          </a:xfrm>
        </p:grpSpPr>
        <p:sp>
          <p:nvSpPr>
            <p:cNvPr id="746" name="Google Shape;746;p66"/>
            <p:cNvSpPr txBox="1"/>
            <p:nvPr/>
          </p:nvSpPr>
          <p:spPr>
            <a:xfrm>
              <a:off x="2784600" y="3646475"/>
              <a:ext cx="39453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If using a print statement, you must add curly brackets between the single quotes describing the program.</a:t>
              </a:r>
              <a:endParaRPr sz="1800">
                <a:solidFill>
                  <a:srgbClr val="38761D"/>
                </a:solidFill>
                <a:latin typeface="Economica"/>
                <a:ea typeface="Economica"/>
                <a:cs typeface="Economica"/>
                <a:sym typeface="Economica"/>
              </a:endParaRPr>
            </a:p>
          </p:txBody>
        </p:sp>
        <p:cxnSp>
          <p:nvCxnSpPr>
            <p:cNvPr id="747" name="Google Shape;747;p66"/>
            <p:cNvCxnSpPr/>
            <p:nvPr/>
          </p:nvCxnSpPr>
          <p:spPr>
            <a:xfrm rot="10800000">
              <a:off x="2456600" y="2667875"/>
              <a:ext cx="462300" cy="865800"/>
            </a:xfrm>
            <a:prstGeom prst="straightConnector1">
              <a:avLst/>
            </a:prstGeom>
            <a:noFill/>
            <a:ln cap="flat" cmpd="sng" w="19050">
              <a:solidFill>
                <a:srgbClr val="38761D"/>
              </a:solidFill>
              <a:prstDash val="solid"/>
              <a:round/>
              <a:headEnd len="med" w="med" type="none"/>
              <a:tailEnd len="med" w="med" type="triangle"/>
            </a:ln>
          </p:spPr>
        </p:cxnSp>
        <p:cxnSp>
          <p:nvCxnSpPr>
            <p:cNvPr id="748" name="Google Shape;748;p66"/>
            <p:cNvCxnSpPr/>
            <p:nvPr/>
          </p:nvCxnSpPr>
          <p:spPr>
            <a:xfrm flipH="1" rot="10800000">
              <a:off x="2918175" y="2641650"/>
              <a:ext cx="3475800" cy="876300"/>
            </a:xfrm>
            <a:prstGeom prst="straightConnector1">
              <a:avLst/>
            </a:prstGeom>
            <a:noFill/>
            <a:ln cap="flat" cmpd="sng" w="19050">
              <a:solidFill>
                <a:srgbClr val="38761D"/>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2" name="Shape 752"/>
        <p:cNvGrpSpPr/>
        <p:nvPr/>
      </p:nvGrpSpPr>
      <p:grpSpPr>
        <a:xfrm>
          <a:off x="0" y="0"/>
          <a:ext cx="0" cy="0"/>
          <a:chOff x="0" y="0"/>
          <a:chExt cx="0" cy="0"/>
        </a:xfrm>
      </p:grpSpPr>
      <p:sp>
        <p:nvSpPr>
          <p:cNvPr id="753" name="Google Shape;753;p67"/>
          <p:cNvSpPr txBox="1"/>
          <p:nvPr>
            <p:ph type="title"/>
          </p:nvPr>
        </p:nvSpPr>
        <p:spPr>
          <a:xfrm>
            <a:off x="311700" y="163525"/>
            <a:ext cx="8785800" cy="50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Economica"/>
                <a:ea typeface="Economica"/>
                <a:cs typeface="Economica"/>
                <a:sym typeface="Economica"/>
              </a:rPr>
              <a:t>Now to learn some more UNIX. </a:t>
            </a:r>
            <a:r>
              <a:rPr b="1" lang="en" sz="3000">
                <a:solidFill>
                  <a:srgbClr val="38761D"/>
                </a:solidFill>
                <a:latin typeface="Economica"/>
                <a:ea typeface="Economica"/>
                <a:cs typeface="Economica"/>
                <a:sym typeface="Economica"/>
              </a:rPr>
              <a:t>awk</a:t>
            </a:r>
            <a:r>
              <a:rPr lang="en" sz="3000">
                <a:latin typeface="Economica"/>
                <a:ea typeface="Economica"/>
                <a:cs typeface="Economica"/>
                <a:sym typeface="Economica"/>
              </a:rPr>
              <a:t> is your dear friend.</a:t>
            </a:r>
            <a:endParaRPr sz="3000">
              <a:latin typeface="Economica"/>
              <a:ea typeface="Economica"/>
              <a:cs typeface="Economica"/>
              <a:sym typeface="Economica"/>
            </a:endParaRPr>
          </a:p>
        </p:txBody>
      </p:sp>
      <p:sp>
        <p:nvSpPr>
          <p:cNvPr id="754" name="Google Shape;754;p67"/>
          <p:cNvSpPr txBox="1"/>
          <p:nvPr/>
        </p:nvSpPr>
        <p:spPr>
          <a:xfrm>
            <a:off x="2689200" y="1045975"/>
            <a:ext cx="3848700" cy="6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awk '$1 == "chr1"' cpg.bed</a:t>
            </a:r>
            <a:endParaRPr sz="2000">
              <a:solidFill>
                <a:srgbClr val="38761D"/>
              </a:solidFill>
              <a:latin typeface="Consolas"/>
              <a:ea typeface="Consolas"/>
              <a:cs typeface="Consolas"/>
              <a:sym typeface="Consolas"/>
            </a:endParaRPr>
          </a:p>
        </p:txBody>
      </p:sp>
      <p:sp>
        <p:nvSpPr>
          <p:cNvPr id="755" name="Google Shape;755;p67"/>
          <p:cNvSpPr txBox="1"/>
          <p:nvPr/>
        </p:nvSpPr>
        <p:spPr>
          <a:xfrm>
            <a:off x="1192950" y="2146975"/>
            <a:ext cx="7023300" cy="65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Consolas"/>
                <a:ea typeface="Consolas"/>
                <a:cs typeface="Consolas"/>
                <a:sym typeface="Consolas"/>
              </a:rPr>
              <a:t>awk '{ if ($1 == "chr1") print $0 }' cpg.bed</a:t>
            </a:r>
            <a:endParaRPr sz="2000">
              <a:latin typeface="Consolas"/>
              <a:ea typeface="Consolas"/>
              <a:cs typeface="Consolas"/>
              <a:sym typeface="Consolas"/>
            </a:endParaRPr>
          </a:p>
        </p:txBody>
      </p:sp>
      <p:sp>
        <p:nvSpPr>
          <p:cNvPr id="756" name="Google Shape;756;p67"/>
          <p:cNvSpPr txBox="1"/>
          <p:nvPr/>
        </p:nvSpPr>
        <p:spPr>
          <a:xfrm>
            <a:off x="139050" y="3120175"/>
            <a:ext cx="8865900" cy="65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Consolas"/>
                <a:ea typeface="Consolas"/>
                <a:cs typeface="Consolas"/>
                <a:sym typeface="Consolas"/>
              </a:rPr>
              <a:t>awk '{ if ($1 == "chr1" || $1 == “chr22”) print $0 }' cpg.bed</a:t>
            </a:r>
            <a:endParaRPr sz="2000">
              <a:latin typeface="Consolas"/>
              <a:ea typeface="Consolas"/>
              <a:cs typeface="Consolas"/>
              <a:sym typeface="Consolas"/>
            </a:endParaRPr>
          </a:p>
        </p:txBody>
      </p:sp>
      <p:sp>
        <p:nvSpPr>
          <p:cNvPr id="757" name="Google Shape;757;p67"/>
          <p:cNvSpPr txBox="1"/>
          <p:nvPr/>
        </p:nvSpPr>
        <p:spPr>
          <a:xfrm>
            <a:off x="1788925" y="4185150"/>
            <a:ext cx="5109600" cy="74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Economica"/>
                <a:ea typeface="Economica"/>
                <a:cs typeface="Economica"/>
                <a:sym typeface="Economica"/>
              </a:rPr>
              <a:t>What happens if you replace || with &amp;&amp;?</a:t>
            </a:r>
            <a:endParaRPr sz="2500">
              <a:solidFill>
                <a:schemeClr val="dk1"/>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1" name="Shape 761"/>
        <p:cNvGrpSpPr/>
        <p:nvPr/>
      </p:nvGrpSpPr>
      <p:grpSpPr>
        <a:xfrm>
          <a:off x="0" y="0"/>
          <a:ext cx="0" cy="0"/>
          <a:chOff x="0" y="0"/>
          <a:chExt cx="0" cy="0"/>
        </a:xfrm>
      </p:grpSpPr>
      <p:sp>
        <p:nvSpPr>
          <p:cNvPr id="762" name="Google Shape;762;p68"/>
          <p:cNvSpPr txBox="1"/>
          <p:nvPr>
            <p:ph type="title"/>
          </p:nvPr>
        </p:nvSpPr>
        <p:spPr>
          <a:xfrm>
            <a:off x="311700" y="163525"/>
            <a:ext cx="8785800" cy="50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Economica"/>
                <a:ea typeface="Economica"/>
                <a:cs typeface="Economica"/>
                <a:sym typeface="Economica"/>
              </a:rPr>
              <a:t>We can also compare values across columns using some critera</a:t>
            </a:r>
            <a:endParaRPr sz="3000">
              <a:latin typeface="Economica"/>
              <a:ea typeface="Economica"/>
              <a:cs typeface="Economica"/>
              <a:sym typeface="Economica"/>
            </a:endParaRPr>
          </a:p>
        </p:txBody>
      </p:sp>
      <p:grpSp>
        <p:nvGrpSpPr>
          <p:cNvPr id="763" name="Google Shape;763;p68"/>
          <p:cNvGrpSpPr/>
          <p:nvPr/>
        </p:nvGrpSpPr>
        <p:grpSpPr>
          <a:xfrm>
            <a:off x="152400" y="2097075"/>
            <a:ext cx="8839199" cy="2292225"/>
            <a:chOff x="152400" y="2097075"/>
            <a:chExt cx="8839199" cy="2292225"/>
          </a:xfrm>
        </p:grpSpPr>
        <p:pic>
          <p:nvPicPr>
            <p:cNvPr id="764" name="Google Shape;764;p68"/>
            <p:cNvPicPr preferRelativeResize="0"/>
            <p:nvPr/>
          </p:nvPicPr>
          <p:blipFill>
            <a:blip r:embed="rId3">
              <a:alphaModFix/>
            </a:blip>
            <a:stretch>
              <a:fillRect/>
            </a:stretch>
          </p:blipFill>
          <p:spPr>
            <a:xfrm>
              <a:off x="152400" y="2097075"/>
              <a:ext cx="8839199" cy="1698513"/>
            </a:xfrm>
            <a:prstGeom prst="rect">
              <a:avLst/>
            </a:prstGeom>
            <a:noFill/>
            <a:ln>
              <a:noFill/>
            </a:ln>
          </p:spPr>
        </p:pic>
        <p:sp>
          <p:nvSpPr>
            <p:cNvPr id="765" name="Google Shape;765;p68"/>
            <p:cNvSpPr txBox="1"/>
            <p:nvPr/>
          </p:nvSpPr>
          <p:spPr>
            <a:xfrm>
              <a:off x="237550" y="3643200"/>
              <a:ext cx="5109600" cy="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Economica"/>
                  <a:ea typeface="Economica"/>
                  <a:cs typeface="Economica"/>
                  <a:sym typeface="Economica"/>
                </a:rPr>
                <a:t>## 0-based BED file</a:t>
              </a:r>
              <a:endParaRPr sz="2500">
                <a:solidFill>
                  <a:schemeClr val="dk1"/>
                </a:solidFill>
                <a:latin typeface="Economica"/>
                <a:ea typeface="Economica"/>
                <a:cs typeface="Economica"/>
                <a:sym typeface="Economica"/>
              </a:endParaRPr>
            </a:p>
            <a:p>
              <a:pPr indent="0" lvl="0" marL="0" rtl="0" algn="l">
                <a:spcBef>
                  <a:spcPts val="0"/>
                </a:spcBef>
                <a:spcAft>
                  <a:spcPts val="0"/>
                </a:spcAft>
                <a:buNone/>
              </a:pPr>
              <a:r>
                <a:rPr lang="en" sz="2500">
                  <a:solidFill>
                    <a:schemeClr val="dk1"/>
                  </a:solidFill>
                  <a:latin typeface="Economica"/>
                  <a:ea typeface="Economica"/>
                  <a:cs typeface="Economica"/>
                  <a:sym typeface="Economica"/>
                </a:rPr>
                <a:t>chr1		2	3	</a:t>
              </a:r>
              <a:r>
                <a:rPr b="1" lang="en" sz="2500">
                  <a:solidFill>
                    <a:schemeClr val="dk1"/>
                  </a:solidFill>
                  <a:latin typeface="Economica"/>
                  <a:ea typeface="Economica"/>
                  <a:cs typeface="Economica"/>
                  <a:sym typeface="Economica"/>
                </a:rPr>
                <a:t>C</a:t>
              </a:r>
              <a:endParaRPr b="1" sz="2500">
                <a:solidFill>
                  <a:schemeClr val="dk1"/>
                </a:solidFill>
                <a:latin typeface="Economica"/>
                <a:ea typeface="Economica"/>
                <a:cs typeface="Economica"/>
                <a:sym typeface="Economica"/>
              </a:endParaRPr>
            </a:p>
            <a:p>
              <a:pPr indent="0" lvl="0" marL="0" rtl="0" algn="l">
                <a:spcBef>
                  <a:spcPts val="0"/>
                </a:spcBef>
                <a:spcAft>
                  <a:spcPts val="0"/>
                </a:spcAft>
                <a:buNone/>
              </a:pPr>
              <a:r>
                <a:rPr lang="en" sz="2500">
                  <a:solidFill>
                    <a:schemeClr val="dk1"/>
                  </a:solidFill>
                  <a:latin typeface="Economica"/>
                  <a:ea typeface="Economica"/>
                  <a:cs typeface="Economica"/>
                  <a:sym typeface="Economica"/>
                </a:rPr>
                <a:t>chr1		4	7	</a:t>
              </a:r>
              <a:r>
                <a:rPr b="1" lang="en" sz="2500">
                  <a:solidFill>
                    <a:schemeClr val="dk1"/>
                  </a:solidFill>
                  <a:latin typeface="Economica"/>
                  <a:ea typeface="Economica"/>
                  <a:cs typeface="Economica"/>
                  <a:sym typeface="Economica"/>
                </a:rPr>
                <a:t>TCA</a:t>
              </a:r>
              <a:endParaRPr b="1" sz="25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25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2500">
                <a:solidFill>
                  <a:schemeClr val="dk1"/>
                </a:solidFill>
                <a:latin typeface="Economica"/>
                <a:ea typeface="Economica"/>
                <a:cs typeface="Economica"/>
                <a:sym typeface="Economica"/>
              </a:endParaRPr>
            </a:p>
          </p:txBody>
        </p:sp>
      </p:grpSp>
      <p:sp>
        <p:nvSpPr>
          <p:cNvPr id="766" name="Google Shape;766;p68"/>
          <p:cNvSpPr txBox="1"/>
          <p:nvPr/>
        </p:nvSpPr>
        <p:spPr>
          <a:xfrm>
            <a:off x="3262800" y="3643200"/>
            <a:ext cx="5109600" cy="13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Economica"/>
                <a:ea typeface="Economica"/>
                <a:cs typeface="Economica"/>
                <a:sym typeface="Economica"/>
              </a:rPr>
              <a:t>What would these coordinates indicate in 1-base?</a:t>
            </a:r>
            <a:endParaRPr sz="2500">
              <a:solidFill>
                <a:schemeClr val="dk1"/>
              </a:solidFill>
              <a:latin typeface="Economica"/>
              <a:ea typeface="Economica"/>
              <a:cs typeface="Economica"/>
              <a:sym typeface="Economica"/>
            </a:endParaRPr>
          </a:p>
          <a:p>
            <a:pPr indent="0" lvl="0" marL="0" rtl="0" algn="l">
              <a:spcBef>
                <a:spcPts val="0"/>
              </a:spcBef>
              <a:spcAft>
                <a:spcPts val="0"/>
              </a:spcAft>
              <a:buNone/>
            </a:pPr>
            <a:r>
              <a:rPr lang="en" sz="2500">
                <a:solidFill>
                  <a:schemeClr val="dk1"/>
                </a:solidFill>
                <a:latin typeface="Economica"/>
                <a:ea typeface="Economica"/>
                <a:cs typeface="Economica"/>
                <a:sym typeface="Economica"/>
              </a:rPr>
              <a:t>chr1		2	3	</a:t>
            </a:r>
            <a:endParaRPr sz="2500">
              <a:solidFill>
                <a:schemeClr val="dk1"/>
              </a:solidFill>
              <a:latin typeface="Economica"/>
              <a:ea typeface="Economica"/>
              <a:cs typeface="Economica"/>
              <a:sym typeface="Economica"/>
            </a:endParaRPr>
          </a:p>
          <a:p>
            <a:pPr indent="0" lvl="0" marL="0" rtl="0" algn="l">
              <a:spcBef>
                <a:spcPts val="0"/>
              </a:spcBef>
              <a:spcAft>
                <a:spcPts val="0"/>
              </a:spcAft>
              <a:buNone/>
            </a:pPr>
            <a:r>
              <a:rPr lang="en" sz="2500">
                <a:solidFill>
                  <a:schemeClr val="dk1"/>
                </a:solidFill>
                <a:latin typeface="Economica"/>
                <a:ea typeface="Economica"/>
                <a:cs typeface="Economica"/>
                <a:sym typeface="Economica"/>
              </a:rPr>
              <a:t>chr1		4	7</a:t>
            </a:r>
            <a:endParaRPr sz="25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25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2500">
              <a:solidFill>
                <a:schemeClr val="dk1"/>
              </a:solidFill>
              <a:latin typeface="Economica"/>
              <a:ea typeface="Economica"/>
              <a:cs typeface="Economica"/>
              <a:sym typeface="Economica"/>
            </a:endParaRPr>
          </a:p>
        </p:txBody>
      </p:sp>
      <p:sp>
        <p:nvSpPr>
          <p:cNvPr id="767" name="Google Shape;767;p68"/>
          <p:cNvSpPr txBox="1"/>
          <p:nvPr/>
        </p:nvSpPr>
        <p:spPr>
          <a:xfrm>
            <a:off x="233000" y="855025"/>
            <a:ext cx="21177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Economica"/>
                <a:ea typeface="Economica"/>
                <a:cs typeface="Economica"/>
                <a:sym typeface="Economica"/>
              </a:rPr>
              <a:t>Sanity check your bed file. </a:t>
            </a:r>
            <a:endParaRPr sz="17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700">
              <a:solidFill>
                <a:schemeClr val="dk1"/>
              </a:solidFill>
              <a:latin typeface="Economica"/>
              <a:ea typeface="Economica"/>
              <a:cs typeface="Economica"/>
              <a:sym typeface="Economica"/>
            </a:endParaRPr>
          </a:p>
        </p:txBody>
      </p:sp>
      <p:grpSp>
        <p:nvGrpSpPr>
          <p:cNvPr id="768" name="Google Shape;768;p68"/>
          <p:cNvGrpSpPr/>
          <p:nvPr/>
        </p:nvGrpSpPr>
        <p:grpSpPr>
          <a:xfrm>
            <a:off x="2117625" y="741750"/>
            <a:ext cx="6169250" cy="1259125"/>
            <a:chOff x="2117625" y="741750"/>
            <a:chExt cx="6169250" cy="1259125"/>
          </a:xfrm>
        </p:grpSpPr>
        <p:sp>
          <p:nvSpPr>
            <p:cNvPr id="769" name="Google Shape;769;p68"/>
            <p:cNvSpPr txBox="1"/>
            <p:nvPr/>
          </p:nvSpPr>
          <p:spPr>
            <a:xfrm>
              <a:off x="2117625" y="1344475"/>
              <a:ext cx="3848700" cy="6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awk '$3 &lt;= $2' cpg.bed</a:t>
              </a:r>
              <a:endParaRPr sz="2000">
                <a:solidFill>
                  <a:srgbClr val="38761D"/>
                </a:solidFill>
                <a:latin typeface="Consolas"/>
                <a:ea typeface="Consolas"/>
                <a:cs typeface="Consolas"/>
                <a:sym typeface="Consolas"/>
              </a:endParaRPr>
            </a:p>
          </p:txBody>
        </p:sp>
        <p:grpSp>
          <p:nvGrpSpPr>
            <p:cNvPr id="770" name="Google Shape;770;p68"/>
            <p:cNvGrpSpPr/>
            <p:nvPr/>
          </p:nvGrpSpPr>
          <p:grpSpPr>
            <a:xfrm>
              <a:off x="3622200" y="741750"/>
              <a:ext cx="4664675" cy="733750"/>
              <a:chOff x="3746750" y="1966800"/>
              <a:chExt cx="4664675" cy="733750"/>
            </a:xfrm>
          </p:grpSpPr>
          <p:cxnSp>
            <p:nvCxnSpPr>
              <p:cNvPr id="771" name="Google Shape;771;p68"/>
              <p:cNvCxnSpPr/>
              <p:nvPr/>
            </p:nvCxnSpPr>
            <p:spPr>
              <a:xfrm flipH="1">
                <a:off x="3746750" y="2354650"/>
                <a:ext cx="1650000" cy="345900"/>
              </a:xfrm>
              <a:prstGeom prst="straightConnector1">
                <a:avLst/>
              </a:prstGeom>
              <a:noFill/>
              <a:ln cap="flat" cmpd="sng" w="19050">
                <a:solidFill>
                  <a:srgbClr val="38761D"/>
                </a:solidFill>
                <a:prstDash val="solid"/>
                <a:round/>
                <a:headEnd len="med" w="med" type="none"/>
                <a:tailEnd len="med" w="med" type="triangle"/>
              </a:ln>
            </p:spPr>
          </p:cxnSp>
          <p:sp>
            <p:nvSpPr>
              <p:cNvPr id="772" name="Google Shape;772;p68"/>
              <p:cNvSpPr txBox="1"/>
              <p:nvPr/>
            </p:nvSpPr>
            <p:spPr>
              <a:xfrm>
                <a:off x="5409025" y="1966800"/>
                <a:ext cx="30024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Only report annotations in cpg.bed where the end coordinate is less than or equal to the start coordinate. How many such records do we expect?</a:t>
                </a:r>
                <a:endParaRPr sz="1800">
                  <a:solidFill>
                    <a:srgbClr val="38761D"/>
                  </a:solidFill>
                  <a:latin typeface="Economica"/>
                  <a:ea typeface="Economica"/>
                  <a:cs typeface="Economica"/>
                  <a:sym typeface="Economica"/>
                </a:endParaRPr>
              </a:p>
            </p:txBody>
          </p:sp>
        </p:grpSp>
      </p:grpSp>
      <p:sp>
        <p:nvSpPr>
          <p:cNvPr id="773" name="Google Shape;773;p68"/>
          <p:cNvSpPr txBox="1"/>
          <p:nvPr/>
        </p:nvSpPr>
        <p:spPr>
          <a:xfrm>
            <a:off x="233000" y="1310725"/>
            <a:ext cx="1604700" cy="6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Economica"/>
                <a:ea typeface="Economica"/>
                <a:cs typeface="Economica"/>
                <a:sym typeface="Economica"/>
              </a:rPr>
              <a:t>What’s another way to do this?</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7" name="Shape 777"/>
        <p:cNvGrpSpPr/>
        <p:nvPr/>
      </p:nvGrpSpPr>
      <p:grpSpPr>
        <a:xfrm>
          <a:off x="0" y="0"/>
          <a:ext cx="0" cy="0"/>
          <a:chOff x="0" y="0"/>
          <a:chExt cx="0" cy="0"/>
        </a:xfrm>
      </p:grpSpPr>
      <p:sp>
        <p:nvSpPr>
          <p:cNvPr id="778" name="Google Shape;778;p69"/>
          <p:cNvSpPr txBox="1"/>
          <p:nvPr>
            <p:ph type="title"/>
          </p:nvPr>
        </p:nvSpPr>
        <p:spPr>
          <a:xfrm>
            <a:off x="311700" y="163525"/>
            <a:ext cx="8785800" cy="50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Economica"/>
                <a:ea typeface="Economica"/>
                <a:cs typeface="Economica"/>
                <a:sym typeface="Economica"/>
              </a:rPr>
              <a:t>Do some computation and report the results</a:t>
            </a:r>
            <a:endParaRPr sz="3000">
              <a:latin typeface="Economica"/>
              <a:ea typeface="Economica"/>
              <a:cs typeface="Economica"/>
              <a:sym typeface="Economica"/>
            </a:endParaRPr>
          </a:p>
        </p:txBody>
      </p:sp>
      <p:sp>
        <p:nvSpPr>
          <p:cNvPr id="779" name="Google Shape;779;p69"/>
          <p:cNvSpPr txBox="1"/>
          <p:nvPr/>
        </p:nvSpPr>
        <p:spPr>
          <a:xfrm>
            <a:off x="2202225" y="2563675"/>
            <a:ext cx="5526300" cy="6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awk '{print $0, $3-$2}' cpg.bed</a:t>
            </a:r>
            <a:endParaRPr sz="2000">
              <a:solidFill>
                <a:srgbClr val="38761D"/>
              </a:solidFill>
              <a:latin typeface="Consolas"/>
              <a:ea typeface="Consolas"/>
              <a:cs typeface="Consolas"/>
              <a:sym typeface="Consolas"/>
            </a:endParaRPr>
          </a:p>
        </p:txBody>
      </p:sp>
      <p:grpSp>
        <p:nvGrpSpPr>
          <p:cNvPr id="780" name="Google Shape;780;p69"/>
          <p:cNvGrpSpPr/>
          <p:nvPr/>
        </p:nvGrpSpPr>
        <p:grpSpPr>
          <a:xfrm>
            <a:off x="2784600" y="3098550"/>
            <a:ext cx="3945300" cy="1008125"/>
            <a:chOff x="2784600" y="3098550"/>
            <a:chExt cx="3945300" cy="1008125"/>
          </a:xfrm>
        </p:grpSpPr>
        <p:sp>
          <p:nvSpPr>
            <p:cNvPr id="781" name="Google Shape;781;p69"/>
            <p:cNvSpPr txBox="1"/>
            <p:nvPr/>
          </p:nvSpPr>
          <p:spPr>
            <a:xfrm>
              <a:off x="2784600" y="3646475"/>
              <a:ext cx="39453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If using a print statement, you must add curly brackets between the single quotes describing the program.</a:t>
              </a:r>
              <a:endParaRPr sz="1800">
                <a:solidFill>
                  <a:srgbClr val="38761D"/>
                </a:solidFill>
                <a:latin typeface="Economica"/>
                <a:ea typeface="Economica"/>
                <a:cs typeface="Economica"/>
                <a:sym typeface="Economica"/>
              </a:endParaRPr>
            </a:p>
          </p:txBody>
        </p:sp>
        <p:cxnSp>
          <p:nvCxnSpPr>
            <p:cNvPr id="782" name="Google Shape;782;p69"/>
            <p:cNvCxnSpPr/>
            <p:nvPr/>
          </p:nvCxnSpPr>
          <p:spPr>
            <a:xfrm rot="10800000">
              <a:off x="2918900" y="3117275"/>
              <a:ext cx="0" cy="416400"/>
            </a:xfrm>
            <a:prstGeom prst="straightConnector1">
              <a:avLst/>
            </a:prstGeom>
            <a:noFill/>
            <a:ln cap="flat" cmpd="sng" w="19050">
              <a:solidFill>
                <a:srgbClr val="38761D"/>
              </a:solidFill>
              <a:prstDash val="solid"/>
              <a:round/>
              <a:headEnd len="med" w="med" type="none"/>
              <a:tailEnd len="med" w="med" type="triangle"/>
            </a:ln>
          </p:spPr>
        </p:cxnSp>
        <p:cxnSp>
          <p:nvCxnSpPr>
            <p:cNvPr id="783" name="Google Shape;783;p69"/>
            <p:cNvCxnSpPr/>
            <p:nvPr/>
          </p:nvCxnSpPr>
          <p:spPr>
            <a:xfrm flipH="1" rot="10800000">
              <a:off x="2918175" y="3098550"/>
              <a:ext cx="1823700" cy="419400"/>
            </a:xfrm>
            <a:prstGeom prst="straightConnector1">
              <a:avLst/>
            </a:prstGeom>
            <a:noFill/>
            <a:ln cap="flat" cmpd="sng" w="19050">
              <a:solidFill>
                <a:srgbClr val="38761D"/>
              </a:solidFill>
              <a:prstDash val="solid"/>
              <a:round/>
              <a:headEnd len="med" w="med" type="none"/>
              <a:tailEnd len="med" w="med" type="triangle"/>
            </a:ln>
          </p:spPr>
        </p:cxnSp>
      </p:grpSp>
      <p:grpSp>
        <p:nvGrpSpPr>
          <p:cNvPr id="784" name="Google Shape;784;p69"/>
          <p:cNvGrpSpPr/>
          <p:nvPr/>
        </p:nvGrpSpPr>
        <p:grpSpPr>
          <a:xfrm>
            <a:off x="4453627" y="1387873"/>
            <a:ext cx="3600312" cy="1249657"/>
            <a:chOff x="3746750" y="1540345"/>
            <a:chExt cx="4303505" cy="1160205"/>
          </a:xfrm>
        </p:grpSpPr>
        <p:cxnSp>
          <p:nvCxnSpPr>
            <p:cNvPr id="785" name="Google Shape;785;p69"/>
            <p:cNvCxnSpPr/>
            <p:nvPr/>
          </p:nvCxnSpPr>
          <p:spPr>
            <a:xfrm flipH="1">
              <a:off x="3746750" y="2354650"/>
              <a:ext cx="1650000" cy="345900"/>
            </a:xfrm>
            <a:prstGeom prst="straightConnector1">
              <a:avLst/>
            </a:prstGeom>
            <a:noFill/>
            <a:ln cap="flat" cmpd="sng" w="19050">
              <a:solidFill>
                <a:srgbClr val="38761D"/>
              </a:solidFill>
              <a:prstDash val="solid"/>
              <a:round/>
              <a:headEnd len="med" w="med" type="none"/>
              <a:tailEnd len="med" w="med" type="triangle"/>
            </a:ln>
          </p:spPr>
        </p:cxnSp>
        <p:sp>
          <p:nvSpPr>
            <p:cNvPr id="786" name="Google Shape;786;p69"/>
            <p:cNvSpPr txBox="1"/>
            <p:nvPr/>
          </p:nvSpPr>
          <p:spPr>
            <a:xfrm>
              <a:off x="5396755" y="1540345"/>
              <a:ext cx="26535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Print the BED record followed by the length (end - start) of the record</a:t>
              </a:r>
              <a:endParaRPr sz="1800">
                <a:solidFill>
                  <a:srgbClr val="38761D"/>
                </a:solidFill>
                <a:latin typeface="Economica"/>
                <a:ea typeface="Economica"/>
                <a:cs typeface="Economica"/>
                <a:sym typeface="Economica"/>
              </a:endParaRPr>
            </a:p>
          </p:txBody>
        </p:sp>
      </p:grpSp>
      <p:grpSp>
        <p:nvGrpSpPr>
          <p:cNvPr id="787" name="Google Shape;787;p69"/>
          <p:cNvGrpSpPr/>
          <p:nvPr/>
        </p:nvGrpSpPr>
        <p:grpSpPr>
          <a:xfrm>
            <a:off x="418286" y="2119146"/>
            <a:ext cx="3511371" cy="623211"/>
            <a:chOff x="1027850" y="2195400"/>
            <a:chExt cx="2709600" cy="555150"/>
          </a:xfrm>
        </p:grpSpPr>
        <p:cxnSp>
          <p:nvCxnSpPr>
            <p:cNvPr id="788" name="Google Shape;788;p69"/>
            <p:cNvCxnSpPr/>
            <p:nvPr/>
          </p:nvCxnSpPr>
          <p:spPr>
            <a:xfrm>
              <a:off x="1877150" y="2640450"/>
              <a:ext cx="1860300" cy="110100"/>
            </a:xfrm>
            <a:prstGeom prst="straightConnector1">
              <a:avLst/>
            </a:prstGeom>
            <a:noFill/>
            <a:ln cap="flat" cmpd="sng" w="19050">
              <a:solidFill>
                <a:srgbClr val="38761D"/>
              </a:solidFill>
              <a:prstDash val="solid"/>
              <a:round/>
              <a:headEnd len="med" w="med" type="none"/>
              <a:tailEnd len="med" w="med" type="triangle"/>
            </a:ln>
          </p:spPr>
        </p:cxnSp>
        <p:sp>
          <p:nvSpPr>
            <p:cNvPr id="789" name="Google Shape;789;p69"/>
            <p:cNvSpPr txBox="1"/>
            <p:nvPr/>
          </p:nvSpPr>
          <p:spPr>
            <a:xfrm>
              <a:off x="1027850" y="2195400"/>
              <a:ext cx="26535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$0 refers to the entire input line</a:t>
              </a:r>
              <a:endParaRPr sz="1800">
                <a:solidFill>
                  <a:srgbClr val="38761D"/>
                </a:solidFill>
                <a:latin typeface="Economica"/>
                <a:ea typeface="Economica"/>
                <a:cs typeface="Economica"/>
                <a:sym typeface="Economica"/>
              </a:endParaRPr>
            </a:p>
          </p:txBody>
        </p:sp>
      </p:grpSp>
      <p:sp>
        <p:nvSpPr>
          <p:cNvPr id="790" name="Google Shape;790;p69"/>
          <p:cNvSpPr txBox="1"/>
          <p:nvPr/>
        </p:nvSpPr>
        <p:spPr>
          <a:xfrm>
            <a:off x="494150" y="1186300"/>
            <a:ext cx="29748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solidFill>
                  <a:schemeClr val="dk1"/>
                </a:solidFill>
                <a:latin typeface="Economica"/>
                <a:ea typeface="Economica"/>
                <a:cs typeface="Economica"/>
                <a:sym typeface="Economica"/>
              </a:rPr>
              <a:t>chr1		2	3	</a:t>
            </a:r>
            <a:r>
              <a:rPr b="1" lang="en" sz="2500">
                <a:solidFill>
                  <a:schemeClr val="dk1"/>
                </a:solidFill>
                <a:latin typeface="Economica"/>
                <a:ea typeface="Economica"/>
                <a:cs typeface="Economica"/>
                <a:sym typeface="Economica"/>
              </a:rPr>
              <a:t>C</a:t>
            </a:r>
            <a:endParaRPr b="1" sz="2500">
              <a:solidFill>
                <a:schemeClr val="dk1"/>
              </a:solidFill>
              <a:latin typeface="Economica"/>
              <a:ea typeface="Economica"/>
              <a:cs typeface="Economica"/>
              <a:sym typeface="Economica"/>
            </a:endParaRPr>
          </a:p>
          <a:p>
            <a:pPr indent="0" lvl="0" marL="0" rtl="0" algn="l">
              <a:spcBef>
                <a:spcPts val="0"/>
              </a:spcBef>
              <a:spcAft>
                <a:spcPts val="0"/>
              </a:spcAft>
              <a:buClr>
                <a:schemeClr val="dk1"/>
              </a:buClr>
              <a:buSzPts val="1100"/>
              <a:buFont typeface="Arial"/>
              <a:buNone/>
            </a:pPr>
            <a:r>
              <a:rPr lang="en" sz="2500">
                <a:solidFill>
                  <a:schemeClr val="dk1"/>
                </a:solidFill>
                <a:latin typeface="Economica"/>
                <a:ea typeface="Economica"/>
                <a:cs typeface="Economica"/>
                <a:sym typeface="Economica"/>
              </a:rPr>
              <a:t>chr1		4	7	</a:t>
            </a:r>
            <a:r>
              <a:rPr b="1" lang="en" sz="2500">
                <a:solidFill>
                  <a:schemeClr val="dk1"/>
                </a:solidFill>
                <a:latin typeface="Economica"/>
                <a:ea typeface="Economica"/>
                <a:cs typeface="Economica"/>
                <a:sym typeface="Economica"/>
              </a:rPr>
              <a:t>TCA</a:t>
            </a:r>
            <a:endParaRPr sz="25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4" name="Shape 794"/>
        <p:cNvGrpSpPr/>
        <p:nvPr/>
      </p:nvGrpSpPr>
      <p:grpSpPr>
        <a:xfrm>
          <a:off x="0" y="0"/>
          <a:ext cx="0" cy="0"/>
          <a:chOff x="0" y="0"/>
          <a:chExt cx="0" cy="0"/>
        </a:xfrm>
      </p:grpSpPr>
      <p:sp>
        <p:nvSpPr>
          <p:cNvPr id="795" name="Google Shape;795;p70"/>
          <p:cNvSpPr txBox="1"/>
          <p:nvPr/>
        </p:nvSpPr>
        <p:spPr>
          <a:xfrm>
            <a:off x="1389150" y="1275000"/>
            <a:ext cx="7009200" cy="246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 Store stdout in a file</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awk '{print $0, $3-$2}' cpg.bed &gt; cpg_length.bed</a:t>
            </a:r>
            <a:endParaRPr sz="2000">
              <a:latin typeface="Consolas"/>
              <a:ea typeface="Consolas"/>
              <a:cs typeface="Consolas"/>
              <a:sym typeface="Consolas"/>
            </a:endParaRPr>
          </a:p>
          <a:p>
            <a:pPr indent="0" lvl="0" marL="0" rtl="0" algn="l">
              <a:spcBef>
                <a:spcPts val="0"/>
              </a:spcBef>
              <a:spcAft>
                <a:spcPts val="0"/>
              </a:spcAft>
              <a:buNone/>
            </a:pPr>
            <a:r>
              <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 Look at hidden characters</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cat -t -e cpg_length.bed</a:t>
            </a:r>
            <a:endParaRPr sz="2000">
              <a:latin typeface="Consolas"/>
              <a:ea typeface="Consolas"/>
              <a:cs typeface="Consolas"/>
              <a:sym typeface="Consolas"/>
            </a:endParaRPr>
          </a:p>
          <a:p>
            <a:pPr indent="0" lvl="0" marL="0" rtl="0" algn="l">
              <a:spcBef>
                <a:spcPts val="0"/>
              </a:spcBef>
              <a:spcAft>
                <a:spcPts val="0"/>
              </a:spcAft>
              <a:buNone/>
            </a:pPr>
            <a:r>
              <a:t/>
            </a:r>
            <a:endParaRPr sz="2000">
              <a:latin typeface="Consolas"/>
              <a:ea typeface="Consolas"/>
              <a:cs typeface="Consolas"/>
              <a:sym typeface="Consolas"/>
            </a:endParaRPr>
          </a:p>
          <a:p>
            <a:pPr indent="0" lvl="0" marL="0" rtl="0" algn="l">
              <a:spcBef>
                <a:spcPts val="0"/>
              </a:spcBef>
              <a:spcAft>
                <a:spcPts val="0"/>
              </a:spcAft>
              <a:buNone/>
            </a:pPr>
            <a:r>
              <a:rPr b="1" lang="en" sz="2000">
                <a:latin typeface="Consolas"/>
                <a:ea typeface="Consolas"/>
                <a:cs typeface="Consolas"/>
                <a:sym typeface="Consolas"/>
              </a:rPr>
              <a:t>What do you see? </a:t>
            </a:r>
            <a:endParaRPr b="1" sz="2000">
              <a:latin typeface="Consolas"/>
              <a:ea typeface="Consolas"/>
              <a:cs typeface="Consolas"/>
              <a:sym typeface="Consolas"/>
            </a:endParaRPr>
          </a:p>
        </p:txBody>
      </p:sp>
      <p:sp>
        <p:nvSpPr>
          <p:cNvPr id="796" name="Google Shape;796;p70"/>
          <p:cNvSpPr txBox="1"/>
          <p:nvPr>
            <p:ph type="title"/>
          </p:nvPr>
        </p:nvSpPr>
        <p:spPr>
          <a:xfrm>
            <a:off x="311700" y="163525"/>
            <a:ext cx="8785800" cy="50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Economica"/>
                <a:ea typeface="Economica"/>
                <a:cs typeface="Economica"/>
                <a:sym typeface="Economica"/>
              </a:rPr>
              <a:t>However, there is something wrong with this file...</a:t>
            </a:r>
            <a:endParaRPr sz="3000">
              <a:latin typeface="Economica"/>
              <a:ea typeface="Economica"/>
              <a:cs typeface="Economica"/>
              <a:sym typeface="Economic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0" name="Shape 800"/>
        <p:cNvGrpSpPr/>
        <p:nvPr/>
      </p:nvGrpSpPr>
      <p:grpSpPr>
        <a:xfrm>
          <a:off x="0" y="0"/>
          <a:ext cx="0" cy="0"/>
          <a:chOff x="0" y="0"/>
          <a:chExt cx="0" cy="0"/>
        </a:xfrm>
      </p:grpSpPr>
      <p:sp>
        <p:nvSpPr>
          <p:cNvPr id="801" name="Google Shape;801;p71"/>
          <p:cNvSpPr txBox="1"/>
          <p:nvPr/>
        </p:nvSpPr>
        <p:spPr>
          <a:xfrm>
            <a:off x="881525" y="1275000"/>
            <a:ext cx="7516800" cy="336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There are many approaches to resolve this issue, but this is probably the most intuitive one: </a:t>
            </a:r>
            <a:endParaRPr sz="2000">
              <a:latin typeface="Consolas"/>
              <a:ea typeface="Consolas"/>
              <a:cs typeface="Consolas"/>
              <a:sym typeface="Consolas"/>
            </a:endParaRPr>
          </a:p>
          <a:p>
            <a:pPr indent="0" lvl="0" marL="0" rtl="0" algn="l">
              <a:spcBef>
                <a:spcPts val="0"/>
              </a:spcBef>
              <a:spcAft>
                <a:spcPts val="0"/>
              </a:spcAft>
              <a:buNone/>
            </a:pPr>
            <a:r>
              <a:t/>
            </a:r>
            <a:endParaRPr sz="2000">
              <a:latin typeface="Consolas"/>
              <a:ea typeface="Consolas"/>
              <a:cs typeface="Consolas"/>
              <a:sym typeface="Consolas"/>
            </a:endParaRPr>
          </a:p>
          <a:p>
            <a:pPr indent="0" lvl="0" marL="0" rtl="0" algn="l">
              <a:spcBef>
                <a:spcPts val="0"/>
              </a:spcBef>
              <a:spcAft>
                <a:spcPts val="0"/>
              </a:spcAft>
              <a:buNone/>
            </a:pPr>
            <a:r>
              <a:rPr b="1" lang="en" sz="2000">
                <a:solidFill>
                  <a:srgbClr val="38761D"/>
                </a:solidFill>
                <a:latin typeface="Consolas"/>
                <a:ea typeface="Consolas"/>
                <a:cs typeface="Consolas"/>
                <a:sym typeface="Consolas"/>
              </a:rPr>
              <a:t>awk -v OFS="\t" '{print $0, $3-$2}' cpg.bed</a:t>
            </a:r>
            <a:endParaRPr b="1" sz="2000">
              <a:solidFill>
                <a:srgbClr val="38761D"/>
              </a:solidFill>
              <a:latin typeface="Consolas"/>
              <a:ea typeface="Consolas"/>
              <a:cs typeface="Consolas"/>
              <a:sym typeface="Consolas"/>
            </a:endParaRPr>
          </a:p>
          <a:p>
            <a:pPr indent="0" lvl="0" marL="0" rtl="0" algn="l">
              <a:spcBef>
                <a:spcPts val="0"/>
              </a:spcBef>
              <a:spcAft>
                <a:spcPts val="0"/>
              </a:spcAft>
              <a:buNone/>
            </a:pPr>
            <a:r>
              <a:t/>
            </a:r>
            <a:endParaRPr b="1" sz="2000">
              <a:solidFill>
                <a:srgbClr val="38761D"/>
              </a:solidFill>
              <a:latin typeface="Consolas"/>
              <a:ea typeface="Consolas"/>
              <a:cs typeface="Consolas"/>
              <a:sym typeface="Consolas"/>
            </a:endParaRPr>
          </a:p>
          <a:p>
            <a:pPr indent="0" lvl="0" marL="0" rtl="0" algn="l">
              <a:spcBef>
                <a:spcPts val="0"/>
              </a:spcBef>
              <a:spcAft>
                <a:spcPts val="0"/>
              </a:spcAft>
              <a:buNone/>
            </a:pPr>
            <a:r>
              <a:rPr lang="en" sz="2000">
                <a:solidFill>
                  <a:schemeClr val="dk1"/>
                </a:solidFill>
                <a:latin typeface="Consolas"/>
                <a:ea typeface="Consolas"/>
                <a:cs typeface="Consolas"/>
                <a:sym typeface="Consolas"/>
              </a:rPr>
              <a:t>OFS stands for </a:t>
            </a:r>
            <a:r>
              <a:rPr b="1" lang="en" sz="2000">
                <a:solidFill>
                  <a:schemeClr val="dk1"/>
                </a:solidFill>
                <a:latin typeface="Consolas"/>
                <a:ea typeface="Consolas"/>
                <a:cs typeface="Consolas"/>
                <a:sym typeface="Consolas"/>
              </a:rPr>
              <a:t>o</a:t>
            </a:r>
            <a:r>
              <a:rPr lang="en" sz="2000">
                <a:solidFill>
                  <a:schemeClr val="dk1"/>
                </a:solidFill>
                <a:latin typeface="Consolas"/>
                <a:ea typeface="Consolas"/>
                <a:cs typeface="Consolas"/>
                <a:sym typeface="Consolas"/>
              </a:rPr>
              <a:t>utput </a:t>
            </a:r>
            <a:r>
              <a:rPr b="1" lang="en" sz="2000">
                <a:solidFill>
                  <a:schemeClr val="dk1"/>
                </a:solidFill>
                <a:latin typeface="Consolas"/>
                <a:ea typeface="Consolas"/>
                <a:cs typeface="Consolas"/>
                <a:sym typeface="Consolas"/>
              </a:rPr>
              <a:t>f</a:t>
            </a:r>
            <a:r>
              <a:rPr lang="en" sz="2000">
                <a:solidFill>
                  <a:schemeClr val="dk1"/>
                </a:solidFill>
                <a:latin typeface="Consolas"/>
                <a:ea typeface="Consolas"/>
                <a:cs typeface="Consolas"/>
                <a:sym typeface="Consolas"/>
              </a:rPr>
              <a:t>ield </a:t>
            </a:r>
            <a:r>
              <a:rPr b="1" lang="en" sz="2000">
                <a:solidFill>
                  <a:schemeClr val="dk1"/>
                </a:solidFill>
                <a:latin typeface="Consolas"/>
                <a:ea typeface="Consolas"/>
                <a:cs typeface="Consolas"/>
                <a:sym typeface="Consolas"/>
              </a:rPr>
              <a:t>s</a:t>
            </a:r>
            <a:r>
              <a:rPr lang="en" sz="2000">
                <a:solidFill>
                  <a:schemeClr val="dk1"/>
                </a:solidFill>
                <a:latin typeface="Consolas"/>
                <a:ea typeface="Consolas"/>
                <a:cs typeface="Consolas"/>
                <a:sym typeface="Consolas"/>
              </a:rPr>
              <a:t>eparator</a:t>
            </a:r>
            <a:endParaRPr sz="2000">
              <a:solidFill>
                <a:schemeClr val="dk1"/>
              </a:solidFill>
              <a:latin typeface="Consolas"/>
              <a:ea typeface="Consolas"/>
              <a:cs typeface="Consolas"/>
              <a:sym typeface="Consolas"/>
            </a:endParaRPr>
          </a:p>
          <a:p>
            <a:pPr indent="-355600" lvl="0" marL="457200" rtl="0" algn="l">
              <a:spcBef>
                <a:spcPts val="0"/>
              </a:spcBef>
              <a:spcAft>
                <a:spcPts val="0"/>
              </a:spcAft>
              <a:buClr>
                <a:schemeClr val="dk1"/>
              </a:buClr>
              <a:buSzPts val="2000"/>
              <a:buFont typeface="Consolas"/>
              <a:buChar char="●"/>
            </a:pPr>
            <a:r>
              <a:rPr lang="en" sz="2000">
                <a:solidFill>
                  <a:schemeClr val="dk1"/>
                </a:solidFill>
                <a:latin typeface="Consolas"/>
                <a:ea typeface="Consolas"/>
                <a:cs typeface="Consolas"/>
                <a:sym typeface="Consolas"/>
              </a:rPr>
              <a:t>Default behavior is to use a space</a:t>
            </a:r>
            <a:endParaRPr sz="2000">
              <a:solidFill>
                <a:schemeClr val="dk1"/>
              </a:solidFill>
              <a:latin typeface="Consolas"/>
              <a:ea typeface="Consolas"/>
              <a:cs typeface="Consolas"/>
              <a:sym typeface="Consolas"/>
            </a:endParaRPr>
          </a:p>
          <a:p>
            <a:pPr indent="-355600" lvl="0" marL="457200" rtl="0" algn="l">
              <a:spcBef>
                <a:spcPts val="0"/>
              </a:spcBef>
              <a:spcAft>
                <a:spcPts val="0"/>
              </a:spcAft>
              <a:buClr>
                <a:schemeClr val="dk1"/>
              </a:buClr>
              <a:buSzPts val="2000"/>
              <a:buFont typeface="Consolas"/>
              <a:buChar char="●"/>
            </a:pPr>
            <a:r>
              <a:rPr lang="en" sz="2000">
                <a:solidFill>
                  <a:schemeClr val="dk1"/>
                </a:solidFill>
                <a:latin typeface="Consolas"/>
                <a:ea typeface="Consolas"/>
                <a:cs typeface="Consolas"/>
                <a:sym typeface="Consolas"/>
              </a:rPr>
              <a:t>We can specify how our output should be separated </a:t>
            </a:r>
            <a:endParaRPr sz="2000">
              <a:solidFill>
                <a:schemeClr val="dk1"/>
              </a:solidFill>
              <a:latin typeface="Consolas"/>
              <a:ea typeface="Consolas"/>
              <a:cs typeface="Consolas"/>
              <a:sym typeface="Consolas"/>
            </a:endParaRPr>
          </a:p>
          <a:p>
            <a:pPr indent="0" lvl="0" marL="0" rtl="0" algn="l">
              <a:spcBef>
                <a:spcPts val="0"/>
              </a:spcBef>
              <a:spcAft>
                <a:spcPts val="0"/>
              </a:spcAft>
              <a:buNone/>
            </a:pPr>
            <a:r>
              <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How to use these values to quantify the total length of all intervals</a:t>
            </a:r>
            <a:endParaRPr sz="2000">
              <a:latin typeface="Consolas"/>
              <a:ea typeface="Consolas"/>
              <a:cs typeface="Consolas"/>
              <a:sym typeface="Consolas"/>
            </a:endParaRPr>
          </a:p>
          <a:p>
            <a:pPr indent="0" lvl="0" marL="0" rtl="0" algn="l">
              <a:spcBef>
                <a:spcPts val="0"/>
              </a:spcBef>
              <a:spcAft>
                <a:spcPts val="0"/>
              </a:spcAft>
              <a:buNone/>
            </a:pPr>
            <a:r>
              <a:t/>
            </a:r>
            <a:endParaRPr sz="2000">
              <a:latin typeface="Consolas"/>
              <a:ea typeface="Consolas"/>
              <a:cs typeface="Consolas"/>
              <a:sym typeface="Consolas"/>
            </a:endParaRPr>
          </a:p>
        </p:txBody>
      </p:sp>
      <p:sp>
        <p:nvSpPr>
          <p:cNvPr id="802" name="Google Shape;802;p71"/>
          <p:cNvSpPr txBox="1"/>
          <p:nvPr>
            <p:ph type="title"/>
          </p:nvPr>
        </p:nvSpPr>
        <p:spPr>
          <a:xfrm>
            <a:off x="311700" y="163525"/>
            <a:ext cx="8785800" cy="50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Economica"/>
                <a:ea typeface="Economica"/>
                <a:cs typeface="Economica"/>
                <a:sym typeface="Economica"/>
              </a:rPr>
              <a:t>How to resolve the lack of a tab-delimited file </a:t>
            </a:r>
            <a:endParaRPr sz="3000">
              <a:latin typeface="Economica"/>
              <a:ea typeface="Economica"/>
              <a:cs typeface="Economica"/>
              <a:sym typeface="Economic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6" name="Shape 806"/>
        <p:cNvGrpSpPr/>
        <p:nvPr/>
      </p:nvGrpSpPr>
      <p:grpSpPr>
        <a:xfrm>
          <a:off x="0" y="0"/>
          <a:ext cx="0" cy="0"/>
          <a:chOff x="0" y="0"/>
          <a:chExt cx="0" cy="0"/>
        </a:xfrm>
      </p:grpSpPr>
      <p:sp>
        <p:nvSpPr>
          <p:cNvPr id="807" name="Google Shape;807;p72"/>
          <p:cNvSpPr txBox="1"/>
          <p:nvPr>
            <p:ph type="title"/>
          </p:nvPr>
        </p:nvSpPr>
        <p:spPr>
          <a:xfrm>
            <a:off x="311700" y="163525"/>
            <a:ext cx="8785800" cy="50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Economica"/>
                <a:ea typeface="Economica"/>
                <a:cs typeface="Economica"/>
                <a:sym typeface="Economica"/>
              </a:rPr>
              <a:t>By default, output is separated by a space. Prefer tabs</a:t>
            </a:r>
            <a:endParaRPr sz="3000">
              <a:latin typeface="Economica"/>
              <a:ea typeface="Economica"/>
              <a:cs typeface="Economica"/>
              <a:sym typeface="Economica"/>
            </a:endParaRPr>
          </a:p>
        </p:txBody>
      </p:sp>
      <p:sp>
        <p:nvSpPr>
          <p:cNvPr id="808" name="Google Shape;808;p72"/>
          <p:cNvSpPr txBox="1"/>
          <p:nvPr/>
        </p:nvSpPr>
        <p:spPr>
          <a:xfrm>
            <a:off x="1063625" y="3020875"/>
            <a:ext cx="7456800" cy="6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awk 'BEGIN{OFS="\t"}{print $0, $3-$2}' cpg.bed</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or</a:t>
            </a:r>
            <a:endParaRPr sz="2000">
              <a:latin typeface="Consolas"/>
              <a:ea typeface="Consolas"/>
              <a:cs typeface="Consolas"/>
              <a:sym typeface="Consolas"/>
            </a:endParaRPr>
          </a:p>
          <a:p>
            <a:pPr indent="0" lvl="0" marL="0" rtl="0" algn="l">
              <a:spcBef>
                <a:spcPts val="0"/>
              </a:spcBef>
              <a:spcAft>
                <a:spcPts val="0"/>
              </a:spcAft>
              <a:buNone/>
            </a:pPr>
            <a:r>
              <a:rPr b="1" lang="en" sz="2000">
                <a:solidFill>
                  <a:srgbClr val="38761D"/>
                </a:solidFill>
                <a:latin typeface="Consolas"/>
                <a:ea typeface="Consolas"/>
                <a:cs typeface="Consolas"/>
                <a:sym typeface="Consolas"/>
              </a:rPr>
              <a:t>awk -v OFS="\t" '{print $0, $3-$2}' cpg.bed</a:t>
            </a:r>
            <a:endParaRPr b="1" sz="2000">
              <a:solidFill>
                <a:srgbClr val="38761D"/>
              </a:solidFill>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or </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awk '{len=($3-$2); print $0"\t"len}' cpg.bed</a:t>
            </a:r>
            <a:endParaRPr sz="2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or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awk -v OFS="\t" '{len=($3-$2); print $0, len}' cpg.bed</a:t>
            </a:r>
            <a:endParaRPr sz="2000">
              <a:latin typeface="Consolas"/>
              <a:ea typeface="Consolas"/>
              <a:cs typeface="Consolas"/>
              <a:sym typeface="Consolas"/>
            </a:endParaRPr>
          </a:p>
        </p:txBody>
      </p:sp>
      <p:grpSp>
        <p:nvGrpSpPr>
          <p:cNvPr id="809" name="Google Shape;809;p72"/>
          <p:cNvGrpSpPr/>
          <p:nvPr/>
        </p:nvGrpSpPr>
        <p:grpSpPr>
          <a:xfrm>
            <a:off x="4453670" y="702086"/>
            <a:ext cx="4344444" cy="1325857"/>
            <a:chOff x="3746750" y="1469599"/>
            <a:chExt cx="4459957" cy="1230951"/>
          </a:xfrm>
        </p:grpSpPr>
        <p:cxnSp>
          <p:nvCxnSpPr>
            <p:cNvPr id="810" name="Google Shape;810;p72"/>
            <p:cNvCxnSpPr/>
            <p:nvPr/>
          </p:nvCxnSpPr>
          <p:spPr>
            <a:xfrm flipH="1">
              <a:off x="3746750" y="2354650"/>
              <a:ext cx="1650000" cy="345900"/>
            </a:xfrm>
            <a:prstGeom prst="straightConnector1">
              <a:avLst/>
            </a:prstGeom>
            <a:noFill/>
            <a:ln cap="flat" cmpd="sng" w="19050">
              <a:solidFill>
                <a:srgbClr val="38761D"/>
              </a:solidFill>
              <a:prstDash val="solid"/>
              <a:round/>
              <a:headEnd len="med" w="med" type="none"/>
              <a:tailEnd len="med" w="med" type="triangle"/>
            </a:ln>
          </p:spPr>
        </p:cxnSp>
        <p:sp>
          <p:nvSpPr>
            <p:cNvPr id="811" name="Google Shape;811;p72"/>
            <p:cNvSpPr txBox="1"/>
            <p:nvPr/>
          </p:nvSpPr>
          <p:spPr>
            <a:xfrm>
              <a:off x="5553207" y="1469599"/>
              <a:ext cx="26535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Print the BED record followed by the length (end - start) of the record. Separated by a TAB, the OFS (output field separator)</a:t>
              </a:r>
              <a:endParaRPr sz="1800">
                <a:solidFill>
                  <a:srgbClr val="38761D"/>
                </a:solidFill>
                <a:latin typeface="Economica"/>
                <a:ea typeface="Economica"/>
                <a:cs typeface="Economica"/>
                <a:sym typeface="Economica"/>
              </a:endParaRPr>
            </a:p>
          </p:txBody>
        </p:sp>
      </p:grpSp>
      <p:grpSp>
        <p:nvGrpSpPr>
          <p:cNvPr id="812" name="Google Shape;812;p72"/>
          <p:cNvGrpSpPr/>
          <p:nvPr/>
        </p:nvGrpSpPr>
        <p:grpSpPr>
          <a:xfrm>
            <a:off x="564889" y="702086"/>
            <a:ext cx="2584774" cy="1249654"/>
            <a:chOff x="2101354" y="1540345"/>
            <a:chExt cx="2653500" cy="1160203"/>
          </a:xfrm>
        </p:grpSpPr>
        <p:cxnSp>
          <p:nvCxnSpPr>
            <p:cNvPr id="813" name="Google Shape;813;p72"/>
            <p:cNvCxnSpPr/>
            <p:nvPr/>
          </p:nvCxnSpPr>
          <p:spPr>
            <a:xfrm flipH="1">
              <a:off x="3746802" y="2470448"/>
              <a:ext cx="131100" cy="230100"/>
            </a:xfrm>
            <a:prstGeom prst="straightConnector1">
              <a:avLst/>
            </a:prstGeom>
            <a:noFill/>
            <a:ln cap="flat" cmpd="sng" w="19050">
              <a:solidFill>
                <a:srgbClr val="38761D"/>
              </a:solidFill>
              <a:prstDash val="solid"/>
              <a:round/>
              <a:headEnd len="med" w="med" type="none"/>
              <a:tailEnd len="med" w="med" type="triangle"/>
            </a:ln>
          </p:spPr>
        </p:cxnSp>
        <p:sp>
          <p:nvSpPr>
            <p:cNvPr id="814" name="Google Shape;814;p72"/>
            <p:cNvSpPr txBox="1"/>
            <p:nvPr/>
          </p:nvSpPr>
          <p:spPr>
            <a:xfrm>
              <a:off x="2101354" y="1540345"/>
              <a:ext cx="26535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8761D"/>
                  </a:solidFill>
                  <a:latin typeface="Economica"/>
                  <a:ea typeface="Economica"/>
                  <a:cs typeface="Economica"/>
                  <a:sym typeface="Economica"/>
                </a:rPr>
                <a:t>BEGIN:</a:t>
              </a:r>
              <a:r>
                <a:rPr lang="en" sz="1800">
                  <a:solidFill>
                    <a:srgbClr val="38761D"/>
                  </a:solidFill>
                  <a:latin typeface="Economica"/>
                  <a:ea typeface="Economica"/>
                  <a:cs typeface="Economica"/>
                  <a:sym typeface="Economica"/>
                </a:rPr>
                <a:t> before anything else happens, execute what is in the BEGIN statement. Then start processing the input.</a:t>
              </a:r>
              <a:endParaRPr sz="1800">
                <a:solidFill>
                  <a:srgbClr val="38761D"/>
                </a:solidFill>
                <a:latin typeface="Economica"/>
                <a:ea typeface="Economica"/>
                <a:cs typeface="Economica"/>
                <a:sym typeface="Economic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8" name="Shape 818"/>
        <p:cNvGrpSpPr/>
        <p:nvPr/>
      </p:nvGrpSpPr>
      <p:grpSpPr>
        <a:xfrm>
          <a:off x="0" y="0"/>
          <a:ext cx="0" cy="0"/>
          <a:chOff x="0" y="0"/>
          <a:chExt cx="0" cy="0"/>
        </a:xfrm>
      </p:grpSpPr>
      <p:sp>
        <p:nvSpPr>
          <p:cNvPr id="819" name="Google Shape;819;p73"/>
          <p:cNvSpPr txBox="1"/>
          <p:nvPr>
            <p:ph type="title"/>
          </p:nvPr>
        </p:nvSpPr>
        <p:spPr>
          <a:xfrm>
            <a:off x="311700" y="163525"/>
            <a:ext cx="8785800" cy="50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Economica"/>
                <a:ea typeface="Economica"/>
                <a:cs typeface="Economica"/>
                <a:sym typeface="Economica"/>
              </a:rPr>
              <a:t>Compute the total number of base pairs represented by CpG islands</a:t>
            </a:r>
            <a:endParaRPr sz="3000">
              <a:latin typeface="Economica"/>
              <a:ea typeface="Economica"/>
              <a:cs typeface="Economica"/>
              <a:sym typeface="Economica"/>
            </a:endParaRPr>
          </a:p>
        </p:txBody>
      </p:sp>
      <p:sp>
        <p:nvSpPr>
          <p:cNvPr id="820" name="Google Shape;820;p73"/>
          <p:cNvSpPr txBox="1"/>
          <p:nvPr/>
        </p:nvSpPr>
        <p:spPr>
          <a:xfrm>
            <a:off x="1063625" y="2563675"/>
            <a:ext cx="7456800" cy="6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awk '{sum += $3-$2} END{print sum}' cpg.bed</a:t>
            </a:r>
            <a:endParaRPr sz="2000">
              <a:solidFill>
                <a:srgbClr val="38761D"/>
              </a:solidFill>
              <a:latin typeface="Consolas"/>
              <a:ea typeface="Consolas"/>
              <a:cs typeface="Consolas"/>
              <a:sym typeface="Consolas"/>
            </a:endParaRPr>
          </a:p>
        </p:txBody>
      </p:sp>
      <p:grpSp>
        <p:nvGrpSpPr>
          <p:cNvPr id="821" name="Google Shape;821;p73"/>
          <p:cNvGrpSpPr/>
          <p:nvPr/>
        </p:nvGrpSpPr>
        <p:grpSpPr>
          <a:xfrm>
            <a:off x="564889" y="1311686"/>
            <a:ext cx="2584800" cy="1249614"/>
            <a:chOff x="564889" y="1311686"/>
            <a:chExt cx="2584800" cy="1249614"/>
          </a:xfrm>
        </p:grpSpPr>
        <p:cxnSp>
          <p:nvCxnSpPr>
            <p:cNvPr id="822" name="Google Shape;822;p73"/>
            <p:cNvCxnSpPr/>
            <p:nvPr/>
          </p:nvCxnSpPr>
          <p:spPr>
            <a:xfrm flipH="1">
              <a:off x="2167625" y="2313500"/>
              <a:ext cx="127800" cy="247800"/>
            </a:xfrm>
            <a:prstGeom prst="straightConnector1">
              <a:avLst/>
            </a:prstGeom>
            <a:noFill/>
            <a:ln cap="flat" cmpd="sng" w="19050">
              <a:solidFill>
                <a:srgbClr val="38761D"/>
              </a:solidFill>
              <a:prstDash val="solid"/>
              <a:round/>
              <a:headEnd len="med" w="med" type="none"/>
              <a:tailEnd len="med" w="med" type="triangle"/>
            </a:ln>
          </p:spPr>
        </p:cxnSp>
        <p:sp>
          <p:nvSpPr>
            <p:cNvPr id="823" name="Google Shape;823;p73"/>
            <p:cNvSpPr txBox="1"/>
            <p:nvPr/>
          </p:nvSpPr>
          <p:spPr>
            <a:xfrm>
              <a:off x="564889" y="1311686"/>
              <a:ext cx="25848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Economica"/>
                  <a:ea typeface="Economica"/>
                  <a:cs typeface="Economica"/>
                  <a:sym typeface="Economica"/>
                </a:rPr>
                <a:t>Create a variable named "sum" whose value starts at 0, but is increased by the length ($3-$2)</a:t>
              </a:r>
              <a:endParaRPr sz="1800">
                <a:solidFill>
                  <a:srgbClr val="38761D"/>
                </a:solidFill>
                <a:latin typeface="Economica"/>
                <a:ea typeface="Economica"/>
                <a:cs typeface="Economica"/>
                <a:sym typeface="Economica"/>
              </a:endParaRPr>
            </a:p>
            <a:p>
              <a:pPr indent="0" lvl="0" marL="0" rtl="0" algn="l">
                <a:spcBef>
                  <a:spcPts val="0"/>
                </a:spcBef>
                <a:spcAft>
                  <a:spcPts val="0"/>
                </a:spcAft>
                <a:buNone/>
              </a:pPr>
              <a:r>
                <a:rPr lang="en" sz="1800">
                  <a:solidFill>
                    <a:srgbClr val="38761D"/>
                  </a:solidFill>
                  <a:latin typeface="Economica"/>
                  <a:ea typeface="Economica"/>
                  <a:cs typeface="Economica"/>
                  <a:sym typeface="Economica"/>
                </a:rPr>
                <a:t>of each CpG island.</a:t>
              </a:r>
              <a:endParaRPr sz="1800">
                <a:solidFill>
                  <a:srgbClr val="38761D"/>
                </a:solidFill>
                <a:latin typeface="Economica"/>
                <a:ea typeface="Economica"/>
                <a:cs typeface="Economica"/>
                <a:sym typeface="Economica"/>
              </a:endParaRPr>
            </a:p>
          </p:txBody>
        </p:sp>
      </p:grpSp>
      <p:grpSp>
        <p:nvGrpSpPr>
          <p:cNvPr id="824" name="Google Shape;824;p73"/>
          <p:cNvGrpSpPr/>
          <p:nvPr/>
        </p:nvGrpSpPr>
        <p:grpSpPr>
          <a:xfrm>
            <a:off x="3765289" y="1311686"/>
            <a:ext cx="2584800" cy="1251939"/>
            <a:chOff x="3765289" y="1311686"/>
            <a:chExt cx="2584800" cy="1251939"/>
          </a:xfrm>
        </p:grpSpPr>
        <p:sp>
          <p:nvSpPr>
            <p:cNvPr id="825" name="Google Shape;825;p73"/>
            <p:cNvSpPr txBox="1"/>
            <p:nvPr/>
          </p:nvSpPr>
          <p:spPr>
            <a:xfrm>
              <a:off x="3765289" y="1311686"/>
              <a:ext cx="25848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8761D"/>
                  </a:solidFill>
                  <a:latin typeface="Economica"/>
                  <a:ea typeface="Economica"/>
                  <a:cs typeface="Economica"/>
                  <a:sym typeface="Economica"/>
                </a:rPr>
                <a:t>END:</a:t>
              </a:r>
              <a:r>
                <a:rPr lang="en" sz="1800">
                  <a:solidFill>
                    <a:srgbClr val="38761D"/>
                  </a:solidFill>
                  <a:latin typeface="Economica"/>
                  <a:ea typeface="Economica"/>
                  <a:cs typeface="Economica"/>
                  <a:sym typeface="Economica"/>
                </a:rPr>
                <a:t> after all the processing of each line in the file occurs, print the final value of sum.</a:t>
              </a:r>
              <a:endParaRPr sz="1800">
                <a:solidFill>
                  <a:srgbClr val="38761D"/>
                </a:solidFill>
                <a:latin typeface="Economica"/>
                <a:ea typeface="Economica"/>
                <a:cs typeface="Economica"/>
                <a:sym typeface="Economica"/>
              </a:endParaRPr>
            </a:p>
          </p:txBody>
        </p:sp>
        <p:cxnSp>
          <p:nvCxnSpPr>
            <p:cNvPr id="826" name="Google Shape;826;p73"/>
            <p:cNvCxnSpPr/>
            <p:nvPr/>
          </p:nvCxnSpPr>
          <p:spPr>
            <a:xfrm flipH="1">
              <a:off x="4038025" y="2315825"/>
              <a:ext cx="127800" cy="247800"/>
            </a:xfrm>
            <a:prstGeom prst="straightConnector1">
              <a:avLst/>
            </a:prstGeom>
            <a:noFill/>
            <a:ln cap="flat" cmpd="sng" w="19050">
              <a:solidFill>
                <a:srgbClr val="38761D"/>
              </a:solidFill>
              <a:prstDash val="solid"/>
              <a:round/>
              <a:headEnd len="med" w="med" type="none"/>
              <a:tailEnd len="med" w="med" type="triangle"/>
            </a:ln>
          </p:spPr>
        </p:cxnSp>
      </p:grpSp>
      <p:sp>
        <p:nvSpPr>
          <p:cNvPr id="827" name="Google Shape;827;p73"/>
          <p:cNvSpPr txBox="1"/>
          <p:nvPr/>
        </p:nvSpPr>
        <p:spPr>
          <a:xfrm>
            <a:off x="1298800" y="3588725"/>
            <a:ext cx="5109600" cy="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Economica"/>
                <a:ea typeface="Economica"/>
                <a:cs typeface="Economica"/>
                <a:sym typeface="Economica"/>
              </a:rPr>
              <a:t>However, this is “lazy”</a:t>
            </a:r>
            <a:endParaRPr sz="2500">
              <a:solidFill>
                <a:schemeClr val="dk1"/>
              </a:solidFill>
              <a:latin typeface="Economica"/>
              <a:ea typeface="Economica"/>
              <a:cs typeface="Economica"/>
              <a:sym typeface="Economica"/>
            </a:endParaRPr>
          </a:p>
          <a:p>
            <a:pPr indent="-387350" lvl="0" marL="457200" rtl="0" algn="l">
              <a:spcBef>
                <a:spcPts val="0"/>
              </a:spcBef>
              <a:spcAft>
                <a:spcPts val="0"/>
              </a:spcAft>
              <a:buClr>
                <a:schemeClr val="dk1"/>
              </a:buClr>
              <a:buSzPts val="2500"/>
              <a:buFont typeface="Economica"/>
              <a:buChar char="●"/>
            </a:pPr>
            <a:r>
              <a:rPr lang="en" sz="2500">
                <a:solidFill>
                  <a:schemeClr val="dk1"/>
                </a:solidFill>
                <a:latin typeface="Economica"/>
                <a:ea typeface="Economica"/>
                <a:cs typeface="Economica"/>
                <a:sym typeface="Economica"/>
              </a:rPr>
              <a:t>We are not initializing the variable sum</a:t>
            </a:r>
            <a:endParaRPr sz="2500">
              <a:solidFill>
                <a:schemeClr val="dk1"/>
              </a:solidFill>
              <a:latin typeface="Economica"/>
              <a:ea typeface="Economica"/>
              <a:cs typeface="Economica"/>
              <a:sym typeface="Economica"/>
            </a:endParaRPr>
          </a:p>
          <a:p>
            <a:pPr indent="0" lvl="0" marL="0" rtl="0" algn="l">
              <a:spcBef>
                <a:spcPts val="0"/>
              </a:spcBef>
              <a:spcAft>
                <a:spcPts val="0"/>
              </a:spcAft>
              <a:buNone/>
            </a:pPr>
            <a:r>
              <a:t/>
            </a:r>
            <a:endParaRPr sz="2500">
              <a:solidFill>
                <a:schemeClr val="dk1"/>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Important recap</a:t>
            </a:r>
            <a:endParaRPr/>
          </a:p>
        </p:txBody>
      </p:sp>
      <p:sp>
        <p:nvSpPr>
          <p:cNvPr id="157" name="Google Shape;157;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sort a BED file by chromosome (column 1) and start position (column 2)? </a:t>
            </a:r>
            <a:endParaRPr/>
          </a:p>
          <a:p>
            <a:pPr indent="457200" lvl="0" marL="457200" marR="152400" rtl="0" algn="l">
              <a:lnSpc>
                <a:spcPct val="100000"/>
              </a:lnSpc>
              <a:spcBef>
                <a:spcPts val="1600"/>
              </a:spcBef>
              <a:spcAft>
                <a:spcPts val="0"/>
              </a:spcAft>
              <a:buNone/>
            </a:pPr>
            <a:r>
              <a:rPr lang="en">
                <a:solidFill>
                  <a:srgbClr val="1F2328"/>
                </a:solidFill>
                <a:highlight>
                  <a:schemeClr val="lt1"/>
                </a:highlight>
                <a:latin typeface="Source Code Pro Medium"/>
                <a:ea typeface="Source Code Pro Medium"/>
                <a:cs typeface="Source Code Pro Medium"/>
                <a:sym typeface="Source Code Pro Medium"/>
              </a:rPr>
              <a:t>sort -k 1,1 -k 2,2n my_file.bed</a:t>
            </a:r>
            <a:endParaRPr>
              <a:latin typeface="Source Code Pro Medium"/>
              <a:ea typeface="Source Code Pro Medium"/>
              <a:cs typeface="Source Code Pro Medium"/>
              <a:sym typeface="Source Code Pro Medium"/>
            </a:endParaRPr>
          </a:p>
        </p:txBody>
      </p:sp>
      <p:cxnSp>
        <p:nvCxnSpPr>
          <p:cNvPr id="158" name="Google Shape;158;p20"/>
          <p:cNvCxnSpPr>
            <a:stCxn id="159" idx="0"/>
          </p:cNvCxnSpPr>
          <p:nvPr/>
        </p:nvCxnSpPr>
        <p:spPr>
          <a:xfrm flipH="1" rot="10800000">
            <a:off x="2192250" y="2515825"/>
            <a:ext cx="171600" cy="322500"/>
          </a:xfrm>
          <a:prstGeom prst="straightConnector1">
            <a:avLst/>
          </a:prstGeom>
          <a:noFill/>
          <a:ln cap="flat" cmpd="sng" w="9525">
            <a:solidFill>
              <a:srgbClr val="38761D"/>
            </a:solidFill>
            <a:prstDash val="solid"/>
            <a:round/>
            <a:headEnd len="med" w="med" type="none"/>
            <a:tailEnd len="med" w="med" type="triangle"/>
          </a:ln>
        </p:spPr>
      </p:cxnSp>
      <p:sp>
        <p:nvSpPr>
          <p:cNvPr id="159" name="Google Shape;159;p20"/>
          <p:cNvSpPr txBox="1"/>
          <p:nvPr/>
        </p:nvSpPr>
        <p:spPr>
          <a:xfrm>
            <a:off x="990600" y="2838325"/>
            <a:ext cx="24033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nsolas"/>
                <a:ea typeface="Consolas"/>
                <a:cs typeface="Consolas"/>
                <a:sym typeface="Consolas"/>
              </a:rPr>
              <a:t>Treat chromosome values as text --&gt; sort alphabetically</a:t>
            </a:r>
            <a:endParaRPr b="1">
              <a:solidFill>
                <a:srgbClr val="38761D"/>
              </a:solidFill>
              <a:latin typeface="Consolas"/>
              <a:ea typeface="Consolas"/>
              <a:cs typeface="Consolas"/>
              <a:sym typeface="Consolas"/>
            </a:endParaRPr>
          </a:p>
        </p:txBody>
      </p:sp>
      <p:cxnSp>
        <p:nvCxnSpPr>
          <p:cNvPr id="160" name="Google Shape;160;p20"/>
          <p:cNvCxnSpPr>
            <a:stCxn id="161" idx="0"/>
          </p:cNvCxnSpPr>
          <p:nvPr/>
        </p:nvCxnSpPr>
        <p:spPr>
          <a:xfrm rot="10800000">
            <a:off x="3818925" y="2476525"/>
            <a:ext cx="2020200" cy="361800"/>
          </a:xfrm>
          <a:prstGeom prst="straightConnector1">
            <a:avLst/>
          </a:prstGeom>
          <a:noFill/>
          <a:ln cap="flat" cmpd="sng" w="9525">
            <a:solidFill>
              <a:srgbClr val="38761D"/>
            </a:solidFill>
            <a:prstDash val="solid"/>
            <a:round/>
            <a:headEnd len="med" w="med" type="none"/>
            <a:tailEnd len="med" w="med" type="triangle"/>
          </a:ln>
        </p:spPr>
      </p:cxnSp>
      <p:sp>
        <p:nvSpPr>
          <p:cNvPr id="161" name="Google Shape;161;p20"/>
          <p:cNvSpPr txBox="1"/>
          <p:nvPr/>
        </p:nvSpPr>
        <p:spPr>
          <a:xfrm>
            <a:off x="3810525" y="2838325"/>
            <a:ext cx="4057200" cy="3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nsolas"/>
                <a:ea typeface="Consolas"/>
                <a:cs typeface="Consolas"/>
                <a:sym typeface="Consolas"/>
              </a:rPr>
              <a:t>Treat start coordinate as numeric (hence “n”) --&gt; sort numerically</a:t>
            </a:r>
            <a:endParaRPr b="1">
              <a:solidFill>
                <a:srgbClr val="38761D"/>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1" name="Shape 831"/>
        <p:cNvGrpSpPr/>
        <p:nvPr/>
      </p:nvGrpSpPr>
      <p:grpSpPr>
        <a:xfrm>
          <a:off x="0" y="0"/>
          <a:ext cx="0" cy="0"/>
          <a:chOff x="0" y="0"/>
          <a:chExt cx="0" cy="0"/>
        </a:xfrm>
      </p:grpSpPr>
      <p:sp>
        <p:nvSpPr>
          <p:cNvPr id="832" name="Google Shape;832;p74"/>
          <p:cNvSpPr txBox="1"/>
          <p:nvPr>
            <p:ph type="title"/>
          </p:nvPr>
        </p:nvSpPr>
        <p:spPr>
          <a:xfrm>
            <a:off x="311700" y="163525"/>
            <a:ext cx="8785800" cy="50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Economica"/>
                <a:ea typeface="Economica"/>
                <a:cs typeface="Economica"/>
                <a:sym typeface="Economica"/>
              </a:rPr>
              <a:t>Or more formally...</a:t>
            </a:r>
            <a:endParaRPr sz="3000">
              <a:latin typeface="Economica"/>
              <a:ea typeface="Economica"/>
              <a:cs typeface="Economica"/>
              <a:sym typeface="Economica"/>
            </a:endParaRPr>
          </a:p>
        </p:txBody>
      </p:sp>
      <p:sp>
        <p:nvSpPr>
          <p:cNvPr id="833" name="Google Shape;833;p74"/>
          <p:cNvSpPr txBox="1"/>
          <p:nvPr/>
        </p:nvSpPr>
        <p:spPr>
          <a:xfrm>
            <a:off x="335100" y="1534350"/>
            <a:ext cx="8473800" cy="6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awk </a:t>
            </a:r>
            <a:r>
              <a:rPr lang="en" sz="2000">
                <a:solidFill>
                  <a:schemeClr val="dk1"/>
                </a:solidFill>
                <a:latin typeface="Consolas"/>
                <a:ea typeface="Consolas"/>
                <a:cs typeface="Consolas"/>
                <a:sym typeface="Consolas"/>
              </a:rPr>
              <a:t>'BEGIN {sum=0}</a:t>
            </a:r>
            <a:r>
              <a:rPr lang="en" sz="2000">
                <a:latin typeface="Consolas"/>
                <a:ea typeface="Consolas"/>
                <a:cs typeface="Consolas"/>
                <a:sym typeface="Consolas"/>
              </a:rPr>
              <a:t> {sum += $3-$2} END  {print sum}' cpg.bed</a:t>
            </a:r>
            <a:endParaRPr sz="2000">
              <a:solidFill>
                <a:srgbClr val="38761D"/>
              </a:solidFill>
              <a:latin typeface="Consolas"/>
              <a:ea typeface="Consolas"/>
              <a:cs typeface="Consolas"/>
              <a:sym typeface="Consolas"/>
            </a:endParaRPr>
          </a:p>
        </p:txBody>
      </p:sp>
      <p:sp>
        <p:nvSpPr>
          <p:cNvPr id="834" name="Google Shape;834;p74"/>
          <p:cNvSpPr txBox="1"/>
          <p:nvPr/>
        </p:nvSpPr>
        <p:spPr>
          <a:xfrm>
            <a:off x="467700" y="2777525"/>
            <a:ext cx="8473800" cy="6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 Combining above with an if statement</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awk </a:t>
            </a:r>
            <a:r>
              <a:rPr lang="en" sz="2000">
                <a:solidFill>
                  <a:schemeClr val="dk1"/>
                </a:solidFill>
                <a:latin typeface="Consolas"/>
                <a:ea typeface="Consolas"/>
                <a:cs typeface="Consolas"/>
                <a:sym typeface="Consolas"/>
              </a:rPr>
              <a:t>'BEGIN {sum=0}</a:t>
            </a:r>
            <a:r>
              <a:rPr lang="en" sz="2000">
                <a:latin typeface="Consolas"/>
                <a:ea typeface="Consolas"/>
                <a:cs typeface="Consolas"/>
                <a:sym typeface="Consolas"/>
              </a:rPr>
              <a:t> { if ($1 == "chr1") sum += $3-$2} END  {print sum}' cpg.bed</a:t>
            </a:r>
            <a:endParaRPr sz="2000">
              <a:solidFill>
                <a:srgbClr val="38761D"/>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8" name="Shape 838"/>
        <p:cNvGrpSpPr/>
        <p:nvPr/>
      </p:nvGrpSpPr>
      <p:grpSpPr>
        <a:xfrm>
          <a:off x="0" y="0"/>
          <a:ext cx="0" cy="0"/>
          <a:chOff x="0" y="0"/>
          <a:chExt cx="0" cy="0"/>
        </a:xfrm>
      </p:grpSpPr>
      <p:sp>
        <p:nvSpPr>
          <p:cNvPr id="839" name="Google Shape;839;p75"/>
          <p:cNvSpPr txBox="1"/>
          <p:nvPr>
            <p:ph type="title"/>
          </p:nvPr>
        </p:nvSpPr>
        <p:spPr>
          <a:xfrm>
            <a:off x="311700" y="163525"/>
            <a:ext cx="8785800" cy="50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latin typeface="Economica"/>
                <a:ea typeface="Economica"/>
                <a:cs typeface="Economica"/>
                <a:sym typeface="Economica"/>
              </a:rPr>
              <a:t>How many (whitespace-separated) columns are on each line?</a:t>
            </a:r>
            <a:endParaRPr sz="3000">
              <a:latin typeface="Economica"/>
              <a:ea typeface="Economica"/>
              <a:cs typeface="Economica"/>
              <a:sym typeface="Economica"/>
            </a:endParaRPr>
          </a:p>
        </p:txBody>
      </p:sp>
      <p:sp>
        <p:nvSpPr>
          <p:cNvPr id="840" name="Google Shape;840;p75"/>
          <p:cNvSpPr txBox="1"/>
          <p:nvPr/>
        </p:nvSpPr>
        <p:spPr>
          <a:xfrm>
            <a:off x="2359025" y="2792275"/>
            <a:ext cx="7456800" cy="65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awk '{print NF}' cpg.bed</a:t>
            </a:r>
            <a:endParaRPr sz="2000">
              <a:solidFill>
                <a:srgbClr val="38761D"/>
              </a:solidFill>
              <a:latin typeface="Consolas"/>
              <a:ea typeface="Consolas"/>
              <a:cs typeface="Consolas"/>
              <a:sym typeface="Consolas"/>
            </a:endParaRPr>
          </a:p>
        </p:txBody>
      </p:sp>
      <p:grpSp>
        <p:nvGrpSpPr>
          <p:cNvPr id="841" name="Google Shape;841;p75"/>
          <p:cNvGrpSpPr/>
          <p:nvPr/>
        </p:nvGrpSpPr>
        <p:grpSpPr>
          <a:xfrm>
            <a:off x="1860289" y="1340661"/>
            <a:ext cx="2584774" cy="1605997"/>
            <a:chOff x="2101354" y="1355009"/>
            <a:chExt cx="2653500" cy="1491038"/>
          </a:xfrm>
        </p:grpSpPr>
        <p:cxnSp>
          <p:nvCxnSpPr>
            <p:cNvPr id="842" name="Google Shape;842;p75"/>
            <p:cNvCxnSpPr/>
            <p:nvPr/>
          </p:nvCxnSpPr>
          <p:spPr>
            <a:xfrm>
              <a:off x="3877902" y="2470448"/>
              <a:ext cx="679800" cy="375600"/>
            </a:xfrm>
            <a:prstGeom prst="straightConnector1">
              <a:avLst/>
            </a:prstGeom>
            <a:noFill/>
            <a:ln cap="flat" cmpd="sng" w="19050">
              <a:solidFill>
                <a:srgbClr val="38761D"/>
              </a:solidFill>
              <a:prstDash val="solid"/>
              <a:round/>
              <a:headEnd len="med" w="med" type="none"/>
              <a:tailEnd len="med" w="med" type="triangle"/>
            </a:ln>
          </p:spPr>
        </p:cxnSp>
        <p:sp>
          <p:nvSpPr>
            <p:cNvPr id="843" name="Google Shape;843;p75"/>
            <p:cNvSpPr txBox="1"/>
            <p:nvPr/>
          </p:nvSpPr>
          <p:spPr>
            <a:xfrm>
              <a:off x="2101354" y="1355009"/>
              <a:ext cx="2653500" cy="4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8761D"/>
                  </a:solidFill>
                  <a:latin typeface="Economica"/>
                  <a:ea typeface="Economica"/>
                  <a:cs typeface="Economica"/>
                  <a:sym typeface="Economica"/>
                </a:rPr>
                <a:t>NF:</a:t>
              </a:r>
              <a:r>
                <a:rPr lang="en" sz="1800">
                  <a:solidFill>
                    <a:srgbClr val="38761D"/>
                  </a:solidFill>
                  <a:latin typeface="Economica"/>
                  <a:ea typeface="Economica"/>
                  <a:cs typeface="Economica"/>
                  <a:sym typeface="Economica"/>
                </a:rPr>
                <a:t> The number of "fields" (that is, the number of whitespace-separated values) detected for the line</a:t>
              </a:r>
              <a:endParaRPr sz="1800">
                <a:solidFill>
                  <a:srgbClr val="38761D"/>
                </a:solidFill>
                <a:latin typeface="Economica"/>
                <a:ea typeface="Economica"/>
                <a:cs typeface="Economica"/>
                <a:sym typeface="Economica"/>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7" name="Shape 847"/>
        <p:cNvGrpSpPr/>
        <p:nvPr/>
      </p:nvGrpSpPr>
      <p:grpSpPr>
        <a:xfrm>
          <a:off x="0" y="0"/>
          <a:ext cx="0" cy="0"/>
          <a:chOff x="0" y="0"/>
          <a:chExt cx="0" cy="0"/>
        </a:xfrm>
      </p:grpSpPr>
      <p:sp>
        <p:nvSpPr>
          <p:cNvPr id="848" name="Google Shape;848;p76"/>
          <p:cNvSpPr txBox="1"/>
          <p:nvPr>
            <p:ph type="title"/>
          </p:nvPr>
        </p:nvSpPr>
        <p:spPr>
          <a:xfrm>
            <a:off x="311700" y="239725"/>
            <a:ext cx="8520600" cy="50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Using awk to perform genome arithmetic could get complicated</a:t>
            </a:r>
            <a:endParaRPr sz="3200"/>
          </a:p>
        </p:txBody>
      </p:sp>
      <p:pic>
        <p:nvPicPr>
          <p:cNvPr id="849" name="Google Shape;849;p76"/>
          <p:cNvPicPr preferRelativeResize="0"/>
          <p:nvPr/>
        </p:nvPicPr>
        <p:blipFill rotWithShape="1">
          <a:blip r:embed="rId3">
            <a:alphaModFix/>
          </a:blip>
          <a:srcRect b="0" l="0" r="0" t="0"/>
          <a:stretch/>
        </p:blipFill>
        <p:spPr>
          <a:xfrm>
            <a:off x="311699" y="1718615"/>
            <a:ext cx="8520600" cy="2680500"/>
          </a:xfrm>
          <a:prstGeom prst="rect">
            <a:avLst/>
          </a:prstGeom>
          <a:noFill/>
          <a:ln>
            <a:noFill/>
          </a:ln>
        </p:spPr>
      </p:pic>
      <p:cxnSp>
        <p:nvCxnSpPr>
          <p:cNvPr id="850" name="Google Shape;850;p76"/>
          <p:cNvCxnSpPr/>
          <p:nvPr/>
        </p:nvCxnSpPr>
        <p:spPr>
          <a:xfrm>
            <a:off x="328100" y="1152475"/>
            <a:ext cx="8612100" cy="0"/>
          </a:xfrm>
          <a:prstGeom prst="straightConnector1">
            <a:avLst/>
          </a:prstGeom>
          <a:noFill/>
          <a:ln cap="flat" cmpd="sng" w="63500">
            <a:solidFill>
              <a:srgbClr val="000000"/>
            </a:solidFill>
            <a:prstDash val="solid"/>
            <a:miter lim="8000"/>
            <a:headEnd len="med" w="med" type="none"/>
            <a:tailEnd len="med" w="med" type="triangle"/>
          </a:ln>
        </p:spPr>
      </p:cxnSp>
      <p:cxnSp>
        <p:nvCxnSpPr>
          <p:cNvPr id="851" name="Google Shape;851;p76"/>
          <p:cNvCxnSpPr/>
          <p:nvPr/>
        </p:nvCxnSpPr>
        <p:spPr>
          <a:xfrm rot="10800000">
            <a:off x="1259078" y="1152485"/>
            <a:ext cx="0" cy="136800"/>
          </a:xfrm>
          <a:prstGeom prst="straightConnector1">
            <a:avLst/>
          </a:prstGeom>
          <a:noFill/>
          <a:ln cap="flat" cmpd="sng" w="50800">
            <a:solidFill>
              <a:srgbClr val="000000"/>
            </a:solidFill>
            <a:prstDash val="solid"/>
            <a:miter lim="8000"/>
            <a:headEnd len="sm" w="sm" type="none"/>
            <a:tailEnd len="sm" w="sm" type="none"/>
          </a:ln>
        </p:spPr>
      </p:cxnSp>
      <p:cxnSp>
        <p:nvCxnSpPr>
          <p:cNvPr id="852" name="Google Shape;852;p76"/>
          <p:cNvCxnSpPr/>
          <p:nvPr/>
        </p:nvCxnSpPr>
        <p:spPr>
          <a:xfrm rot="10800000">
            <a:off x="2167584" y="1151146"/>
            <a:ext cx="0" cy="136800"/>
          </a:xfrm>
          <a:prstGeom prst="straightConnector1">
            <a:avLst/>
          </a:prstGeom>
          <a:noFill/>
          <a:ln cap="flat" cmpd="sng" w="50800">
            <a:solidFill>
              <a:srgbClr val="000000"/>
            </a:solidFill>
            <a:prstDash val="solid"/>
            <a:miter lim="8000"/>
            <a:headEnd len="sm" w="sm" type="none"/>
            <a:tailEnd len="sm" w="sm" type="none"/>
          </a:ln>
        </p:spPr>
      </p:cxnSp>
      <p:cxnSp>
        <p:nvCxnSpPr>
          <p:cNvPr id="853" name="Google Shape;853;p76"/>
          <p:cNvCxnSpPr/>
          <p:nvPr/>
        </p:nvCxnSpPr>
        <p:spPr>
          <a:xfrm rot="10800000">
            <a:off x="3078212" y="1145788"/>
            <a:ext cx="0" cy="136800"/>
          </a:xfrm>
          <a:prstGeom prst="straightConnector1">
            <a:avLst/>
          </a:prstGeom>
          <a:noFill/>
          <a:ln cap="flat" cmpd="sng" w="50800">
            <a:solidFill>
              <a:srgbClr val="000000"/>
            </a:solidFill>
            <a:prstDash val="solid"/>
            <a:miter lim="8000"/>
            <a:headEnd len="sm" w="sm" type="none"/>
            <a:tailEnd len="sm" w="sm" type="none"/>
          </a:ln>
        </p:spPr>
      </p:cxnSp>
      <p:cxnSp>
        <p:nvCxnSpPr>
          <p:cNvPr id="854" name="Google Shape;854;p76"/>
          <p:cNvCxnSpPr/>
          <p:nvPr/>
        </p:nvCxnSpPr>
        <p:spPr>
          <a:xfrm rot="10800000">
            <a:off x="3995944" y="1164135"/>
            <a:ext cx="0" cy="136800"/>
          </a:xfrm>
          <a:prstGeom prst="straightConnector1">
            <a:avLst/>
          </a:prstGeom>
          <a:noFill/>
          <a:ln cap="flat" cmpd="sng" w="50800">
            <a:solidFill>
              <a:srgbClr val="000000"/>
            </a:solidFill>
            <a:prstDash val="solid"/>
            <a:miter lim="8000"/>
            <a:headEnd len="sm" w="sm" type="none"/>
            <a:tailEnd len="sm" w="sm" type="none"/>
          </a:ln>
        </p:spPr>
      </p:cxnSp>
      <p:cxnSp>
        <p:nvCxnSpPr>
          <p:cNvPr id="855" name="Google Shape;855;p76"/>
          <p:cNvCxnSpPr/>
          <p:nvPr/>
        </p:nvCxnSpPr>
        <p:spPr>
          <a:xfrm rot="10800000">
            <a:off x="4921859" y="1152485"/>
            <a:ext cx="0" cy="136800"/>
          </a:xfrm>
          <a:prstGeom prst="straightConnector1">
            <a:avLst/>
          </a:prstGeom>
          <a:noFill/>
          <a:ln cap="flat" cmpd="sng" w="50800">
            <a:solidFill>
              <a:srgbClr val="000000"/>
            </a:solidFill>
            <a:prstDash val="solid"/>
            <a:miter lim="8000"/>
            <a:headEnd len="sm" w="sm" type="none"/>
            <a:tailEnd len="sm" w="sm" type="none"/>
          </a:ln>
        </p:spPr>
      </p:cxnSp>
      <p:sp>
        <p:nvSpPr>
          <p:cNvPr id="856" name="Google Shape;856;p76"/>
          <p:cNvSpPr/>
          <p:nvPr/>
        </p:nvSpPr>
        <p:spPr>
          <a:xfrm>
            <a:off x="226403" y="1315327"/>
            <a:ext cx="286800" cy="3336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365C0"/>
              </a:buClr>
              <a:buFont typeface="Consolas"/>
              <a:buNone/>
            </a:pPr>
            <a:r>
              <a:rPr lang="en" sz="1200">
                <a:latin typeface="Economica"/>
                <a:ea typeface="Economica"/>
                <a:cs typeface="Economica"/>
                <a:sym typeface="Economica"/>
              </a:rPr>
              <a:t>0</a:t>
            </a:r>
            <a:endParaRPr sz="1200">
              <a:latin typeface="Economica"/>
              <a:ea typeface="Economica"/>
              <a:cs typeface="Economica"/>
              <a:sym typeface="Economica"/>
            </a:endParaRPr>
          </a:p>
        </p:txBody>
      </p:sp>
      <p:sp>
        <p:nvSpPr>
          <p:cNvPr id="857" name="Google Shape;857;p76"/>
          <p:cNvSpPr/>
          <p:nvPr/>
        </p:nvSpPr>
        <p:spPr>
          <a:xfrm>
            <a:off x="1115799" y="1315327"/>
            <a:ext cx="286800" cy="3336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365C0"/>
              </a:buClr>
              <a:buFont typeface="Consolas"/>
              <a:buNone/>
            </a:pPr>
            <a:r>
              <a:rPr b="0" i="0" lang="en" sz="1200" u="none" cap="none" strike="noStrike">
                <a:latin typeface="Economica"/>
                <a:ea typeface="Economica"/>
                <a:cs typeface="Economica"/>
                <a:sym typeface="Economica"/>
              </a:rPr>
              <a:t>5</a:t>
            </a:r>
            <a:endParaRPr sz="1200">
              <a:latin typeface="Economica"/>
              <a:ea typeface="Economica"/>
              <a:cs typeface="Economica"/>
              <a:sym typeface="Economica"/>
            </a:endParaRPr>
          </a:p>
        </p:txBody>
      </p:sp>
      <p:sp>
        <p:nvSpPr>
          <p:cNvPr id="858" name="Google Shape;858;p76"/>
          <p:cNvSpPr/>
          <p:nvPr/>
        </p:nvSpPr>
        <p:spPr>
          <a:xfrm>
            <a:off x="1928032" y="1308477"/>
            <a:ext cx="492600" cy="3336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365C0"/>
              </a:buClr>
              <a:buFont typeface="Consolas"/>
              <a:buNone/>
            </a:pPr>
            <a:r>
              <a:rPr b="0" i="0" lang="en" sz="1200" u="none" cap="none" strike="noStrike">
                <a:latin typeface="Economica"/>
                <a:ea typeface="Economica"/>
                <a:cs typeface="Economica"/>
                <a:sym typeface="Economica"/>
              </a:rPr>
              <a:t>10</a:t>
            </a:r>
            <a:endParaRPr sz="1200">
              <a:latin typeface="Economica"/>
              <a:ea typeface="Economica"/>
              <a:cs typeface="Economica"/>
              <a:sym typeface="Economica"/>
            </a:endParaRPr>
          </a:p>
        </p:txBody>
      </p:sp>
      <p:sp>
        <p:nvSpPr>
          <p:cNvPr id="859" name="Google Shape;859;p76"/>
          <p:cNvSpPr/>
          <p:nvPr/>
        </p:nvSpPr>
        <p:spPr>
          <a:xfrm>
            <a:off x="2848960" y="1308477"/>
            <a:ext cx="492600" cy="3336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365C0"/>
              </a:buClr>
              <a:buFont typeface="Consolas"/>
              <a:buNone/>
            </a:pPr>
            <a:r>
              <a:rPr b="0" i="0" lang="en" sz="1200" u="none" cap="none" strike="noStrike">
                <a:latin typeface="Economica"/>
                <a:ea typeface="Economica"/>
                <a:cs typeface="Economica"/>
                <a:sym typeface="Economica"/>
              </a:rPr>
              <a:t>15</a:t>
            </a:r>
            <a:endParaRPr sz="1200">
              <a:latin typeface="Economica"/>
              <a:ea typeface="Economica"/>
              <a:cs typeface="Economica"/>
              <a:sym typeface="Economica"/>
            </a:endParaRPr>
          </a:p>
        </p:txBody>
      </p:sp>
      <p:sp>
        <p:nvSpPr>
          <p:cNvPr id="860" name="Google Shape;860;p76"/>
          <p:cNvSpPr/>
          <p:nvPr/>
        </p:nvSpPr>
        <p:spPr>
          <a:xfrm>
            <a:off x="3749567" y="1326977"/>
            <a:ext cx="492600" cy="3336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365C0"/>
              </a:buClr>
              <a:buFont typeface="Consolas"/>
              <a:buNone/>
            </a:pPr>
            <a:r>
              <a:rPr b="0" i="0" lang="en" sz="1200" u="none" cap="none" strike="noStrike">
                <a:latin typeface="Economica"/>
                <a:ea typeface="Economica"/>
                <a:cs typeface="Economica"/>
                <a:sym typeface="Economica"/>
              </a:rPr>
              <a:t>20</a:t>
            </a:r>
            <a:endParaRPr sz="1200">
              <a:latin typeface="Economica"/>
              <a:ea typeface="Economica"/>
              <a:cs typeface="Economica"/>
              <a:sym typeface="Economica"/>
            </a:endParaRPr>
          </a:p>
        </p:txBody>
      </p:sp>
      <p:sp>
        <p:nvSpPr>
          <p:cNvPr id="861" name="Google Shape;861;p76"/>
          <p:cNvSpPr/>
          <p:nvPr/>
        </p:nvSpPr>
        <p:spPr>
          <a:xfrm>
            <a:off x="4675482" y="1315327"/>
            <a:ext cx="492600" cy="3336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365C0"/>
              </a:buClr>
              <a:buFont typeface="Consolas"/>
              <a:buNone/>
            </a:pPr>
            <a:r>
              <a:rPr b="0" i="0" lang="en" sz="1200" u="none" cap="none" strike="noStrike">
                <a:latin typeface="Economica"/>
                <a:ea typeface="Economica"/>
                <a:cs typeface="Economica"/>
                <a:sym typeface="Economica"/>
              </a:rPr>
              <a:t>25</a:t>
            </a:r>
            <a:endParaRPr sz="1200">
              <a:latin typeface="Economica"/>
              <a:ea typeface="Economica"/>
              <a:cs typeface="Economica"/>
              <a:sym typeface="Economica"/>
            </a:endParaRPr>
          </a:p>
        </p:txBody>
      </p:sp>
      <p:cxnSp>
        <p:nvCxnSpPr>
          <p:cNvPr id="862" name="Google Shape;862;p76"/>
          <p:cNvCxnSpPr/>
          <p:nvPr/>
        </p:nvCxnSpPr>
        <p:spPr>
          <a:xfrm rot="10800000">
            <a:off x="344678" y="1152485"/>
            <a:ext cx="0" cy="136800"/>
          </a:xfrm>
          <a:prstGeom prst="straightConnector1">
            <a:avLst/>
          </a:prstGeom>
          <a:noFill/>
          <a:ln cap="flat" cmpd="sng" w="50800">
            <a:solidFill>
              <a:srgbClr val="000000"/>
            </a:solidFill>
            <a:prstDash val="solid"/>
            <a:miter lim="8000"/>
            <a:headEnd len="sm" w="sm" type="none"/>
            <a:tailEnd len="sm" w="sm"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6" name="Shape 866"/>
        <p:cNvGrpSpPr/>
        <p:nvPr/>
      </p:nvGrpSpPr>
      <p:grpSpPr>
        <a:xfrm>
          <a:off x="0" y="0"/>
          <a:ext cx="0" cy="0"/>
          <a:chOff x="0" y="0"/>
          <a:chExt cx="0" cy="0"/>
        </a:xfrm>
      </p:grpSpPr>
      <p:sp>
        <p:nvSpPr>
          <p:cNvPr id="867" name="Google Shape;867;p77"/>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Bedtools exercises</a:t>
            </a:r>
            <a:endParaRPr/>
          </a:p>
        </p:txBody>
      </p:sp>
      <p:sp>
        <p:nvSpPr>
          <p:cNvPr id="868" name="Google Shape;868;p7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61950" lvl="0" marL="698500" rtl="0" algn="l">
              <a:lnSpc>
                <a:spcPct val="112500"/>
              </a:lnSpc>
              <a:spcBef>
                <a:spcPts val="0"/>
              </a:spcBef>
              <a:spcAft>
                <a:spcPts val="0"/>
              </a:spcAft>
              <a:buClr>
                <a:srgbClr val="333333"/>
              </a:buClr>
              <a:buSzPts val="2100"/>
              <a:buFont typeface="Economica"/>
              <a:buAutoNum type="arabicPeriod"/>
            </a:pPr>
            <a:r>
              <a:rPr lang="en" sz="2100">
                <a:solidFill>
                  <a:srgbClr val="333333"/>
                </a:solidFill>
                <a:highlight>
                  <a:srgbClr val="FFFFFF"/>
                </a:highlight>
                <a:latin typeface="Economica"/>
                <a:ea typeface="Economica"/>
                <a:cs typeface="Economica"/>
                <a:sym typeface="Economica"/>
              </a:rPr>
              <a:t>Create a BED file representing all of the intervals in the genome that are NOT exonic and are not Promoters (based on the promoters in the hESC file).</a:t>
            </a:r>
            <a:endParaRPr sz="2100">
              <a:solidFill>
                <a:srgbClr val="333333"/>
              </a:solidFill>
              <a:highlight>
                <a:srgbClr val="FFFFFF"/>
              </a:highlight>
              <a:latin typeface="Economica"/>
              <a:ea typeface="Economica"/>
              <a:cs typeface="Economica"/>
              <a:sym typeface="Economica"/>
            </a:endParaRPr>
          </a:p>
          <a:p>
            <a:pPr indent="-361950" lvl="0" marL="698500" rtl="0" algn="l">
              <a:lnSpc>
                <a:spcPct val="112500"/>
              </a:lnSpc>
              <a:spcBef>
                <a:spcPts val="1000"/>
              </a:spcBef>
              <a:spcAft>
                <a:spcPts val="0"/>
              </a:spcAft>
              <a:buClr>
                <a:srgbClr val="333333"/>
              </a:buClr>
              <a:buSzPts val="2100"/>
              <a:buFont typeface="Economica"/>
              <a:buAutoNum type="arabicPeriod"/>
            </a:pPr>
            <a:r>
              <a:rPr lang="en" sz="2100">
                <a:solidFill>
                  <a:srgbClr val="333333"/>
                </a:solidFill>
                <a:highlight>
                  <a:srgbClr val="FFFFFF"/>
                </a:highlight>
                <a:latin typeface="Economica"/>
                <a:ea typeface="Economica"/>
                <a:cs typeface="Economica"/>
                <a:sym typeface="Economica"/>
              </a:rPr>
              <a:t>What is the average distance from GWAS SNPs to the closest exon? (Hint - have a look at the </a:t>
            </a:r>
            <a:r>
              <a:rPr lang="en" sz="2100">
                <a:solidFill>
                  <a:srgbClr val="3A87AD"/>
                </a:solidFill>
                <a:highlight>
                  <a:srgbClr val="FFFFFF"/>
                </a:highlight>
                <a:uFill>
                  <a:noFill/>
                </a:uFill>
                <a:latin typeface="Economica"/>
                <a:ea typeface="Economica"/>
                <a:cs typeface="Economica"/>
                <a:sym typeface="Economica"/>
                <a:hlinkClick r:id="rId3">
                  <a:extLst>
                    <a:ext uri="{A12FA001-AC4F-418D-AE19-62706E023703}">
                      <ahyp:hlinkClr val="tx"/>
                    </a:ext>
                  </a:extLst>
                </a:hlinkClick>
              </a:rPr>
              <a:t>closest</a:t>
            </a:r>
            <a:r>
              <a:rPr lang="en" sz="2100">
                <a:solidFill>
                  <a:srgbClr val="333333"/>
                </a:solidFill>
                <a:highlight>
                  <a:srgbClr val="FFFFFF"/>
                </a:highlight>
                <a:latin typeface="Economica"/>
                <a:ea typeface="Economica"/>
                <a:cs typeface="Economica"/>
                <a:sym typeface="Economica"/>
              </a:rPr>
              <a:t> tool.)</a:t>
            </a:r>
            <a:endParaRPr sz="2100">
              <a:solidFill>
                <a:srgbClr val="333333"/>
              </a:solidFill>
              <a:highlight>
                <a:srgbClr val="FFFFFF"/>
              </a:highlight>
              <a:latin typeface="Economica"/>
              <a:ea typeface="Economica"/>
              <a:cs typeface="Economica"/>
              <a:sym typeface="Economica"/>
            </a:endParaRPr>
          </a:p>
          <a:p>
            <a:pPr indent="-361950" lvl="0" marL="698500" rtl="0" algn="l">
              <a:lnSpc>
                <a:spcPct val="112500"/>
              </a:lnSpc>
              <a:spcBef>
                <a:spcPts val="1000"/>
              </a:spcBef>
              <a:spcAft>
                <a:spcPts val="0"/>
              </a:spcAft>
              <a:buClr>
                <a:srgbClr val="333333"/>
              </a:buClr>
              <a:buSzPts val="2100"/>
              <a:buFont typeface="Economica"/>
              <a:buAutoNum type="arabicPeriod"/>
            </a:pPr>
            <a:r>
              <a:rPr lang="en" sz="2100">
                <a:solidFill>
                  <a:srgbClr val="333333"/>
                </a:solidFill>
                <a:highlight>
                  <a:srgbClr val="FFFFFF"/>
                </a:highlight>
                <a:latin typeface="Economica"/>
                <a:ea typeface="Economica"/>
                <a:cs typeface="Economica"/>
                <a:sym typeface="Economica"/>
              </a:rPr>
              <a:t>Count how many exons occur in each 500kb interval (“window”) in the human genome. (Hint - have a look at the </a:t>
            </a:r>
            <a:r>
              <a:rPr lang="en" sz="2100">
                <a:solidFill>
                  <a:srgbClr val="DD1144"/>
                </a:solidFill>
                <a:highlight>
                  <a:srgbClr val="F7F7F9"/>
                </a:highlight>
                <a:latin typeface="Economica"/>
                <a:ea typeface="Economica"/>
                <a:cs typeface="Economica"/>
                <a:sym typeface="Economica"/>
              </a:rPr>
              <a:t>makewindows</a:t>
            </a:r>
            <a:r>
              <a:rPr lang="en" sz="2100">
                <a:solidFill>
                  <a:srgbClr val="333333"/>
                </a:solidFill>
                <a:highlight>
                  <a:srgbClr val="FFFFFF"/>
                </a:highlight>
                <a:latin typeface="Economica"/>
                <a:ea typeface="Economica"/>
                <a:cs typeface="Economica"/>
                <a:sym typeface="Economica"/>
              </a:rPr>
              <a:t> tool.)</a:t>
            </a:r>
            <a:endParaRPr sz="2100">
              <a:solidFill>
                <a:srgbClr val="333333"/>
              </a:solidFill>
              <a:highlight>
                <a:srgbClr val="FFFFFF"/>
              </a:highlight>
              <a:latin typeface="Economica"/>
              <a:ea typeface="Economica"/>
              <a:cs typeface="Economica"/>
              <a:sym typeface="Economica"/>
            </a:endParaRPr>
          </a:p>
          <a:p>
            <a:pPr indent="-361950" lvl="0" marL="698500" rtl="0" algn="l">
              <a:lnSpc>
                <a:spcPct val="112500"/>
              </a:lnSpc>
              <a:spcBef>
                <a:spcPts val="1000"/>
              </a:spcBef>
              <a:spcAft>
                <a:spcPts val="0"/>
              </a:spcAft>
              <a:buClr>
                <a:srgbClr val="333333"/>
              </a:buClr>
              <a:buSzPts val="2100"/>
              <a:buFont typeface="Economica"/>
              <a:buAutoNum type="arabicPeriod"/>
            </a:pPr>
            <a:r>
              <a:rPr lang="en" sz="2100">
                <a:solidFill>
                  <a:srgbClr val="333333"/>
                </a:solidFill>
                <a:highlight>
                  <a:srgbClr val="FFFFFF"/>
                </a:highlight>
                <a:latin typeface="Economica"/>
                <a:ea typeface="Economica"/>
                <a:cs typeface="Economica"/>
                <a:sym typeface="Economica"/>
              </a:rPr>
              <a:t>Are there any exons that are completely overlapped by an enhancer? If so, how many?</a:t>
            </a:r>
            <a:endParaRPr sz="2100">
              <a:solidFill>
                <a:srgbClr val="333333"/>
              </a:solidFill>
              <a:highlight>
                <a:srgbClr val="FFFFFF"/>
              </a:highlight>
              <a:latin typeface="Economica"/>
              <a:ea typeface="Economica"/>
              <a:cs typeface="Economica"/>
              <a:sym typeface="Economica"/>
            </a:endParaRPr>
          </a:p>
          <a:p>
            <a:pPr indent="-361950" lvl="0" marL="698500" rtl="0" algn="l">
              <a:lnSpc>
                <a:spcPct val="112500"/>
              </a:lnSpc>
              <a:spcBef>
                <a:spcPts val="1000"/>
              </a:spcBef>
              <a:spcAft>
                <a:spcPts val="0"/>
              </a:spcAft>
              <a:buClr>
                <a:srgbClr val="333333"/>
              </a:buClr>
              <a:buSzPts val="2100"/>
              <a:buFont typeface="Economica"/>
              <a:buAutoNum type="arabicPeriod"/>
            </a:pPr>
            <a:r>
              <a:rPr lang="en" sz="2100">
                <a:solidFill>
                  <a:srgbClr val="333333"/>
                </a:solidFill>
                <a:highlight>
                  <a:srgbClr val="FFFFFF"/>
                </a:highlight>
                <a:latin typeface="Economica"/>
                <a:ea typeface="Economica"/>
                <a:cs typeface="Economica"/>
                <a:sym typeface="Economica"/>
              </a:rPr>
              <a:t>What fraction of the GWAS SNPs are exonic? Hint: should you worry about double counting?</a:t>
            </a:r>
            <a:endParaRPr sz="2100">
              <a:solidFill>
                <a:srgbClr val="333333"/>
              </a:solidFill>
              <a:highlight>
                <a:srgbClr val="FFFFFF"/>
              </a:highlight>
              <a:latin typeface="Economica"/>
              <a:ea typeface="Economica"/>
              <a:cs typeface="Economica"/>
              <a:sym typeface="Economica"/>
            </a:endParaRPr>
          </a:p>
          <a:p>
            <a:pPr indent="0" lvl="0" marL="0" rtl="0" algn="l">
              <a:spcBef>
                <a:spcPts val="1000"/>
              </a:spcBef>
              <a:spcAft>
                <a:spcPts val="1000"/>
              </a:spcAft>
              <a:buNone/>
            </a:pPr>
            <a:r>
              <a:t/>
            </a:r>
            <a:endParaRPr sz="2100">
              <a:latin typeface="Economica"/>
              <a:ea typeface="Economica"/>
              <a:cs typeface="Economica"/>
              <a:sym typeface="Economica"/>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2" name="Shape 872"/>
        <p:cNvGrpSpPr/>
        <p:nvPr/>
      </p:nvGrpSpPr>
      <p:grpSpPr>
        <a:xfrm>
          <a:off x="0" y="0"/>
          <a:ext cx="0" cy="0"/>
          <a:chOff x="0" y="0"/>
          <a:chExt cx="0" cy="0"/>
        </a:xfrm>
      </p:grpSpPr>
      <p:sp>
        <p:nvSpPr>
          <p:cNvPr id="873" name="Google Shape;873;p78"/>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revisit the bedtools intersect output...</a:t>
            </a:r>
            <a:endParaRPr/>
          </a:p>
        </p:txBody>
      </p:sp>
      <p:sp>
        <p:nvSpPr>
          <p:cNvPr id="874" name="Google Shape;874;p78"/>
          <p:cNvSpPr txBox="1"/>
          <p:nvPr>
            <p:ph idx="1" type="body"/>
          </p:nvPr>
        </p:nvSpPr>
        <p:spPr>
          <a:xfrm>
            <a:off x="349350" y="1069150"/>
            <a:ext cx="8445300" cy="240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333333"/>
                </a:solidFill>
                <a:highlight>
                  <a:schemeClr val="lt1"/>
                </a:highlight>
                <a:latin typeface="Consolas"/>
                <a:ea typeface="Consolas"/>
                <a:cs typeface="Consolas"/>
                <a:sym typeface="Consolas"/>
              </a:rPr>
              <a:t>bedtools intersect -a cpg.bed -b exons.bed | head -5</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333333"/>
                </a:solidFill>
                <a:highlight>
                  <a:schemeClr val="lt1"/>
                </a:highlight>
                <a:latin typeface="Consolas"/>
                <a:ea typeface="Consolas"/>
                <a:cs typeface="Consolas"/>
                <a:sym typeface="Consolas"/>
              </a:rPr>
              <a:t>chr1    29320   29370   CpG:_116</a:t>
            </a:r>
            <a:endParaRPr sz="1900">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333333"/>
                </a:solidFill>
                <a:highlight>
                  <a:schemeClr val="lt1"/>
                </a:highlight>
                <a:latin typeface="Consolas"/>
                <a:ea typeface="Consolas"/>
                <a:cs typeface="Consolas"/>
                <a:sym typeface="Consolas"/>
              </a:rPr>
              <a:t>chr1    135124  135563  CpG:_30</a:t>
            </a:r>
            <a:endParaRPr sz="1900">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333333"/>
                </a:solidFill>
                <a:highlight>
                  <a:schemeClr val="lt1"/>
                </a:highlight>
                <a:latin typeface="Consolas"/>
                <a:ea typeface="Consolas"/>
                <a:cs typeface="Consolas"/>
                <a:sym typeface="Consolas"/>
              </a:rPr>
              <a:t>chr1    327790  328229  CpG:_29</a:t>
            </a:r>
            <a:endParaRPr sz="1900">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333333"/>
                </a:solidFill>
                <a:highlight>
                  <a:schemeClr val="lt1"/>
                </a:highlight>
                <a:latin typeface="Consolas"/>
                <a:ea typeface="Consolas"/>
                <a:cs typeface="Consolas"/>
                <a:sym typeface="Consolas"/>
              </a:rPr>
              <a:t>chr1    327790  328229  CpG:_29</a:t>
            </a:r>
            <a:endParaRPr sz="1900">
              <a:solidFill>
                <a:srgbClr val="333333"/>
              </a:solidFill>
              <a:highlight>
                <a:schemeClr val="lt1"/>
              </a:highlight>
              <a:latin typeface="Consolas"/>
              <a:ea typeface="Consolas"/>
              <a:cs typeface="Consolas"/>
              <a:sym typeface="Consolas"/>
            </a:endParaRPr>
          </a:p>
          <a:p>
            <a:pPr indent="0" lvl="0" marL="0" marR="76200" rtl="0" algn="l">
              <a:lnSpc>
                <a:spcPct val="150000"/>
              </a:lnSpc>
              <a:spcBef>
                <a:spcPts val="0"/>
              </a:spcBef>
              <a:spcAft>
                <a:spcPts val="0"/>
              </a:spcAft>
              <a:buClr>
                <a:schemeClr val="dk1"/>
              </a:buClr>
              <a:buSzPts val="1100"/>
              <a:buFont typeface="Arial"/>
              <a:buNone/>
            </a:pPr>
            <a:r>
              <a:rPr lang="en" sz="1900">
                <a:solidFill>
                  <a:srgbClr val="333333"/>
                </a:solidFill>
                <a:highlight>
                  <a:schemeClr val="lt1"/>
                </a:highlight>
                <a:latin typeface="Consolas"/>
                <a:ea typeface="Consolas"/>
                <a:cs typeface="Consolas"/>
                <a:sym typeface="Consolas"/>
              </a:rPr>
              <a:t>chr1    327790  328229  CpG:_29</a:t>
            </a:r>
            <a:endParaRPr sz="1900">
              <a:solidFill>
                <a:srgbClr val="333333"/>
              </a:solidFill>
              <a:highlight>
                <a:schemeClr val="lt1"/>
              </a:highlight>
              <a:latin typeface="Consolas"/>
              <a:ea typeface="Consolas"/>
              <a:cs typeface="Consolas"/>
              <a:sym typeface="Consolas"/>
            </a:endParaRPr>
          </a:p>
          <a:p>
            <a:pPr indent="0" lvl="0" marL="0" rtl="0" algn="l">
              <a:lnSpc>
                <a:spcPct val="100000"/>
              </a:lnSpc>
              <a:spcBef>
                <a:spcPts val="700"/>
              </a:spcBef>
              <a:spcAft>
                <a:spcPts val="0"/>
              </a:spcAft>
              <a:buNone/>
            </a:pPr>
            <a:r>
              <a:t/>
            </a:r>
            <a:endParaRPr>
              <a:solidFill>
                <a:srgbClr val="333333"/>
              </a:solidFill>
              <a:highlight>
                <a:schemeClr val="lt1"/>
              </a:highlight>
              <a:latin typeface="Consolas"/>
              <a:ea typeface="Consolas"/>
              <a:cs typeface="Consolas"/>
              <a:sym typeface="Consolas"/>
            </a:endParaRPr>
          </a:p>
        </p:txBody>
      </p:sp>
      <p:sp>
        <p:nvSpPr>
          <p:cNvPr id="875" name="Google Shape;875;p78"/>
          <p:cNvSpPr txBox="1"/>
          <p:nvPr/>
        </p:nvSpPr>
        <p:spPr>
          <a:xfrm>
            <a:off x="5045775" y="1820125"/>
            <a:ext cx="4148400" cy="16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What’s up with this? </a:t>
            </a:r>
            <a:endParaRPr sz="1800">
              <a:solidFill>
                <a:srgbClr val="38761D"/>
              </a:solidFill>
              <a:latin typeface="Consolas"/>
              <a:ea typeface="Consolas"/>
              <a:cs typeface="Consolas"/>
              <a:sym typeface="Consolas"/>
            </a:endParaRPr>
          </a:p>
          <a:p>
            <a:pPr indent="0" lvl="0" marL="0" rtl="0" algn="l">
              <a:spcBef>
                <a:spcPts val="0"/>
              </a:spcBef>
              <a:spcAft>
                <a:spcPts val="0"/>
              </a:spcAft>
              <a:buNone/>
            </a:pPr>
            <a:r>
              <a:rPr lang="en" sz="1800">
                <a:solidFill>
                  <a:srgbClr val="38761D"/>
                </a:solidFill>
                <a:latin typeface="Consolas"/>
                <a:ea typeface="Consolas"/>
                <a:cs typeface="Consolas"/>
                <a:sym typeface="Consolas"/>
              </a:rPr>
              <a:t>This entry only occurs once in the cpg.bed file...</a:t>
            </a:r>
            <a:endParaRPr sz="1800">
              <a:solidFill>
                <a:srgbClr val="38761D"/>
              </a:solidFill>
              <a:latin typeface="Consolas"/>
              <a:ea typeface="Consolas"/>
              <a:cs typeface="Consolas"/>
              <a:sym typeface="Consolas"/>
            </a:endParaRPr>
          </a:p>
          <a:p>
            <a:pPr indent="0" lvl="0" marL="0" rtl="0" algn="l">
              <a:spcBef>
                <a:spcPts val="0"/>
              </a:spcBef>
              <a:spcAft>
                <a:spcPts val="0"/>
              </a:spcAft>
              <a:buNone/>
            </a:pPr>
            <a:r>
              <a:t/>
            </a:r>
            <a:endParaRPr sz="1800">
              <a:solidFill>
                <a:srgbClr val="38761D"/>
              </a:solidFill>
              <a:latin typeface="Consolas"/>
              <a:ea typeface="Consolas"/>
              <a:cs typeface="Consolas"/>
              <a:sym typeface="Consolas"/>
            </a:endParaRPr>
          </a:p>
          <a:p>
            <a:pPr indent="0" lvl="0" marL="0" rtl="0" algn="l">
              <a:spcBef>
                <a:spcPts val="0"/>
              </a:spcBef>
              <a:spcAft>
                <a:spcPts val="0"/>
              </a:spcAft>
              <a:buNone/>
            </a:pPr>
            <a:r>
              <a:rPr lang="en" sz="1800">
                <a:solidFill>
                  <a:srgbClr val="38761D"/>
                </a:solidFill>
                <a:latin typeface="Consolas"/>
                <a:ea typeface="Consolas"/>
                <a:cs typeface="Consolas"/>
                <a:sym typeface="Consolas"/>
              </a:rPr>
              <a:t>Any ideas? </a:t>
            </a:r>
            <a:endParaRPr sz="1800">
              <a:solidFill>
                <a:srgbClr val="38761D"/>
              </a:solidFill>
              <a:latin typeface="Consolas"/>
              <a:ea typeface="Consolas"/>
              <a:cs typeface="Consolas"/>
              <a:sym typeface="Consolas"/>
            </a:endParaRPr>
          </a:p>
        </p:txBody>
      </p:sp>
      <p:sp>
        <p:nvSpPr>
          <p:cNvPr id="876" name="Google Shape;876;p78"/>
          <p:cNvSpPr/>
          <p:nvPr/>
        </p:nvSpPr>
        <p:spPr>
          <a:xfrm>
            <a:off x="335976" y="2304757"/>
            <a:ext cx="4440600" cy="8910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0" name="Shape 880"/>
        <p:cNvGrpSpPr/>
        <p:nvPr/>
      </p:nvGrpSpPr>
      <p:grpSpPr>
        <a:xfrm>
          <a:off x="0" y="0"/>
          <a:ext cx="0" cy="0"/>
          <a:chOff x="0" y="0"/>
          <a:chExt cx="0" cy="0"/>
        </a:xfrm>
      </p:grpSpPr>
      <p:sp>
        <p:nvSpPr>
          <p:cNvPr id="881" name="Google Shape;881;p79"/>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same CpG island overlaps with multiple exons</a:t>
            </a:r>
            <a:endParaRPr/>
          </a:p>
        </p:txBody>
      </p:sp>
      <p:sp>
        <p:nvSpPr>
          <p:cNvPr id="882" name="Google Shape;882;p79"/>
          <p:cNvSpPr txBox="1"/>
          <p:nvPr>
            <p:ph idx="1" type="body"/>
          </p:nvPr>
        </p:nvSpPr>
        <p:spPr>
          <a:xfrm>
            <a:off x="311700" y="1225225"/>
            <a:ext cx="42312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CpG island interval (A file)</a:t>
            </a:r>
            <a:endParaRPr b="1"/>
          </a:p>
          <a:p>
            <a:pPr indent="0" lvl="0" marL="0" rtl="0" algn="l">
              <a:spcBef>
                <a:spcPts val="0"/>
              </a:spcBef>
              <a:spcAft>
                <a:spcPts val="0"/>
              </a:spcAft>
              <a:buNone/>
            </a:pPr>
            <a:r>
              <a:rPr lang="en"/>
              <a:t>chr1	327790	328229	CpG:_29</a:t>
            </a:r>
            <a:endParaRPr/>
          </a:p>
        </p:txBody>
      </p:sp>
      <p:sp>
        <p:nvSpPr>
          <p:cNvPr id="883" name="Google Shape;883;p79"/>
          <p:cNvSpPr txBox="1"/>
          <p:nvPr>
            <p:ph idx="1" type="body"/>
          </p:nvPr>
        </p:nvSpPr>
        <p:spPr>
          <a:xfrm>
            <a:off x="311700" y="2816000"/>
            <a:ext cx="8098500" cy="192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Exon intervals (B file)</a:t>
            </a:r>
            <a:endParaRPr b="1"/>
          </a:p>
          <a:p>
            <a:pPr indent="0" lvl="0" marL="0" rtl="0" algn="l">
              <a:spcBef>
                <a:spcPts val="0"/>
              </a:spcBef>
              <a:spcAft>
                <a:spcPts val="0"/>
              </a:spcAft>
              <a:buNone/>
            </a:pPr>
            <a:r>
              <a:rPr lang="en"/>
              <a:t>chr1	324438	328581	NR_028322_exon_2_0_chr1_324439_f	0	+</a:t>
            </a:r>
            <a:endParaRPr/>
          </a:p>
          <a:p>
            <a:pPr indent="0" lvl="0" marL="0" rtl="0" algn="l">
              <a:spcBef>
                <a:spcPts val="0"/>
              </a:spcBef>
              <a:spcAft>
                <a:spcPts val="0"/>
              </a:spcAft>
              <a:buNone/>
            </a:pPr>
            <a:r>
              <a:rPr lang="en"/>
              <a:t>chr1	324438	328581	NR_028325_exon_2_0_chr1_324439_f	0	+</a:t>
            </a:r>
            <a:endParaRPr/>
          </a:p>
          <a:p>
            <a:pPr indent="0" lvl="0" marL="0" rtl="0" algn="l">
              <a:spcBef>
                <a:spcPts val="0"/>
              </a:spcBef>
              <a:spcAft>
                <a:spcPts val="0"/>
              </a:spcAft>
              <a:buNone/>
            </a:pPr>
            <a:r>
              <a:rPr lang="en"/>
              <a:t>chr1	327035	328581	NR_028327_exon_3_0_chr1_327036_f	0	+</a:t>
            </a:r>
            <a:endParaRPr/>
          </a:p>
          <a:p>
            <a:pPr indent="0" lvl="0" marL="0" rtl="0" algn="l">
              <a:spcBef>
                <a:spcPts val="0"/>
              </a:spcBef>
              <a:spcAft>
                <a:spcPts val="0"/>
              </a:spcAft>
              <a:buNone/>
            </a:pPr>
            <a:r>
              <a:t/>
            </a:r>
            <a:endParaRPr/>
          </a:p>
        </p:txBody>
      </p:sp>
      <p:grpSp>
        <p:nvGrpSpPr>
          <p:cNvPr id="884" name="Google Shape;884;p79"/>
          <p:cNvGrpSpPr/>
          <p:nvPr/>
        </p:nvGrpSpPr>
        <p:grpSpPr>
          <a:xfrm>
            <a:off x="5257225" y="958525"/>
            <a:ext cx="3492275" cy="1956593"/>
            <a:chOff x="5257225" y="958525"/>
            <a:chExt cx="3492275" cy="1956593"/>
          </a:xfrm>
        </p:grpSpPr>
        <p:sp>
          <p:nvSpPr>
            <p:cNvPr id="885" name="Google Shape;885;p79"/>
            <p:cNvSpPr/>
            <p:nvPr/>
          </p:nvSpPr>
          <p:spPr>
            <a:xfrm>
              <a:off x="5472163" y="1034725"/>
              <a:ext cx="876600" cy="342300"/>
            </a:xfrm>
            <a:prstGeom prst="rect">
              <a:avLst/>
            </a:prstGeom>
            <a:solidFill>
              <a:srgbClr val="74C3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86" name="Google Shape;886;p79"/>
            <p:cNvSpPr/>
            <p:nvPr/>
          </p:nvSpPr>
          <p:spPr>
            <a:xfrm>
              <a:off x="5257225" y="1658063"/>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87" name="Google Shape;887;p79"/>
            <p:cNvSpPr/>
            <p:nvPr/>
          </p:nvSpPr>
          <p:spPr>
            <a:xfrm>
              <a:off x="5257225" y="2116463"/>
              <a:ext cx="13065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88" name="Google Shape;888;p79"/>
            <p:cNvSpPr/>
            <p:nvPr/>
          </p:nvSpPr>
          <p:spPr>
            <a:xfrm>
              <a:off x="5375375" y="2572818"/>
              <a:ext cx="1188300" cy="342300"/>
            </a:xfrm>
            <a:prstGeom prst="rect">
              <a:avLst/>
            </a:prstGeom>
            <a:solidFill>
              <a:srgbClr val="FDC98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89" name="Google Shape;889;p79"/>
            <p:cNvSpPr txBox="1"/>
            <p:nvPr/>
          </p:nvSpPr>
          <p:spPr>
            <a:xfrm>
              <a:off x="6907149" y="958525"/>
              <a:ext cx="18423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CpG Interval</a:t>
              </a:r>
              <a:endParaRPr b="1" sz="1800">
                <a:solidFill>
                  <a:schemeClr val="dk1"/>
                </a:solidFill>
                <a:latin typeface="Consolas"/>
                <a:ea typeface="Consolas"/>
                <a:cs typeface="Consolas"/>
                <a:sym typeface="Consolas"/>
              </a:endParaRPr>
            </a:p>
          </p:txBody>
        </p:sp>
        <p:sp>
          <p:nvSpPr>
            <p:cNvPr id="890" name="Google Shape;890;p79"/>
            <p:cNvSpPr txBox="1"/>
            <p:nvPr/>
          </p:nvSpPr>
          <p:spPr>
            <a:xfrm>
              <a:off x="6907200" y="2036975"/>
              <a:ext cx="1842300" cy="50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nsolas"/>
                  <a:ea typeface="Consolas"/>
                  <a:cs typeface="Consolas"/>
                  <a:sym typeface="Consolas"/>
                </a:rPr>
                <a:t>Exon intervals</a:t>
              </a:r>
              <a:endParaRPr b="1" sz="1800">
                <a:solidFill>
                  <a:schemeClr val="dk1"/>
                </a:solidFill>
                <a:latin typeface="Consolas"/>
                <a:ea typeface="Consolas"/>
                <a:cs typeface="Consolas"/>
                <a:sym typeface="Consolas"/>
              </a:endParaRPr>
            </a:p>
          </p:txBody>
        </p:sp>
      </p:grpSp>
      <p:sp>
        <p:nvSpPr>
          <p:cNvPr id="891" name="Google Shape;891;p79"/>
          <p:cNvSpPr txBox="1"/>
          <p:nvPr/>
        </p:nvSpPr>
        <p:spPr>
          <a:xfrm>
            <a:off x="1729975" y="4244900"/>
            <a:ext cx="56319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8761D"/>
                </a:solidFill>
                <a:latin typeface="Consolas"/>
                <a:ea typeface="Consolas"/>
                <a:cs typeface="Consolas"/>
                <a:sym typeface="Consolas"/>
              </a:rPr>
              <a:t>How do we get the unique CpG intervals without duplicates? </a:t>
            </a:r>
            <a:endParaRPr b="1" sz="1800">
              <a:solidFill>
                <a:srgbClr val="38761D"/>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5" name="Shape 895"/>
        <p:cNvGrpSpPr/>
        <p:nvPr/>
      </p:nvGrpSpPr>
      <p:grpSpPr>
        <a:xfrm>
          <a:off x="0" y="0"/>
          <a:ext cx="0" cy="0"/>
          <a:chOff x="0" y="0"/>
          <a:chExt cx="0" cy="0"/>
        </a:xfrm>
      </p:grpSpPr>
      <p:sp>
        <p:nvSpPr>
          <p:cNvPr id="896" name="Google Shape;896;p80"/>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intersect -u (unique intervals)</a:t>
            </a:r>
            <a:endParaRPr>
              <a:solidFill>
                <a:srgbClr val="38761D"/>
              </a:solidFill>
            </a:endParaRPr>
          </a:p>
        </p:txBody>
      </p:sp>
      <p:sp>
        <p:nvSpPr>
          <p:cNvPr id="897" name="Google Shape;897;p80"/>
          <p:cNvSpPr txBox="1"/>
          <p:nvPr>
            <p:ph idx="1" type="body"/>
          </p:nvPr>
        </p:nvSpPr>
        <p:spPr>
          <a:xfrm>
            <a:off x="311700" y="1225225"/>
            <a:ext cx="8520600" cy="10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what -u refers to in the </a:t>
            </a:r>
            <a:r>
              <a:rPr lang="en">
                <a:latin typeface="Source Code Pro Medium"/>
                <a:ea typeface="Source Code Pro Medium"/>
                <a:cs typeface="Source Code Pro Medium"/>
                <a:sym typeface="Source Code Pro Medium"/>
              </a:rPr>
              <a:t>bedtools intersect</a:t>
            </a:r>
            <a:r>
              <a:rPr lang="en"/>
              <a:t> information</a:t>
            </a:r>
            <a:endParaRPr/>
          </a:p>
          <a:p>
            <a:pPr indent="0" lvl="0" marL="0" rtl="0" algn="l">
              <a:lnSpc>
                <a:spcPct val="100000"/>
              </a:lnSpc>
              <a:spcBef>
                <a:spcPts val="1600"/>
              </a:spcBef>
              <a:spcAft>
                <a:spcPts val="0"/>
              </a:spcAft>
              <a:buNone/>
            </a:pPr>
            <a:r>
              <a:rPr lang="en">
                <a:solidFill>
                  <a:srgbClr val="333333"/>
                </a:solidFill>
                <a:highlight>
                  <a:schemeClr val="lt1"/>
                </a:highlight>
                <a:latin typeface="Consolas"/>
                <a:ea typeface="Consolas"/>
                <a:cs typeface="Consolas"/>
                <a:sym typeface="Consolas"/>
              </a:rPr>
              <a:t>bedtools intersect -a cpg.bed -b exons.bed</a:t>
            </a:r>
            <a:r>
              <a:rPr b="1" lang="en">
                <a:solidFill>
                  <a:srgbClr val="38761D"/>
                </a:solidFill>
                <a:highlight>
                  <a:schemeClr val="lt1"/>
                </a:highlight>
                <a:latin typeface="Consolas"/>
                <a:ea typeface="Consolas"/>
                <a:cs typeface="Consolas"/>
                <a:sym typeface="Consolas"/>
              </a:rPr>
              <a:t> -u</a:t>
            </a:r>
            <a:r>
              <a:rPr lang="en">
                <a:solidFill>
                  <a:srgbClr val="333333"/>
                </a:solidFill>
                <a:highlight>
                  <a:schemeClr val="lt1"/>
                </a:highlight>
                <a:latin typeface="Consolas"/>
                <a:ea typeface="Consolas"/>
                <a:cs typeface="Consolas"/>
                <a:sym typeface="Consolas"/>
              </a:rPr>
              <a:t> | head -5</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333333"/>
                </a:solidFill>
                <a:highlight>
                  <a:schemeClr val="lt1"/>
                </a:highlight>
                <a:latin typeface="Consolas"/>
                <a:ea typeface="Consolas"/>
                <a:cs typeface="Consolas"/>
                <a:sym typeface="Consolas"/>
              </a:rPr>
              <a:t>chr1	28735	29810	CpG:_116</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333333"/>
                </a:solidFill>
                <a:highlight>
                  <a:schemeClr val="lt1"/>
                </a:highlight>
                <a:latin typeface="Consolas"/>
                <a:ea typeface="Consolas"/>
                <a:cs typeface="Consolas"/>
                <a:sym typeface="Consolas"/>
              </a:rPr>
              <a:t>chr1	135124	135563	CpG:_30</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333333"/>
                </a:solidFill>
                <a:highlight>
                  <a:schemeClr val="lt1"/>
                </a:highlight>
                <a:latin typeface="Consolas"/>
                <a:ea typeface="Consolas"/>
                <a:cs typeface="Consolas"/>
                <a:sym typeface="Consolas"/>
              </a:rPr>
              <a:t>chr1	327790	328229	CpG:_29</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333333"/>
                </a:solidFill>
                <a:highlight>
                  <a:schemeClr val="lt1"/>
                </a:highlight>
                <a:latin typeface="Consolas"/>
                <a:ea typeface="Consolas"/>
                <a:cs typeface="Consolas"/>
                <a:sym typeface="Consolas"/>
              </a:rPr>
              <a:t>chr1	713984	714547	CpG:_60</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333333"/>
                </a:solidFill>
                <a:highlight>
                  <a:schemeClr val="lt1"/>
                </a:highlight>
                <a:latin typeface="Consolas"/>
                <a:ea typeface="Consolas"/>
                <a:cs typeface="Consolas"/>
                <a:sym typeface="Consolas"/>
              </a:rPr>
              <a:t>chr1	762416	763445	CpG:_115</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898" name="Google Shape;898;p80"/>
          <p:cNvSpPr txBox="1"/>
          <p:nvPr/>
        </p:nvSpPr>
        <p:spPr>
          <a:xfrm>
            <a:off x="4749250" y="2804500"/>
            <a:ext cx="41484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Now there is only one entry for this CpG island. Nice! </a:t>
            </a:r>
            <a:endParaRPr sz="1800">
              <a:solidFill>
                <a:srgbClr val="38761D"/>
              </a:solidFill>
              <a:latin typeface="Consolas"/>
              <a:ea typeface="Consolas"/>
              <a:cs typeface="Consolas"/>
              <a:sym typeface="Consolas"/>
            </a:endParaRPr>
          </a:p>
        </p:txBody>
      </p:sp>
      <p:cxnSp>
        <p:nvCxnSpPr>
          <p:cNvPr id="899" name="Google Shape;899;p80"/>
          <p:cNvCxnSpPr>
            <a:stCxn id="898" idx="1"/>
          </p:cNvCxnSpPr>
          <p:nvPr/>
        </p:nvCxnSpPr>
        <p:spPr>
          <a:xfrm rot="10800000">
            <a:off x="4163050" y="3082150"/>
            <a:ext cx="586200" cy="138000"/>
          </a:xfrm>
          <a:prstGeom prst="straightConnector1">
            <a:avLst/>
          </a:prstGeom>
          <a:noFill/>
          <a:ln cap="flat" cmpd="sng" w="28575">
            <a:solidFill>
              <a:srgbClr val="38761D"/>
            </a:solidFill>
            <a:prstDash val="solid"/>
            <a:round/>
            <a:headEnd len="med" w="med" type="none"/>
            <a:tailEnd len="med" w="med" type="triangle"/>
          </a:ln>
        </p:spPr>
      </p:cxnSp>
      <p:sp>
        <p:nvSpPr>
          <p:cNvPr id="900" name="Google Shape;900;p80"/>
          <p:cNvSpPr txBox="1"/>
          <p:nvPr/>
        </p:nvSpPr>
        <p:spPr>
          <a:xfrm>
            <a:off x="1089250" y="4117675"/>
            <a:ext cx="6733800" cy="6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8761D"/>
                </a:solidFill>
                <a:highlight>
                  <a:srgbClr val="FFFFFF"/>
                </a:highlight>
                <a:latin typeface="Consolas"/>
                <a:ea typeface="Consolas"/>
                <a:cs typeface="Consolas"/>
                <a:sym typeface="Consolas"/>
              </a:rPr>
              <a:t>-u option: Reports unique intervals in A that have any overlap with an interval in B. </a:t>
            </a:r>
            <a:endParaRPr b="1" sz="1800">
              <a:solidFill>
                <a:srgbClr val="38761D"/>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b="1" sz="1800">
              <a:solidFill>
                <a:srgbClr val="38761D"/>
              </a:solidFill>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4" name="Shape 904"/>
        <p:cNvGrpSpPr/>
        <p:nvPr/>
      </p:nvGrpSpPr>
      <p:grpSpPr>
        <a:xfrm>
          <a:off x="0" y="0"/>
          <a:ext cx="0" cy="0"/>
          <a:chOff x="0" y="0"/>
          <a:chExt cx="0" cy="0"/>
        </a:xfrm>
      </p:grpSpPr>
      <p:sp>
        <p:nvSpPr>
          <p:cNvPr id="905" name="Google Shape;905;p81"/>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intersect -wb (write B)</a:t>
            </a:r>
            <a:endParaRPr>
              <a:solidFill>
                <a:srgbClr val="38761D"/>
              </a:solidFill>
            </a:endParaRPr>
          </a:p>
        </p:txBody>
      </p:sp>
      <p:sp>
        <p:nvSpPr>
          <p:cNvPr id="906" name="Google Shape;906;p81"/>
          <p:cNvSpPr txBox="1"/>
          <p:nvPr>
            <p:ph idx="1" type="body"/>
          </p:nvPr>
        </p:nvSpPr>
        <p:spPr>
          <a:xfrm>
            <a:off x="311700" y="1225225"/>
            <a:ext cx="8520600" cy="10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are the intervals in B that are being overlapped??? </a:t>
            </a:r>
            <a:endParaRPr b="1"/>
          </a:p>
          <a:p>
            <a:pPr indent="0" lvl="0" marL="0" rtl="0" algn="l">
              <a:lnSpc>
                <a:spcPct val="100000"/>
              </a:lnSpc>
              <a:spcBef>
                <a:spcPts val="1600"/>
              </a:spcBef>
              <a:spcAft>
                <a:spcPts val="0"/>
              </a:spcAft>
              <a:buNone/>
            </a:pPr>
            <a:r>
              <a:rPr lang="en">
                <a:solidFill>
                  <a:srgbClr val="333333"/>
                </a:solidFill>
                <a:highlight>
                  <a:schemeClr val="lt1"/>
                </a:highlight>
                <a:latin typeface="Consolas"/>
                <a:ea typeface="Consolas"/>
                <a:cs typeface="Consolas"/>
                <a:sym typeface="Consolas"/>
              </a:rPr>
              <a:t>bedtools intersect </a:t>
            </a:r>
            <a:r>
              <a:rPr lang="en">
                <a:solidFill>
                  <a:srgbClr val="0000FF"/>
                </a:solidFill>
                <a:highlight>
                  <a:schemeClr val="lt1"/>
                </a:highlight>
                <a:latin typeface="Consolas"/>
                <a:ea typeface="Consolas"/>
                <a:cs typeface="Consolas"/>
                <a:sym typeface="Consolas"/>
              </a:rPr>
              <a:t>-a cpg.bed</a:t>
            </a:r>
            <a:r>
              <a:rPr lang="en">
                <a:solidFill>
                  <a:srgbClr val="333333"/>
                </a:solidFill>
                <a:highlight>
                  <a:schemeClr val="lt1"/>
                </a:highlight>
                <a:latin typeface="Consolas"/>
                <a:ea typeface="Consolas"/>
                <a:cs typeface="Consolas"/>
                <a:sym typeface="Consolas"/>
              </a:rPr>
              <a:t> </a:t>
            </a:r>
            <a:r>
              <a:rPr b="1" lang="en">
                <a:solidFill>
                  <a:srgbClr val="CC0000"/>
                </a:solidFill>
                <a:highlight>
                  <a:schemeClr val="lt1"/>
                </a:highlight>
                <a:latin typeface="Consolas"/>
                <a:ea typeface="Consolas"/>
                <a:cs typeface="Consolas"/>
                <a:sym typeface="Consolas"/>
              </a:rPr>
              <a:t>-b exons.bed</a:t>
            </a:r>
            <a:r>
              <a:rPr lang="en">
                <a:solidFill>
                  <a:srgbClr val="333333"/>
                </a:solidFill>
                <a:highlight>
                  <a:schemeClr val="lt1"/>
                </a:highlight>
                <a:latin typeface="Consolas"/>
                <a:ea typeface="Consolas"/>
                <a:cs typeface="Consolas"/>
                <a:sym typeface="Consolas"/>
              </a:rPr>
              <a:t> </a:t>
            </a:r>
            <a:r>
              <a:rPr b="1" lang="en">
                <a:solidFill>
                  <a:srgbClr val="38761D"/>
                </a:solidFill>
                <a:highlight>
                  <a:schemeClr val="lt1"/>
                </a:highlight>
                <a:latin typeface="Consolas"/>
                <a:ea typeface="Consolas"/>
                <a:cs typeface="Consolas"/>
                <a:sym typeface="Consolas"/>
              </a:rPr>
              <a:t>-wb</a:t>
            </a:r>
            <a:r>
              <a:rPr lang="en">
                <a:solidFill>
                  <a:srgbClr val="333333"/>
                </a:solidFill>
                <a:highlight>
                  <a:schemeClr val="lt1"/>
                </a:highlight>
                <a:latin typeface="Consolas"/>
                <a:ea typeface="Consolas"/>
                <a:cs typeface="Consolas"/>
                <a:sym typeface="Consolas"/>
              </a:rPr>
              <a:t> | head -5</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rgbClr val="0000FF"/>
                </a:solidFill>
                <a:highlight>
                  <a:schemeClr val="lt1"/>
                </a:highlight>
                <a:latin typeface="Consolas"/>
                <a:ea typeface="Consolas"/>
                <a:cs typeface="Consolas"/>
                <a:sym typeface="Consolas"/>
              </a:rPr>
              <a:t>chr1	29320	29370	CpG:_116</a:t>
            </a:r>
            <a:endParaRPr b="1">
              <a:solidFill>
                <a:srgbClr val="0000FF"/>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rgbClr val="0000FF"/>
                </a:solidFill>
                <a:highlight>
                  <a:schemeClr val="lt1"/>
                </a:highlight>
                <a:latin typeface="Consolas"/>
                <a:ea typeface="Consolas"/>
                <a:cs typeface="Consolas"/>
                <a:sym typeface="Consolas"/>
              </a:rPr>
              <a:t>chr1	135124	135563	CpG:_30</a:t>
            </a:r>
            <a:endParaRPr b="1">
              <a:solidFill>
                <a:srgbClr val="0000FF"/>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rgbClr val="0000FF"/>
                </a:solidFill>
                <a:highlight>
                  <a:schemeClr val="lt1"/>
                </a:highlight>
                <a:latin typeface="Consolas"/>
                <a:ea typeface="Consolas"/>
                <a:cs typeface="Consolas"/>
                <a:sym typeface="Consolas"/>
              </a:rPr>
              <a:t>chr1	327790	328229	CpG:_29</a:t>
            </a:r>
            <a:endParaRPr b="1">
              <a:solidFill>
                <a:srgbClr val="0000FF"/>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rgbClr val="0000FF"/>
                </a:solidFill>
                <a:highlight>
                  <a:schemeClr val="lt1"/>
                </a:highlight>
                <a:latin typeface="Consolas"/>
                <a:ea typeface="Consolas"/>
                <a:cs typeface="Consolas"/>
                <a:sym typeface="Consolas"/>
              </a:rPr>
              <a:t>chr1	327790	328229	CpG:_29</a:t>
            </a:r>
            <a:endParaRPr b="1">
              <a:solidFill>
                <a:srgbClr val="0000FF"/>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rPr b="1" lang="en">
                <a:solidFill>
                  <a:srgbClr val="0000FF"/>
                </a:solidFill>
                <a:highlight>
                  <a:schemeClr val="lt1"/>
                </a:highlight>
                <a:latin typeface="Consolas"/>
                <a:ea typeface="Consolas"/>
                <a:cs typeface="Consolas"/>
                <a:sym typeface="Consolas"/>
              </a:rPr>
              <a:t>chr1	327790	328229	CpG:_29</a:t>
            </a:r>
            <a:endParaRPr b="1">
              <a:solidFill>
                <a:srgbClr val="0000FF"/>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0" name="Shape 910"/>
        <p:cNvGrpSpPr/>
        <p:nvPr/>
      </p:nvGrpSpPr>
      <p:grpSpPr>
        <a:xfrm>
          <a:off x="0" y="0"/>
          <a:ext cx="0" cy="0"/>
          <a:chOff x="0" y="0"/>
          <a:chExt cx="0" cy="0"/>
        </a:xfrm>
      </p:grpSpPr>
      <p:sp>
        <p:nvSpPr>
          <p:cNvPr id="911" name="Google Shape;911;p82"/>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intersect -wb (write B)</a:t>
            </a:r>
            <a:endParaRPr>
              <a:solidFill>
                <a:srgbClr val="38761D"/>
              </a:solidFill>
            </a:endParaRPr>
          </a:p>
        </p:txBody>
      </p:sp>
      <p:sp>
        <p:nvSpPr>
          <p:cNvPr id="912" name="Google Shape;912;p82"/>
          <p:cNvSpPr txBox="1"/>
          <p:nvPr>
            <p:ph idx="1" type="body"/>
          </p:nvPr>
        </p:nvSpPr>
        <p:spPr>
          <a:xfrm>
            <a:off x="311700" y="1225225"/>
            <a:ext cx="8520600" cy="13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are the </a:t>
            </a:r>
            <a:r>
              <a:rPr b="1" lang="en" u="sng"/>
              <a:t>original</a:t>
            </a:r>
            <a:r>
              <a:rPr b="1" lang="en"/>
              <a:t> intervals in B that are being overlapped??? </a:t>
            </a:r>
            <a:endParaRPr b="1"/>
          </a:p>
          <a:p>
            <a:pPr indent="0" lvl="0" marL="0" rtl="0" algn="l">
              <a:lnSpc>
                <a:spcPct val="100000"/>
              </a:lnSpc>
              <a:spcBef>
                <a:spcPts val="1600"/>
              </a:spcBef>
              <a:spcAft>
                <a:spcPts val="0"/>
              </a:spcAft>
              <a:buNone/>
            </a:pPr>
            <a:r>
              <a:rPr lang="en">
                <a:solidFill>
                  <a:srgbClr val="333333"/>
                </a:solidFill>
                <a:highlight>
                  <a:schemeClr val="lt1"/>
                </a:highlight>
                <a:latin typeface="Consolas"/>
                <a:ea typeface="Consolas"/>
                <a:cs typeface="Consolas"/>
                <a:sym typeface="Consolas"/>
              </a:rPr>
              <a:t>bedtools intersect </a:t>
            </a:r>
            <a:r>
              <a:rPr lang="en">
                <a:solidFill>
                  <a:srgbClr val="0000FF"/>
                </a:solidFill>
                <a:highlight>
                  <a:schemeClr val="lt1"/>
                </a:highlight>
                <a:latin typeface="Consolas"/>
                <a:ea typeface="Consolas"/>
                <a:cs typeface="Consolas"/>
                <a:sym typeface="Consolas"/>
              </a:rPr>
              <a:t>-a cpg.bed</a:t>
            </a:r>
            <a:r>
              <a:rPr lang="en">
                <a:solidFill>
                  <a:srgbClr val="333333"/>
                </a:solidFill>
                <a:highlight>
                  <a:schemeClr val="lt1"/>
                </a:highlight>
                <a:latin typeface="Consolas"/>
                <a:ea typeface="Consolas"/>
                <a:cs typeface="Consolas"/>
                <a:sym typeface="Consolas"/>
              </a:rPr>
              <a:t> </a:t>
            </a:r>
            <a:r>
              <a:rPr b="1" lang="en">
                <a:solidFill>
                  <a:srgbClr val="CC0000"/>
                </a:solidFill>
                <a:highlight>
                  <a:schemeClr val="lt1"/>
                </a:highlight>
                <a:latin typeface="Consolas"/>
                <a:ea typeface="Consolas"/>
                <a:cs typeface="Consolas"/>
                <a:sym typeface="Consolas"/>
              </a:rPr>
              <a:t>-b exons.bed</a:t>
            </a:r>
            <a:r>
              <a:rPr lang="en">
                <a:solidFill>
                  <a:srgbClr val="333333"/>
                </a:solidFill>
                <a:highlight>
                  <a:schemeClr val="lt1"/>
                </a:highlight>
                <a:latin typeface="Consolas"/>
                <a:ea typeface="Consolas"/>
                <a:cs typeface="Consolas"/>
                <a:sym typeface="Consolas"/>
              </a:rPr>
              <a:t> </a:t>
            </a:r>
            <a:r>
              <a:rPr b="1" lang="en">
                <a:solidFill>
                  <a:srgbClr val="38761D"/>
                </a:solidFill>
                <a:highlight>
                  <a:schemeClr val="lt1"/>
                </a:highlight>
                <a:latin typeface="Consolas"/>
                <a:ea typeface="Consolas"/>
                <a:cs typeface="Consolas"/>
                <a:sym typeface="Consolas"/>
              </a:rPr>
              <a:t>-wb</a:t>
            </a:r>
            <a:r>
              <a:rPr lang="en">
                <a:solidFill>
                  <a:srgbClr val="333333"/>
                </a:solidFill>
                <a:highlight>
                  <a:schemeClr val="lt1"/>
                </a:highlight>
                <a:latin typeface="Consolas"/>
                <a:ea typeface="Consolas"/>
                <a:cs typeface="Consolas"/>
                <a:sym typeface="Consolas"/>
              </a:rPr>
              <a:t> | head -5</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000">
              <a:solidFill>
                <a:srgbClr val="CC0000"/>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913" name="Google Shape;913;p82"/>
          <p:cNvSpPr txBox="1"/>
          <p:nvPr/>
        </p:nvSpPr>
        <p:spPr>
          <a:xfrm>
            <a:off x="311700" y="3009050"/>
            <a:ext cx="8520600" cy="13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0000FF"/>
                </a:solidFill>
                <a:highlight>
                  <a:schemeClr val="lt1"/>
                </a:highlight>
                <a:latin typeface="Consolas"/>
                <a:ea typeface="Consolas"/>
                <a:cs typeface="Consolas"/>
                <a:sym typeface="Consolas"/>
              </a:rPr>
              <a:t>chr1	29320	29370	CpG:_116</a:t>
            </a:r>
            <a:r>
              <a:rPr lang="en" sz="1050">
                <a:solidFill>
                  <a:srgbClr val="333333"/>
                </a:solidFill>
                <a:highlight>
                  <a:schemeClr val="lt1"/>
                </a:highlight>
                <a:latin typeface="Consolas"/>
                <a:ea typeface="Consolas"/>
                <a:cs typeface="Consolas"/>
                <a:sym typeface="Consolas"/>
              </a:rPr>
              <a:t>	</a:t>
            </a:r>
            <a:r>
              <a:rPr b="1" lang="en" sz="1050">
                <a:solidFill>
                  <a:srgbClr val="CC0000"/>
                </a:solidFill>
                <a:highlight>
                  <a:schemeClr val="lt1"/>
                </a:highlight>
                <a:latin typeface="Consolas"/>
                <a:ea typeface="Consolas"/>
                <a:cs typeface="Consolas"/>
                <a:sym typeface="Consolas"/>
              </a:rPr>
              <a:t>chr1	29320	29370	NR_024540_exon_10_0_chr1_29321_r	0	-</a:t>
            </a:r>
            <a:endParaRPr b="1" sz="1050">
              <a:solidFill>
                <a:srgbClr val="CC0000"/>
              </a:solidFill>
              <a:highlight>
                <a:schemeClr val="lt1"/>
              </a:highlight>
              <a:latin typeface="Consolas"/>
              <a:ea typeface="Consolas"/>
              <a:cs typeface="Consolas"/>
              <a:sym typeface="Consolas"/>
            </a:endParaRPr>
          </a:p>
          <a:p>
            <a:pPr indent="0" lvl="0" marL="0" rtl="0" algn="l">
              <a:spcBef>
                <a:spcPts val="0"/>
              </a:spcBef>
              <a:spcAft>
                <a:spcPts val="0"/>
              </a:spcAft>
              <a:buNone/>
            </a:pPr>
            <a:r>
              <a:rPr b="1" lang="en" sz="1050">
                <a:solidFill>
                  <a:srgbClr val="0000FF"/>
                </a:solidFill>
                <a:highlight>
                  <a:schemeClr val="lt1"/>
                </a:highlight>
                <a:latin typeface="Consolas"/>
                <a:ea typeface="Consolas"/>
                <a:cs typeface="Consolas"/>
                <a:sym typeface="Consolas"/>
              </a:rPr>
              <a:t>chr1	135124	135563	CpG:_30</a:t>
            </a:r>
            <a:r>
              <a:rPr lang="en" sz="1050">
                <a:solidFill>
                  <a:srgbClr val="333333"/>
                </a:solidFill>
                <a:highlight>
                  <a:schemeClr val="lt1"/>
                </a:highlight>
                <a:latin typeface="Consolas"/>
                <a:ea typeface="Consolas"/>
                <a:cs typeface="Consolas"/>
                <a:sym typeface="Consolas"/>
              </a:rPr>
              <a:t>	</a:t>
            </a:r>
            <a:r>
              <a:rPr b="1" lang="en" sz="1050">
                <a:solidFill>
                  <a:srgbClr val="CC0000"/>
                </a:solidFill>
                <a:highlight>
                  <a:schemeClr val="lt1"/>
                </a:highlight>
                <a:latin typeface="Consolas"/>
                <a:ea typeface="Consolas"/>
                <a:cs typeface="Consolas"/>
                <a:sym typeface="Consolas"/>
              </a:rPr>
              <a:t>chr1	134772	139696	NR_039983_exon_0_0_chr1_134773_r	0	-</a:t>
            </a:r>
            <a:endParaRPr b="1" sz="1050">
              <a:solidFill>
                <a:srgbClr val="CC0000"/>
              </a:solidFill>
              <a:highlight>
                <a:schemeClr val="lt1"/>
              </a:highlight>
              <a:latin typeface="Consolas"/>
              <a:ea typeface="Consolas"/>
              <a:cs typeface="Consolas"/>
              <a:sym typeface="Consolas"/>
            </a:endParaRPr>
          </a:p>
          <a:p>
            <a:pPr indent="0" lvl="0" marL="0" rtl="0" algn="l">
              <a:spcBef>
                <a:spcPts val="0"/>
              </a:spcBef>
              <a:spcAft>
                <a:spcPts val="0"/>
              </a:spcAft>
              <a:buNone/>
            </a:pPr>
            <a:r>
              <a:rPr b="1" lang="en" sz="1050">
                <a:solidFill>
                  <a:srgbClr val="0000FF"/>
                </a:solidFill>
                <a:highlight>
                  <a:schemeClr val="lt1"/>
                </a:highlight>
                <a:latin typeface="Consolas"/>
                <a:ea typeface="Consolas"/>
                <a:cs typeface="Consolas"/>
                <a:sym typeface="Consolas"/>
              </a:rPr>
              <a:t>chr1	327790	328229	CpG:_29</a:t>
            </a:r>
            <a:r>
              <a:rPr lang="en" sz="1050">
                <a:solidFill>
                  <a:srgbClr val="333333"/>
                </a:solidFill>
                <a:highlight>
                  <a:schemeClr val="lt1"/>
                </a:highlight>
                <a:latin typeface="Consolas"/>
                <a:ea typeface="Consolas"/>
                <a:cs typeface="Consolas"/>
                <a:sym typeface="Consolas"/>
              </a:rPr>
              <a:t>	</a:t>
            </a:r>
            <a:r>
              <a:rPr b="1" lang="en" sz="1050">
                <a:solidFill>
                  <a:srgbClr val="CC0000"/>
                </a:solidFill>
                <a:highlight>
                  <a:schemeClr val="lt1"/>
                </a:highlight>
                <a:latin typeface="Consolas"/>
                <a:ea typeface="Consolas"/>
                <a:cs typeface="Consolas"/>
                <a:sym typeface="Consolas"/>
              </a:rPr>
              <a:t>chr1	324438	328581	NR_028322_exon_2_0_chr1_324439_f	0	+</a:t>
            </a:r>
            <a:endParaRPr b="1" sz="1050">
              <a:solidFill>
                <a:srgbClr val="CC0000"/>
              </a:solidFill>
              <a:highlight>
                <a:schemeClr val="lt1"/>
              </a:highlight>
              <a:latin typeface="Consolas"/>
              <a:ea typeface="Consolas"/>
              <a:cs typeface="Consolas"/>
              <a:sym typeface="Consolas"/>
            </a:endParaRPr>
          </a:p>
          <a:p>
            <a:pPr indent="0" lvl="0" marL="0" rtl="0" algn="l">
              <a:spcBef>
                <a:spcPts val="0"/>
              </a:spcBef>
              <a:spcAft>
                <a:spcPts val="0"/>
              </a:spcAft>
              <a:buNone/>
            </a:pPr>
            <a:r>
              <a:rPr b="1" lang="en" sz="1050">
                <a:solidFill>
                  <a:srgbClr val="0000FF"/>
                </a:solidFill>
                <a:highlight>
                  <a:schemeClr val="lt1"/>
                </a:highlight>
                <a:latin typeface="Consolas"/>
                <a:ea typeface="Consolas"/>
                <a:cs typeface="Consolas"/>
                <a:sym typeface="Consolas"/>
              </a:rPr>
              <a:t>chr1	327790	328229	CpG:_29</a:t>
            </a:r>
            <a:r>
              <a:rPr lang="en" sz="1050">
                <a:solidFill>
                  <a:srgbClr val="333333"/>
                </a:solidFill>
                <a:highlight>
                  <a:schemeClr val="lt1"/>
                </a:highlight>
                <a:latin typeface="Consolas"/>
                <a:ea typeface="Consolas"/>
                <a:cs typeface="Consolas"/>
                <a:sym typeface="Consolas"/>
              </a:rPr>
              <a:t>	</a:t>
            </a:r>
            <a:r>
              <a:rPr b="1" lang="en" sz="1050">
                <a:solidFill>
                  <a:srgbClr val="CC0000"/>
                </a:solidFill>
                <a:highlight>
                  <a:schemeClr val="lt1"/>
                </a:highlight>
                <a:latin typeface="Consolas"/>
                <a:ea typeface="Consolas"/>
                <a:cs typeface="Consolas"/>
                <a:sym typeface="Consolas"/>
              </a:rPr>
              <a:t>chr1	324438	328581	NR_028325_exon_2_0_chr1_324439_f	0	+</a:t>
            </a:r>
            <a:endParaRPr b="1" sz="1050">
              <a:solidFill>
                <a:srgbClr val="CC0000"/>
              </a:solidFill>
              <a:highlight>
                <a:schemeClr val="lt1"/>
              </a:highlight>
              <a:latin typeface="Consolas"/>
              <a:ea typeface="Consolas"/>
              <a:cs typeface="Consolas"/>
              <a:sym typeface="Consolas"/>
            </a:endParaRPr>
          </a:p>
          <a:p>
            <a:pPr indent="0" lvl="0" marL="0" rtl="0" algn="l">
              <a:spcBef>
                <a:spcPts val="0"/>
              </a:spcBef>
              <a:spcAft>
                <a:spcPts val="0"/>
              </a:spcAft>
              <a:buNone/>
            </a:pPr>
            <a:r>
              <a:rPr b="1" lang="en" sz="1050">
                <a:solidFill>
                  <a:srgbClr val="0000FF"/>
                </a:solidFill>
                <a:highlight>
                  <a:schemeClr val="lt1"/>
                </a:highlight>
                <a:latin typeface="Consolas"/>
                <a:ea typeface="Consolas"/>
                <a:cs typeface="Consolas"/>
                <a:sym typeface="Consolas"/>
              </a:rPr>
              <a:t>chr1	327790	328229	CpG:_29</a:t>
            </a:r>
            <a:r>
              <a:rPr lang="en" sz="1050">
                <a:solidFill>
                  <a:srgbClr val="333333"/>
                </a:solidFill>
                <a:highlight>
                  <a:schemeClr val="lt1"/>
                </a:highlight>
                <a:latin typeface="Consolas"/>
                <a:ea typeface="Consolas"/>
                <a:cs typeface="Consolas"/>
                <a:sym typeface="Consolas"/>
              </a:rPr>
              <a:t>	</a:t>
            </a:r>
            <a:r>
              <a:rPr b="1" lang="en" sz="1050">
                <a:solidFill>
                  <a:srgbClr val="CC0000"/>
                </a:solidFill>
                <a:highlight>
                  <a:schemeClr val="lt1"/>
                </a:highlight>
                <a:latin typeface="Consolas"/>
                <a:ea typeface="Consolas"/>
                <a:cs typeface="Consolas"/>
                <a:sym typeface="Consolas"/>
              </a:rPr>
              <a:t>chr1	327035	328581	NR_028327_exon_3_0_chr1_327036_f	0	+</a:t>
            </a:r>
            <a:endParaRPr sz="1050">
              <a:solidFill>
                <a:schemeClr val="dk1"/>
              </a:solidFill>
              <a:latin typeface="Open Sans"/>
              <a:ea typeface="Open Sans"/>
              <a:cs typeface="Open Sans"/>
              <a:sym typeface="Open Sans"/>
            </a:endParaRPr>
          </a:p>
        </p:txBody>
      </p:sp>
      <p:cxnSp>
        <p:nvCxnSpPr>
          <p:cNvPr id="914" name="Google Shape;914;p82"/>
          <p:cNvCxnSpPr/>
          <p:nvPr/>
        </p:nvCxnSpPr>
        <p:spPr>
          <a:xfrm rot="10800000">
            <a:off x="1577550" y="3943975"/>
            <a:ext cx="613500" cy="555000"/>
          </a:xfrm>
          <a:prstGeom prst="straightConnector1">
            <a:avLst/>
          </a:prstGeom>
          <a:noFill/>
          <a:ln cap="flat" cmpd="sng" w="28575">
            <a:solidFill>
              <a:srgbClr val="38761D"/>
            </a:solidFill>
            <a:prstDash val="solid"/>
            <a:round/>
            <a:headEnd len="med" w="med" type="none"/>
            <a:tailEnd len="med" w="med" type="triangle"/>
          </a:ln>
        </p:spPr>
      </p:cxnSp>
      <p:sp>
        <p:nvSpPr>
          <p:cNvPr id="915" name="Google Shape;915;p82"/>
          <p:cNvSpPr txBox="1"/>
          <p:nvPr/>
        </p:nvSpPr>
        <p:spPr>
          <a:xfrm>
            <a:off x="2497800" y="4089975"/>
            <a:ext cx="56382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Remember: these do not represent the original A intervals!!!</a:t>
            </a:r>
            <a:endParaRPr sz="1800">
              <a:solidFill>
                <a:schemeClr val="dk1"/>
              </a:solidFill>
              <a:latin typeface="Open Sans"/>
              <a:ea typeface="Open Sans"/>
              <a:cs typeface="Open Sans"/>
              <a:sym typeface="Open Sans"/>
            </a:endParaRPr>
          </a:p>
        </p:txBody>
      </p:sp>
      <p:cxnSp>
        <p:nvCxnSpPr>
          <p:cNvPr id="916" name="Google Shape;916;p82"/>
          <p:cNvCxnSpPr/>
          <p:nvPr/>
        </p:nvCxnSpPr>
        <p:spPr>
          <a:xfrm flipH="1">
            <a:off x="3461975" y="2833775"/>
            <a:ext cx="452700" cy="233700"/>
          </a:xfrm>
          <a:prstGeom prst="straightConnector1">
            <a:avLst/>
          </a:prstGeom>
          <a:noFill/>
          <a:ln cap="flat" cmpd="sng" w="28575">
            <a:solidFill>
              <a:srgbClr val="38761D"/>
            </a:solidFill>
            <a:prstDash val="solid"/>
            <a:round/>
            <a:headEnd len="med" w="med" type="none"/>
            <a:tailEnd len="med" w="med" type="triangle"/>
          </a:ln>
        </p:spPr>
      </p:cxnSp>
      <p:sp>
        <p:nvSpPr>
          <p:cNvPr id="917" name="Google Shape;917;p82"/>
          <p:cNvSpPr txBox="1"/>
          <p:nvPr/>
        </p:nvSpPr>
        <p:spPr>
          <a:xfrm>
            <a:off x="4411325" y="2156100"/>
            <a:ext cx="44211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Ah ha! This exon is encompassed entirely by the CpG island!</a:t>
            </a:r>
            <a:endParaRPr sz="1800">
              <a:solidFill>
                <a:schemeClr val="dk1"/>
              </a:solidFill>
              <a:latin typeface="Open Sans"/>
              <a:ea typeface="Open Sans"/>
              <a:cs typeface="Open Sans"/>
              <a:sym typeface="Open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1" name="Shape 921"/>
        <p:cNvGrpSpPr/>
        <p:nvPr/>
      </p:nvGrpSpPr>
      <p:grpSpPr>
        <a:xfrm>
          <a:off x="0" y="0"/>
          <a:ext cx="0" cy="0"/>
          <a:chOff x="0" y="0"/>
          <a:chExt cx="0" cy="0"/>
        </a:xfrm>
      </p:grpSpPr>
      <p:sp>
        <p:nvSpPr>
          <p:cNvPr id="922" name="Google Shape;922;p83"/>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intersect -wa (write A)</a:t>
            </a:r>
            <a:endParaRPr>
              <a:solidFill>
                <a:srgbClr val="38761D"/>
              </a:solidFill>
            </a:endParaRPr>
          </a:p>
        </p:txBody>
      </p:sp>
      <p:sp>
        <p:nvSpPr>
          <p:cNvPr id="923" name="Google Shape;923;p83"/>
          <p:cNvSpPr txBox="1"/>
          <p:nvPr>
            <p:ph idx="1" type="body"/>
          </p:nvPr>
        </p:nvSpPr>
        <p:spPr>
          <a:xfrm>
            <a:off x="311700" y="1225225"/>
            <a:ext cx="8520600" cy="13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-wa to return the original intervals from A that overlap with B</a:t>
            </a:r>
            <a:endParaRPr b="1"/>
          </a:p>
          <a:p>
            <a:pPr indent="0" lvl="0" marL="0" rtl="0" algn="l">
              <a:lnSpc>
                <a:spcPct val="100000"/>
              </a:lnSpc>
              <a:spcBef>
                <a:spcPts val="1600"/>
              </a:spcBef>
              <a:spcAft>
                <a:spcPts val="0"/>
              </a:spcAft>
              <a:buNone/>
            </a:pPr>
            <a:r>
              <a:rPr lang="en">
                <a:solidFill>
                  <a:srgbClr val="333333"/>
                </a:solidFill>
                <a:highlight>
                  <a:schemeClr val="lt1"/>
                </a:highlight>
                <a:latin typeface="Consolas"/>
                <a:ea typeface="Consolas"/>
                <a:cs typeface="Consolas"/>
                <a:sym typeface="Consolas"/>
              </a:rPr>
              <a:t>bedtools intersect </a:t>
            </a:r>
            <a:r>
              <a:rPr lang="en">
                <a:solidFill>
                  <a:srgbClr val="0000FF"/>
                </a:solidFill>
                <a:highlight>
                  <a:schemeClr val="lt1"/>
                </a:highlight>
                <a:latin typeface="Consolas"/>
                <a:ea typeface="Consolas"/>
                <a:cs typeface="Consolas"/>
                <a:sym typeface="Consolas"/>
              </a:rPr>
              <a:t>-a cpg.bed</a:t>
            </a:r>
            <a:r>
              <a:rPr lang="en">
                <a:solidFill>
                  <a:srgbClr val="333333"/>
                </a:solidFill>
                <a:highlight>
                  <a:schemeClr val="lt1"/>
                </a:highlight>
                <a:latin typeface="Consolas"/>
                <a:ea typeface="Consolas"/>
                <a:cs typeface="Consolas"/>
                <a:sym typeface="Consolas"/>
              </a:rPr>
              <a:t> </a:t>
            </a:r>
            <a:r>
              <a:rPr b="1" lang="en">
                <a:solidFill>
                  <a:srgbClr val="CC0000"/>
                </a:solidFill>
                <a:highlight>
                  <a:schemeClr val="lt1"/>
                </a:highlight>
                <a:latin typeface="Consolas"/>
                <a:ea typeface="Consolas"/>
                <a:cs typeface="Consolas"/>
                <a:sym typeface="Consolas"/>
              </a:rPr>
              <a:t>-b exons.bed</a:t>
            </a:r>
            <a:r>
              <a:rPr lang="en">
                <a:solidFill>
                  <a:srgbClr val="333333"/>
                </a:solidFill>
                <a:highlight>
                  <a:schemeClr val="lt1"/>
                </a:highlight>
                <a:latin typeface="Consolas"/>
                <a:ea typeface="Consolas"/>
                <a:cs typeface="Consolas"/>
                <a:sym typeface="Consolas"/>
              </a:rPr>
              <a:t> </a:t>
            </a:r>
            <a:r>
              <a:rPr b="1" lang="en">
                <a:solidFill>
                  <a:srgbClr val="38761D"/>
                </a:solidFill>
                <a:highlight>
                  <a:schemeClr val="lt1"/>
                </a:highlight>
                <a:latin typeface="Consolas"/>
                <a:ea typeface="Consolas"/>
                <a:cs typeface="Consolas"/>
                <a:sym typeface="Consolas"/>
              </a:rPr>
              <a:t>-wa</a:t>
            </a:r>
            <a:r>
              <a:rPr lang="en">
                <a:solidFill>
                  <a:srgbClr val="333333"/>
                </a:solidFill>
                <a:highlight>
                  <a:schemeClr val="lt1"/>
                </a:highlight>
                <a:latin typeface="Consolas"/>
                <a:ea typeface="Consolas"/>
                <a:cs typeface="Consolas"/>
                <a:sym typeface="Consolas"/>
              </a:rPr>
              <a:t> | head -5</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000">
              <a:solidFill>
                <a:srgbClr val="CC0000"/>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333333"/>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924" name="Google Shape;924;p83"/>
          <p:cNvSpPr txBox="1"/>
          <p:nvPr/>
        </p:nvSpPr>
        <p:spPr>
          <a:xfrm>
            <a:off x="311700" y="2657600"/>
            <a:ext cx="8520600" cy="13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50">
                <a:solidFill>
                  <a:srgbClr val="0000FF"/>
                </a:solidFill>
                <a:highlight>
                  <a:schemeClr val="lt1"/>
                </a:highlight>
                <a:latin typeface="Consolas"/>
                <a:ea typeface="Consolas"/>
                <a:cs typeface="Consolas"/>
                <a:sym typeface="Consolas"/>
              </a:rPr>
              <a:t>chr1	28735	29810	CpG:_116</a:t>
            </a:r>
            <a:endParaRPr b="1" sz="1750">
              <a:solidFill>
                <a:srgbClr val="0000FF"/>
              </a:solidFill>
              <a:highlight>
                <a:schemeClr val="lt1"/>
              </a:highlight>
              <a:latin typeface="Consolas"/>
              <a:ea typeface="Consolas"/>
              <a:cs typeface="Consolas"/>
              <a:sym typeface="Consolas"/>
            </a:endParaRPr>
          </a:p>
          <a:p>
            <a:pPr indent="0" lvl="0" marL="0" rtl="0" algn="l">
              <a:spcBef>
                <a:spcPts val="0"/>
              </a:spcBef>
              <a:spcAft>
                <a:spcPts val="0"/>
              </a:spcAft>
              <a:buNone/>
            </a:pPr>
            <a:r>
              <a:rPr b="1" lang="en" sz="1750">
                <a:solidFill>
                  <a:srgbClr val="0000FF"/>
                </a:solidFill>
                <a:highlight>
                  <a:schemeClr val="lt1"/>
                </a:highlight>
                <a:latin typeface="Consolas"/>
                <a:ea typeface="Consolas"/>
                <a:cs typeface="Consolas"/>
                <a:sym typeface="Consolas"/>
              </a:rPr>
              <a:t>chr1	135124	135563	CpG:_30</a:t>
            </a:r>
            <a:endParaRPr b="1" sz="1750">
              <a:solidFill>
                <a:srgbClr val="0000FF"/>
              </a:solidFill>
              <a:highlight>
                <a:schemeClr val="lt1"/>
              </a:highlight>
              <a:latin typeface="Consolas"/>
              <a:ea typeface="Consolas"/>
              <a:cs typeface="Consolas"/>
              <a:sym typeface="Consolas"/>
            </a:endParaRPr>
          </a:p>
          <a:p>
            <a:pPr indent="0" lvl="0" marL="0" rtl="0" algn="l">
              <a:spcBef>
                <a:spcPts val="0"/>
              </a:spcBef>
              <a:spcAft>
                <a:spcPts val="0"/>
              </a:spcAft>
              <a:buNone/>
            </a:pPr>
            <a:r>
              <a:rPr b="1" lang="en" sz="1750">
                <a:solidFill>
                  <a:srgbClr val="0000FF"/>
                </a:solidFill>
                <a:highlight>
                  <a:schemeClr val="lt1"/>
                </a:highlight>
                <a:latin typeface="Consolas"/>
                <a:ea typeface="Consolas"/>
                <a:cs typeface="Consolas"/>
                <a:sym typeface="Consolas"/>
              </a:rPr>
              <a:t>chr1	327790	328229	CpG:_29</a:t>
            </a:r>
            <a:endParaRPr b="1" sz="1750">
              <a:solidFill>
                <a:srgbClr val="0000FF"/>
              </a:solidFill>
              <a:highlight>
                <a:schemeClr val="lt1"/>
              </a:highlight>
              <a:latin typeface="Consolas"/>
              <a:ea typeface="Consolas"/>
              <a:cs typeface="Consolas"/>
              <a:sym typeface="Consolas"/>
            </a:endParaRPr>
          </a:p>
          <a:p>
            <a:pPr indent="0" lvl="0" marL="0" rtl="0" algn="l">
              <a:spcBef>
                <a:spcPts val="0"/>
              </a:spcBef>
              <a:spcAft>
                <a:spcPts val="0"/>
              </a:spcAft>
              <a:buNone/>
            </a:pPr>
            <a:r>
              <a:rPr b="1" lang="en" sz="1750">
                <a:solidFill>
                  <a:srgbClr val="0000FF"/>
                </a:solidFill>
                <a:highlight>
                  <a:schemeClr val="lt1"/>
                </a:highlight>
                <a:latin typeface="Consolas"/>
                <a:ea typeface="Consolas"/>
                <a:cs typeface="Consolas"/>
                <a:sym typeface="Consolas"/>
              </a:rPr>
              <a:t>chr1	327790	328229	CpG:_29</a:t>
            </a:r>
            <a:endParaRPr b="1" sz="1750">
              <a:solidFill>
                <a:srgbClr val="0000FF"/>
              </a:solidFill>
              <a:highlight>
                <a:schemeClr val="lt1"/>
              </a:highlight>
              <a:latin typeface="Consolas"/>
              <a:ea typeface="Consolas"/>
              <a:cs typeface="Consolas"/>
              <a:sym typeface="Consolas"/>
            </a:endParaRPr>
          </a:p>
          <a:p>
            <a:pPr indent="0" lvl="0" marL="0" rtl="0" algn="l">
              <a:spcBef>
                <a:spcPts val="0"/>
              </a:spcBef>
              <a:spcAft>
                <a:spcPts val="0"/>
              </a:spcAft>
              <a:buNone/>
            </a:pPr>
            <a:r>
              <a:rPr b="1" lang="en" sz="1750">
                <a:solidFill>
                  <a:srgbClr val="0000FF"/>
                </a:solidFill>
                <a:highlight>
                  <a:schemeClr val="lt1"/>
                </a:highlight>
                <a:latin typeface="Consolas"/>
                <a:ea typeface="Consolas"/>
                <a:cs typeface="Consolas"/>
                <a:sym typeface="Consolas"/>
              </a:rPr>
              <a:t>chr1	327790	328229	CpG:_29</a:t>
            </a:r>
            <a:endParaRPr b="1" sz="1750">
              <a:solidFill>
                <a:srgbClr val="0000FF"/>
              </a:solidFill>
              <a:highlight>
                <a:schemeClr val="lt1"/>
              </a:highlight>
              <a:latin typeface="Consolas"/>
              <a:ea typeface="Consolas"/>
              <a:cs typeface="Consolas"/>
              <a:sym typeface="Consolas"/>
            </a:endParaRPr>
          </a:p>
        </p:txBody>
      </p:sp>
      <p:cxnSp>
        <p:nvCxnSpPr>
          <p:cNvPr id="925" name="Google Shape;925;p83"/>
          <p:cNvCxnSpPr/>
          <p:nvPr/>
        </p:nvCxnSpPr>
        <p:spPr>
          <a:xfrm rot="10800000">
            <a:off x="1957325" y="4089975"/>
            <a:ext cx="613500" cy="555000"/>
          </a:xfrm>
          <a:prstGeom prst="straightConnector1">
            <a:avLst/>
          </a:prstGeom>
          <a:noFill/>
          <a:ln cap="flat" cmpd="sng" w="28575">
            <a:solidFill>
              <a:srgbClr val="38761D"/>
            </a:solidFill>
            <a:prstDash val="solid"/>
            <a:round/>
            <a:headEnd len="med" w="med" type="none"/>
            <a:tailEnd len="med" w="med" type="triangle"/>
          </a:ln>
        </p:spPr>
      </p:cxnSp>
      <p:sp>
        <p:nvSpPr>
          <p:cNvPr id="926" name="Google Shape;926;p83"/>
          <p:cNvSpPr txBox="1"/>
          <p:nvPr/>
        </p:nvSpPr>
        <p:spPr>
          <a:xfrm>
            <a:off x="2760750" y="4089975"/>
            <a:ext cx="56382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These are the original CpG island intervals from file A</a:t>
            </a:r>
            <a:endParaRPr sz="18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idx="1" type="body"/>
          </p:nvPr>
        </p:nvSpPr>
        <p:spPr>
          <a:xfrm>
            <a:off x="311700" y="996625"/>
            <a:ext cx="8520600" cy="3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latin typeface="Consolas"/>
                <a:ea typeface="Consolas"/>
                <a:cs typeface="Consolas"/>
                <a:sym typeface="Consolas"/>
              </a:rPr>
              <a:t>## Download files from slack to ~/Desktop + unzip</a:t>
            </a:r>
            <a:endParaRPr>
              <a:solidFill>
                <a:srgbClr val="38761D"/>
              </a:solidFill>
              <a:latin typeface="Consolas"/>
              <a:ea typeface="Consolas"/>
              <a:cs typeface="Consolas"/>
              <a:sym typeface="Consolas"/>
            </a:endParaRPr>
          </a:p>
          <a:p>
            <a:pPr indent="0" lvl="0" marL="0" rtl="0" algn="l">
              <a:spcBef>
                <a:spcPts val="1600"/>
              </a:spcBef>
              <a:spcAft>
                <a:spcPts val="0"/>
              </a:spcAft>
              <a:buNone/>
            </a:pPr>
            <a:r>
              <a:rPr lang="en">
                <a:solidFill>
                  <a:srgbClr val="38761D"/>
                </a:solidFill>
                <a:latin typeface="Consolas"/>
                <a:ea typeface="Consolas"/>
                <a:cs typeface="Consolas"/>
                <a:sym typeface="Consolas"/>
              </a:rPr>
              <a:t>## Log into your instance</a:t>
            </a:r>
            <a:endParaRPr>
              <a:solidFill>
                <a:srgbClr val="38761D"/>
              </a:solidFill>
              <a:latin typeface="Consolas"/>
              <a:ea typeface="Consolas"/>
              <a:cs typeface="Consolas"/>
              <a:sym typeface="Consolas"/>
            </a:endParaRPr>
          </a:p>
          <a:p>
            <a:pPr indent="0" lvl="0" marL="0" rtl="0" algn="l">
              <a:spcBef>
                <a:spcPts val="1600"/>
              </a:spcBef>
              <a:spcAft>
                <a:spcPts val="0"/>
              </a:spcAft>
              <a:buNone/>
            </a:pPr>
            <a:r>
              <a:rPr lang="en">
                <a:latin typeface="Source Code Pro Medium"/>
                <a:ea typeface="Source Code Pro Medium"/>
                <a:cs typeface="Source Code Pro Medium"/>
                <a:sym typeface="Source Code Pro Medium"/>
              </a:rPr>
              <a:t>## cd into the folder with the pem file</a:t>
            </a:r>
            <a:endParaRPr>
              <a:latin typeface="Source Code Pro Medium"/>
              <a:ea typeface="Source Code Pro Medium"/>
              <a:cs typeface="Source Code Pro Medium"/>
              <a:sym typeface="Source Code Pro Medium"/>
            </a:endParaRPr>
          </a:p>
          <a:p>
            <a:pPr indent="0" lvl="0" marL="0" rtl="0" algn="l">
              <a:spcBef>
                <a:spcPts val="1600"/>
              </a:spcBef>
              <a:spcAft>
                <a:spcPts val="0"/>
              </a:spcAft>
              <a:buNone/>
            </a:pPr>
            <a:r>
              <a:rPr lang="en">
                <a:latin typeface="Source Code Pro Medium"/>
                <a:ea typeface="Source Code Pro Medium"/>
                <a:cs typeface="Source Code Pro Medium"/>
                <a:sym typeface="Source Code Pro Medium"/>
              </a:rPr>
              <a:t>s</a:t>
            </a:r>
            <a:r>
              <a:rPr lang="en">
                <a:latin typeface="Source Code Pro Medium"/>
                <a:ea typeface="Source Code Pro Medium"/>
                <a:cs typeface="Source Code Pro Medium"/>
                <a:sym typeface="Source Code Pro Medium"/>
              </a:rPr>
              <a:t>cp </a:t>
            </a:r>
            <a:r>
              <a:rPr lang="en">
                <a:latin typeface="Source Code Pro Medium"/>
                <a:ea typeface="Source Code Pro Medium"/>
                <a:cs typeface="Source Code Pro Medium"/>
                <a:sym typeface="Source Code Pro Medium"/>
              </a:rPr>
              <a:t>-r </a:t>
            </a:r>
            <a:r>
              <a:rPr lang="en">
                <a:latin typeface="Source Code Pro Medium"/>
                <a:ea typeface="Source Code Pro Medium"/>
                <a:cs typeface="Source Code Pro Medium"/>
                <a:sym typeface="Source Code Pro Medium"/>
              </a:rPr>
              <a:t>-i cshl_2024_student.pem ~/Desktop/bedtools_tutorial</a:t>
            </a:r>
            <a:r>
              <a:rPr lang="en">
                <a:latin typeface="Source Code Pro Medium"/>
                <a:ea typeface="Source Code Pro Medium"/>
                <a:cs typeface="Source Code Pro Medium"/>
                <a:sym typeface="Source Code Pro Medium"/>
              </a:rPr>
              <a:t> </a:t>
            </a:r>
            <a:r>
              <a:rPr lang="en">
                <a:latin typeface="Source Code Pro Medium"/>
                <a:ea typeface="Source Code Pro Medium"/>
                <a:cs typeface="Source Code Pro Medium"/>
                <a:sym typeface="Source Code Pro Medium"/>
              </a:rPr>
              <a:t>ubuntu@[public-ip-address]:~/workspace/</a:t>
            </a:r>
            <a:endParaRPr>
              <a:latin typeface="Source Code Pro Medium"/>
              <a:ea typeface="Source Code Pro Medium"/>
              <a:cs typeface="Source Code Pro Medium"/>
              <a:sym typeface="Source Code Pro Medium"/>
            </a:endParaRPr>
          </a:p>
          <a:p>
            <a:pPr indent="0" lvl="0" marL="0" rtl="0" algn="l">
              <a:spcBef>
                <a:spcPts val="1600"/>
              </a:spcBef>
              <a:spcAft>
                <a:spcPts val="0"/>
              </a:spcAft>
              <a:buClr>
                <a:schemeClr val="dk1"/>
              </a:buClr>
              <a:buSzPts val="1100"/>
              <a:buFont typeface="Arial"/>
              <a:buNone/>
            </a:pPr>
            <a:r>
              <a:t/>
            </a:r>
            <a:endParaRPr>
              <a:solidFill>
                <a:srgbClr val="38761D"/>
              </a:solidFill>
              <a:latin typeface="Consolas"/>
              <a:ea typeface="Consolas"/>
              <a:cs typeface="Consolas"/>
              <a:sym typeface="Consolas"/>
            </a:endParaRPr>
          </a:p>
          <a:p>
            <a:pPr indent="0" lvl="0" marL="0" rtl="0" algn="l">
              <a:spcBef>
                <a:spcPts val="1600"/>
              </a:spcBef>
              <a:spcAft>
                <a:spcPts val="0"/>
              </a:spcAft>
              <a:buNone/>
            </a:pPr>
            <a:r>
              <a:t/>
            </a:r>
            <a:endParaRPr>
              <a:latin typeface="Source Code Pro Medium"/>
              <a:ea typeface="Source Code Pro Medium"/>
              <a:cs typeface="Source Code Pro Medium"/>
              <a:sym typeface="Source Code Pro Medium"/>
            </a:endParaRPr>
          </a:p>
          <a:p>
            <a:pPr indent="0" lvl="0" marL="0" rtl="0" algn="l">
              <a:spcBef>
                <a:spcPts val="1600"/>
              </a:spcBef>
              <a:spcAft>
                <a:spcPts val="1600"/>
              </a:spcAft>
              <a:buClr>
                <a:schemeClr val="dk1"/>
              </a:buClr>
              <a:buSzPts val="1100"/>
              <a:buFont typeface="Arial"/>
              <a:buNone/>
            </a:pPr>
            <a:r>
              <a:t/>
            </a:r>
            <a:endParaRPr b="1"/>
          </a:p>
        </p:txBody>
      </p:sp>
      <p:sp>
        <p:nvSpPr>
          <p:cNvPr id="167" name="Google Shape;167;p21"/>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Download the data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0" name="Shape 930"/>
        <p:cNvGrpSpPr/>
        <p:nvPr/>
      </p:nvGrpSpPr>
      <p:grpSpPr>
        <a:xfrm>
          <a:off x="0" y="0"/>
          <a:ext cx="0" cy="0"/>
          <a:chOff x="0" y="0"/>
          <a:chExt cx="0" cy="0"/>
        </a:xfrm>
      </p:grpSpPr>
      <p:sp>
        <p:nvSpPr>
          <p:cNvPr id="931" name="Google Shape;931;p84"/>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intersect -c (count)</a:t>
            </a:r>
            <a:endParaRPr/>
          </a:p>
        </p:txBody>
      </p:sp>
      <p:sp>
        <p:nvSpPr>
          <p:cNvPr id="932" name="Google Shape;932;p8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333333"/>
                </a:solidFill>
                <a:highlight>
                  <a:schemeClr val="lt1"/>
                </a:highlight>
                <a:latin typeface="Consolas"/>
                <a:ea typeface="Consolas"/>
                <a:cs typeface="Consolas"/>
                <a:sym typeface="Consolas"/>
              </a:rPr>
              <a:t>bedtools intersect -a cpg.bed -b exons.bed</a:t>
            </a:r>
            <a:r>
              <a:rPr b="1" lang="en">
                <a:solidFill>
                  <a:srgbClr val="38761D"/>
                </a:solidFill>
                <a:highlight>
                  <a:schemeClr val="lt1"/>
                </a:highlight>
                <a:latin typeface="Consolas"/>
                <a:ea typeface="Consolas"/>
                <a:cs typeface="Consolas"/>
                <a:sym typeface="Consolas"/>
              </a:rPr>
              <a:t> -c</a:t>
            </a:r>
            <a:r>
              <a:rPr lang="en">
                <a:solidFill>
                  <a:srgbClr val="333333"/>
                </a:solidFill>
                <a:highlight>
                  <a:schemeClr val="lt1"/>
                </a:highlight>
                <a:latin typeface="Consolas"/>
                <a:ea typeface="Consolas"/>
                <a:cs typeface="Consolas"/>
                <a:sym typeface="Consolas"/>
              </a:rPr>
              <a:t> | head -5</a:t>
            </a:r>
            <a:endParaRPr>
              <a:solidFill>
                <a:srgbClr val="333333"/>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0"/>
              </a:spcAft>
              <a:buNone/>
            </a:pPr>
            <a:r>
              <a:rPr lang="en"/>
              <a:t>chr1  28735   29810   CpG:_116  1</a:t>
            </a:r>
            <a:endParaRPr/>
          </a:p>
          <a:p>
            <a:pPr indent="0" lvl="0" marL="0" rtl="0" algn="l">
              <a:spcBef>
                <a:spcPts val="0"/>
              </a:spcBef>
              <a:spcAft>
                <a:spcPts val="0"/>
              </a:spcAft>
              <a:buNone/>
            </a:pPr>
            <a:r>
              <a:rPr lang="en"/>
              <a:t>chr1  135124  135563  CpG:_30   1</a:t>
            </a:r>
            <a:endParaRPr/>
          </a:p>
          <a:p>
            <a:pPr indent="0" lvl="0" marL="0" rtl="0" algn="l">
              <a:spcBef>
                <a:spcPts val="0"/>
              </a:spcBef>
              <a:spcAft>
                <a:spcPts val="0"/>
              </a:spcAft>
              <a:buNone/>
            </a:pPr>
            <a:r>
              <a:rPr lang="en"/>
              <a:t>chr1  327790  328229  CpG:_29   3</a:t>
            </a:r>
            <a:endParaRPr/>
          </a:p>
          <a:p>
            <a:pPr indent="0" lvl="0" marL="0" rtl="0" algn="l">
              <a:spcBef>
                <a:spcPts val="0"/>
              </a:spcBef>
              <a:spcAft>
                <a:spcPts val="0"/>
              </a:spcAft>
              <a:buNone/>
            </a:pPr>
            <a:r>
              <a:rPr lang="en"/>
              <a:t>chr1  437151  438164  CpG:_84   0</a:t>
            </a:r>
            <a:endParaRPr/>
          </a:p>
          <a:p>
            <a:pPr indent="0" lvl="0" marL="0" rtl="0" algn="l">
              <a:spcBef>
                <a:spcPts val="0"/>
              </a:spcBef>
              <a:spcAft>
                <a:spcPts val="0"/>
              </a:spcAft>
              <a:buNone/>
            </a:pPr>
            <a:r>
              <a:rPr lang="en"/>
              <a:t>chr1  449273  450544  CpG:_99   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cxnSp>
        <p:nvCxnSpPr>
          <p:cNvPr id="933" name="Google Shape;933;p84"/>
          <p:cNvCxnSpPr/>
          <p:nvPr/>
        </p:nvCxnSpPr>
        <p:spPr>
          <a:xfrm rot="10800000">
            <a:off x="1577550" y="3943975"/>
            <a:ext cx="613500" cy="555000"/>
          </a:xfrm>
          <a:prstGeom prst="straightConnector1">
            <a:avLst/>
          </a:prstGeom>
          <a:noFill/>
          <a:ln cap="flat" cmpd="sng" w="28575">
            <a:solidFill>
              <a:srgbClr val="38761D"/>
            </a:solidFill>
            <a:prstDash val="solid"/>
            <a:round/>
            <a:headEnd len="med" w="med" type="none"/>
            <a:tailEnd len="med" w="med" type="triangle"/>
          </a:ln>
        </p:spPr>
      </p:cxnSp>
      <p:sp>
        <p:nvSpPr>
          <p:cNvPr id="934" name="Google Shape;934;p84"/>
          <p:cNvSpPr txBox="1"/>
          <p:nvPr/>
        </p:nvSpPr>
        <p:spPr>
          <a:xfrm>
            <a:off x="2497800" y="4089975"/>
            <a:ext cx="56382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These are the original A intervals!!!</a:t>
            </a:r>
            <a:endParaRPr sz="1800">
              <a:solidFill>
                <a:schemeClr val="dk1"/>
              </a:solidFill>
              <a:latin typeface="Open Sans"/>
              <a:ea typeface="Open Sans"/>
              <a:cs typeface="Open Sans"/>
              <a:sym typeface="Open Sans"/>
            </a:endParaRPr>
          </a:p>
        </p:txBody>
      </p:sp>
      <p:cxnSp>
        <p:nvCxnSpPr>
          <p:cNvPr id="935" name="Google Shape;935;p84"/>
          <p:cNvCxnSpPr/>
          <p:nvPr/>
        </p:nvCxnSpPr>
        <p:spPr>
          <a:xfrm flipH="1">
            <a:off x="4060500" y="2629275"/>
            <a:ext cx="1125000" cy="248100"/>
          </a:xfrm>
          <a:prstGeom prst="straightConnector1">
            <a:avLst/>
          </a:prstGeom>
          <a:noFill/>
          <a:ln cap="flat" cmpd="sng" w="28575">
            <a:solidFill>
              <a:srgbClr val="38761D"/>
            </a:solidFill>
            <a:prstDash val="solid"/>
            <a:round/>
            <a:headEnd len="med" w="med" type="none"/>
            <a:tailEnd len="med" w="med" type="triangle"/>
          </a:ln>
        </p:spPr>
      </p:cxnSp>
      <p:sp>
        <p:nvSpPr>
          <p:cNvPr id="936" name="Google Shape;936;p84"/>
          <p:cNvSpPr txBox="1"/>
          <p:nvPr/>
        </p:nvSpPr>
        <p:spPr>
          <a:xfrm>
            <a:off x="5448425" y="2046075"/>
            <a:ext cx="35118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This is the CpG island from before that was encompassed by 3 unique exon interval entries!</a:t>
            </a:r>
            <a:endParaRPr sz="1800">
              <a:solidFill>
                <a:schemeClr val="dk1"/>
              </a:solidFill>
              <a:latin typeface="Open Sans"/>
              <a:ea typeface="Open Sans"/>
              <a:cs typeface="Open Sans"/>
              <a:sym typeface="Open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0" name="Shape 940"/>
        <p:cNvGrpSpPr/>
        <p:nvPr/>
      </p:nvGrpSpPr>
      <p:grpSpPr>
        <a:xfrm>
          <a:off x="0" y="0"/>
          <a:ext cx="0" cy="0"/>
          <a:chOff x="0" y="0"/>
          <a:chExt cx="0" cy="0"/>
        </a:xfrm>
      </p:grpSpPr>
      <p:sp>
        <p:nvSpPr>
          <p:cNvPr id="941" name="Google Shape;941;p85"/>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8761D"/>
                </a:solidFill>
              </a:rPr>
              <a:t>bedtools intersect -v (no overlap)</a:t>
            </a:r>
            <a:endParaRPr/>
          </a:p>
        </p:txBody>
      </p:sp>
      <p:sp>
        <p:nvSpPr>
          <p:cNvPr id="942" name="Google Shape;942;p8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333333"/>
                </a:solidFill>
                <a:highlight>
                  <a:schemeClr val="lt1"/>
                </a:highlight>
                <a:latin typeface="Consolas"/>
                <a:ea typeface="Consolas"/>
                <a:cs typeface="Consolas"/>
                <a:sym typeface="Consolas"/>
              </a:rPr>
              <a:t>bedtools intersect -a cpg.bed -b exons.bed</a:t>
            </a:r>
            <a:r>
              <a:rPr b="1" lang="en">
                <a:solidFill>
                  <a:srgbClr val="38761D"/>
                </a:solidFill>
                <a:highlight>
                  <a:schemeClr val="lt1"/>
                </a:highlight>
                <a:latin typeface="Consolas"/>
                <a:ea typeface="Consolas"/>
                <a:cs typeface="Consolas"/>
                <a:sym typeface="Consolas"/>
              </a:rPr>
              <a:t> -v</a:t>
            </a:r>
            <a:r>
              <a:rPr lang="en">
                <a:solidFill>
                  <a:srgbClr val="333333"/>
                </a:solidFill>
                <a:highlight>
                  <a:schemeClr val="lt1"/>
                </a:highlight>
                <a:latin typeface="Consolas"/>
                <a:ea typeface="Consolas"/>
                <a:cs typeface="Consolas"/>
                <a:sym typeface="Consolas"/>
              </a:rPr>
              <a:t> | head -5</a:t>
            </a:r>
            <a:endParaRPr>
              <a:solidFill>
                <a:srgbClr val="333333"/>
              </a:solidFill>
              <a:highlight>
                <a:schemeClr val="lt1"/>
              </a:highlight>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1600"/>
              </a:spcBef>
              <a:spcAft>
                <a:spcPts val="0"/>
              </a:spcAft>
              <a:buNone/>
            </a:pPr>
            <a:r>
              <a:rPr lang="en"/>
              <a:t>chr1	437151	438164	CpG:_84</a:t>
            </a:r>
            <a:endParaRPr/>
          </a:p>
          <a:p>
            <a:pPr indent="0" lvl="0" marL="0" rtl="0" algn="l">
              <a:spcBef>
                <a:spcPts val="0"/>
              </a:spcBef>
              <a:spcAft>
                <a:spcPts val="0"/>
              </a:spcAft>
              <a:buNone/>
            </a:pPr>
            <a:r>
              <a:rPr lang="en"/>
              <a:t>chr1	449273	450544	CpG:_99</a:t>
            </a:r>
            <a:endParaRPr/>
          </a:p>
          <a:p>
            <a:pPr indent="0" lvl="0" marL="0" rtl="0" algn="l">
              <a:spcBef>
                <a:spcPts val="0"/>
              </a:spcBef>
              <a:spcAft>
                <a:spcPts val="0"/>
              </a:spcAft>
              <a:buNone/>
            </a:pPr>
            <a:r>
              <a:rPr lang="en"/>
              <a:t>chr1	533219	534114	CpG:_94</a:t>
            </a:r>
            <a:endParaRPr/>
          </a:p>
          <a:p>
            <a:pPr indent="0" lvl="0" marL="0" rtl="0" algn="l">
              <a:spcBef>
                <a:spcPts val="0"/>
              </a:spcBef>
              <a:spcAft>
                <a:spcPts val="0"/>
              </a:spcAft>
              <a:buNone/>
            </a:pPr>
            <a:r>
              <a:rPr lang="en"/>
              <a:t>chr1	544738	546649	CpG:_171</a:t>
            </a:r>
            <a:endParaRPr/>
          </a:p>
          <a:p>
            <a:pPr indent="0" lvl="0" marL="0" rtl="0" algn="l">
              <a:spcBef>
                <a:spcPts val="0"/>
              </a:spcBef>
              <a:spcAft>
                <a:spcPts val="0"/>
              </a:spcAft>
              <a:buNone/>
            </a:pPr>
            <a:r>
              <a:rPr lang="en"/>
              <a:t>chr1	801975	802338	CpG:_24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
        <p:nvSpPr>
          <p:cNvPr id="943" name="Google Shape;943;p85"/>
          <p:cNvSpPr txBox="1"/>
          <p:nvPr/>
        </p:nvSpPr>
        <p:spPr>
          <a:xfrm>
            <a:off x="4791125" y="2143225"/>
            <a:ext cx="3476700" cy="15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8761D"/>
                </a:solidFill>
                <a:latin typeface="Consolas"/>
                <a:ea typeface="Consolas"/>
                <a:cs typeface="Consolas"/>
                <a:sym typeface="Consolas"/>
              </a:rPr>
              <a:t>Conceptually, how could we verify that these CpG islands do not overlap any exon? </a:t>
            </a:r>
            <a:endParaRPr sz="18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 of the files</a:t>
            </a:r>
            <a:endParaRPr/>
          </a:p>
        </p:txBody>
      </p:sp>
      <p:sp>
        <p:nvSpPr>
          <p:cNvPr id="173" name="Google Shape;173;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highlight>
                  <a:srgbClr val="FFFFFF"/>
                </a:highlight>
                <a:latin typeface="Consolas"/>
                <a:ea typeface="Consolas"/>
                <a:cs typeface="Consolas"/>
                <a:sym typeface="Consolas"/>
              </a:rPr>
              <a:t>cpg.bed</a:t>
            </a:r>
            <a:r>
              <a:rPr lang="en">
                <a:solidFill>
                  <a:srgbClr val="38761D"/>
                </a:solidFill>
                <a:highlight>
                  <a:srgbClr val="FFFFFF"/>
                </a:highlight>
                <a:latin typeface="Consolas"/>
                <a:ea typeface="Consolas"/>
                <a:cs typeface="Consolas"/>
                <a:sym typeface="Consolas"/>
              </a:rPr>
              <a:t> </a:t>
            </a:r>
            <a:r>
              <a:rPr lang="en">
                <a:solidFill>
                  <a:srgbClr val="333333"/>
                </a:solidFill>
                <a:highlight>
                  <a:srgbClr val="FFFFFF"/>
                </a:highlight>
                <a:latin typeface="Consolas"/>
                <a:ea typeface="Consolas"/>
                <a:cs typeface="Consolas"/>
                <a:sym typeface="Consolas"/>
              </a:rPr>
              <a:t>--&gt; Genome coordinates + annotations for CpG islands or genomic intervals enriched for C and G nucleotides</a:t>
            </a:r>
            <a:endParaRPr>
              <a:solidFill>
                <a:srgbClr val="333333"/>
              </a:solidFill>
              <a:highlight>
                <a:srgbClr val="FFFFFF"/>
              </a:highlight>
              <a:latin typeface="Consolas"/>
              <a:ea typeface="Consolas"/>
              <a:cs typeface="Consolas"/>
              <a:sym typeface="Consolas"/>
            </a:endParaRPr>
          </a:p>
          <a:p>
            <a:pPr indent="0" lvl="0" marL="0" rtl="0" algn="l">
              <a:spcBef>
                <a:spcPts val="1000"/>
              </a:spcBef>
              <a:spcAft>
                <a:spcPts val="0"/>
              </a:spcAft>
              <a:buNone/>
            </a:pPr>
            <a:r>
              <a:rPr b="1" lang="en">
                <a:solidFill>
                  <a:srgbClr val="333333"/>
                </a:solidFill>
                <a:highlight>
                  <a:srgbClr val="FFFFFF"/>
                </a:highlight>
                <a:latin typeface="Consolas"/>
                <a:ea typeface="Consolas"/>
                <a:cs typeface="Consolas"/>
                <a:sym typeface="Consolas"/>
              </a:rPr>
              <a:t>exons.bed </a:t>
            </a:r>
            <a:r>
              <a:rPr lang="en">
                <a:solidFill>
                  <a:srgbClr val="333333"/>
                </a:solidFill>
                <a:highlight>
                  <a:srgbClr val="FFFFFF"/>
                </a:highlight>
                <a:latin typeface="Consolas"/>
                <a:ea typeface="Consolas"/>
                <a:cs typeface="Consolas"/>
                <a:sym typeface="Consolas"/>
              </a:rPr>
              <a:t>--&gt; genome coordinates + transcript + strand information for exons in the human</a:t>
            </a:r>
            <a:endParaRPr>
              <a:solidFill>
                <a:srgbClr val="333333"/>
              </a:solidFill>
              <a:highlight>
                <a:srgbClr val="FFFFFF"/>
              </a:highlight>
              <a:latin typeface="Consolas"/>
              <a:ea typeface="Consolas"/>
              <a:cs typeface="Consolas"/>
              <a:sym typeface="Consolas"/>
            </a:endParaRPr>
          </a:p>
          <a:p>
            <a:pPr indent="0" lvl="0" marL="0" rtl="0" algn="l">
              <a:spcBef>
                <a:spcPts val="1000"/>
              </a:spcBef>
              <a:spcAft>
                <a:spcPts val="0"/>
              </a:spcAft>
              <a:buNone/>
            </a:pPr>
            <a:r>
              <a:rPr b="1" lang="en">
                <a:solidFill>
                  <a:srgbClr val="333333"/>
                </a:solidFill>
                <a:highlight>
                  <a:srgbClr val="FFFFFF"/>
                </a:highlight>
                <a:latin typeface="Consolas"/>
                <a:ea typeface="Consolas"/>
                <a:cs typeface="Consolas"/>
                <a:sym typeface="Consolas"/>
              </a:rPr>
              <a:t>gwas.bed</a:t>
            </a:r>
            <a:r>
              <a:rPr lang="en">
                <a:solidFill>
                  <a:srgbClr val="333333"/>
                </a:solidFill>
                <a:highlight>
                  <a:srgbClr val="FFFFFF"/>
                </a:highlight>
                <a:latin typeface="Consolas"/>
                <a:ea typeface="Consolas"/>
                <a:cs typeface="Consolas"/>
                <a:sym typeface="Consolas"/>
              </a:rPr>
              <a:t> --&gt; genome coordinates + ID for disease-associated single nucleotide polymorphisms</a:t>
            </a:r>
            <a:endParaRPr>
              <a:solidFill>
                <a:srgbClr val="333333"/>
              </a:solidFill>
              <a:highlight>
                <a:srgbClr val="FFFFFF"/>
              </a:highlight>
              <a:latin typeface="Consolas"/>
              <a:ea typeface="Consolas"/>
              <a:cs typeface="Consolas"/>
              <a:sym typeface="Consolas"/>
            </a:endParaRPr>
          </a:p>
          <a:p>
            <a:pPr indent="0" lvl="0" marL="0" rtl="0" algn="l">
              <a:spcBef>
                <a:spcPts val="1000"/>
              </a:spcBef>
              <a:spcAft>
                <a:spcPts val="0"/>
              </a:spcAft>
              <a:buNone/>
            </a:pPr>
            <a:r>
              <a:rPr b="1" lang="en">
                <a:solidFill>
                  <a:srgbClr val="333333"/>
                </a:solidFill>
                <a:highlight>
                  <a:srgbClr val="FFFFFF"/>
                </a:highlight>
                <a:latin typeface="Consolas"/>
                <a:ea typeface="Consolas"/>
                <a:cs typeface="Consolas"/>
                <a:sym typeface="Consolas"/>
              </a:rPr>
              <a:t>hesc.chromHmm.bed</a:t>
            </a:r>
            <a:r>
              <a:rPr lang="en">
                <a:solidFill>
                  <a:srgbClr val="333333"/>
                </a:solidFill>
                <a:highlight>
                  <a:srgbClr val="FFFFFF"/>
                </a:highlight>
                <a:latin typeface="Consolas"/>
                <a:ea typeface="Consolas"/>
                <a:cs typeface="Consolas"/>
                <a:sym typeface="Consolas"/>
              </a:rPr>
              <a:t> --&gt; genome coordinates + function in the genome (e.g., promoter, enhancer, etc.)</a:t>
            </a:r>
            <a:endParaRPr>
              <a:solidFill>
                <a:srgbClr val="333333"/>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2100">
              <a:solidFill>
                <a:srgbClr val="333333"/>
              </a:solidFill>
              <a:highlight>
                <a:srgbClr val="FFFFFF"/>
              </a:highlight>
              <a:latin typeface="Economica"/>
              <a:ea typeface="Economica"/>
              <a:cs typeface="Economica"/>
              <a:sym typeface="Economica"/>
            </a:endParaRPr>
          </a:p>
          <a:p>
            <a:pPr indent="0" lvl="0" marL="0" rtl="0" algn="l">
              <a:spcBef>
                <a:spcPts val="1000"/>
              </a:spcBef>
              <a:spcAft>
                <a:spcPts val="1000"/>
              </a:spcAft>
              <a:buNone/>
            </a:pPr>
            <a:r>
              <a:t/>
            </a:r>
            <a:endParaRPr sz="2100">
              <a:solidFill>
                <a:srgbClr val="333333"/>
              </a:solidFill>
              <a:highlight>
                <a:srgbClr val="FFFFFF"/>
              </a:highlight>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Let’s work through the bedtools subcommands</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