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7"/>
  </p:notesMasterIdLst>
  <p:sldIdLst>
    <p:sldId id="558" r:id="rId2"/>
    <p:sldId id="559" r:id="rId3"/>
    <p:sldId id="537" r:id="rId4"/>
    <p:sldId id="538" r:id="rId5"/>
    <p:sldId id="539" r:id="rId6"/>
    <p:sldId id="540" r:id="rId7"/>
    <p:sldId id="541" r:id="rId8"/>
    <p:sldId id="554" r:id="rId9"/>
    <p:sldId id="555" r:id="rId10"/>
    <p:sldId id="556" r:id="rId11"/>
    <p:sldId id="557" r:id="rId12"/>
    <p:sldId id="546" r:id="rId13"/>
    <p:sldId id="547" r:id="rId14"/>
    <p:sldId id="548" r:id="rId15"/>
    <p:sldId id="5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2183E1-3D03-AA4D-B1B0-8663466EA30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1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iostars.org/p/71300/" TargetMode="External"/><Relationship Id="rId2" Type="http://schemas.openxmlformats.org/officeDocument/2006/relationships/hyperlink" Target="http://www.biostars.org/p/12752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86742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QC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D1F2D-4507-8C40-A6D9-EE479B27922B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B4787A8-181B-164D-AE48-2C262C3A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FA4ED203-2039-1E4B-8E2C-8830997CC5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CC6117F-E648-2440-99B3-607572DC0A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DFD0F-DA38-7643-F53D-1664E396B758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10-23, 2024</a:t>
            </a:r>
            <a:endParaRPr lang="en-US" sz="16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838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Sequencing Depth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8AD072-28FB-E64B-84F4-03C41C53C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/>
          <a:p>
            <a:pPr>
              <a:buSzPct val="45000"/>
              <a:buFont typeface="Wingdings" charset="0"/>
              <a:buChar char=""/>
            </a:pPr>
            <a:r>
              <a:rPr lang="en-CA" sz="1600" b="1" dirty="0"/>
              <a:t>Have we sequenced deep enough?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DNA-</a:t>
            </a:r>
            <a:r>
              <a:rPr lang="en-CA" sz="1600" dirty="0" err="1"/>
              <a:t>seq</a:t>
            </a:r>
            <a:r>
              <a:rPr lang="en-CA" sz="1600" dirty="0"/>
              <a:t>, we can determine this by looking at the average coverage over the sequenced region. Is it above a certain threshold?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In RNA-</a:t>
            </a:r>
            <a:r>
              <a:rPr lang="en-CA" sz="1600" dirty="0" err="1"/>
              <a:t>seq</a:t>
            </a:r>
            <a:r>
              <a:rPr lang="en-CA" sz="1600" dirty="0"/>
              <a:t>, this is a challenge due to the variability in gene abundance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Use splice junctions detection rate as a way to identify desired sequencing depth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Check for saturation by resampling 5%, 10%, 15%, ..., 95% of total alignments from aligned file, and then detect splice junctions from each subset and compare to reference gene model.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This method ensures that you have sufficient coverage to perform alternative splicing analyses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964637A-49DB-5441-80D3-25CDED42D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1085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Base Distribution</a:t>
            </a:r>
            <a:endParaRPr lang="en-US" b="1" dirty="0"/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9F155402-9BEA-5542-A564-BF1F34C3E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5717116"/>
            <a:ext cx="8783638" cy="111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7096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sz="1600" dirty="0"/>
              <a:t>Your sequenced bases distribution will depend on the library preparation protocol selected </a:t>
            </a:r>
          </a:p>
          <a:p>
            <a:pPr>
              <a:buSzPct val="45000"/>
              <a:buFont typeface="Wingdings" charset="0"/>
              <a:buNone/>
            </a:pPr>
            <a:endParaRPr lang="en-CA" dirty="0"/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A3BA1C36-59F3-3A4B-804E-F4A61C032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721379"/>
            <a:ext cx="4032250" cy="331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A57DFD2-7A85-714A-8086-FD1050F44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538" y="1505479"/>
            <a:ext cx="46085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C5094138-4FD5-E141-B2B1-818D5B0D1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1" y="4936065"/>
            <a:ext cx="2132013" cy="26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Whole </a:t>
            </a:r>
            <a:r>
              <a:rPr lang="en-CA" sz="1200" dirty="0" err="1"/>
              <a:t>Transcriptome</a:t>
            </a:r>
            <a:r>
              <a:rPr lang="en-CA" sz="1200" dirty="0"/>
              <a:t> Library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BC23AF67-F15D-E04A-B69F-973B902BB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4901" y="4950354"/>
            <a:ext cx="150971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/>
              <a:t>PolyA mRNA library</a:t>
            </a:r>
          </a:p>
        </p:txBody>
      </p:sp>
    </p:spTree>
    <p:extLst>
      <p:ext uri="{BB962C8B-B14F-4D97-AF65-F5344CB8AC3E}">
        <p14:creationId xmlns:p14="http://schemas.microsoft.com/office/powerpoint/2010/main" val="3308323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8" y="1397000"/>
            <a:ext cx="8928100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6" y="4060825"/>
            <a:ext cx="8855075" cy="1195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606551" y="6002339"/>
            <a:ext cx="5821363" cy="261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4072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1200" dirty="0"/>
              <a:t>http://</a:t>
            </a:r>
            <a:r>
              <a:rPr lang="en-CA" sz="1200" dirty="0" err="1"/>
              <a:t>thegenomefactory.blogspot.ca</a:t>
            </a:r>
            <a:r>
              <a:rPr lang="en-CA" sz="1200" dirty="0"/>
              <a:t>/2013/08/paired-end-read-confusion-</a:t>
            </a:r>
            <a:r>
              <a:rPr lang="en-CA" sz="1200" dirty="0" err="1"/>
              <a:t>library.html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858014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Insert Size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363" y="1268760"/>
            <a:ext cx="4171950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206875" y="5594351"/>
            <a:ext cx="397033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Consistent with library size selection?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17248" y="6003020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807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BAM read counting and variant allele expression status</a:t>
            </a:r>
          </a:p>
        </p:txBody>
      </p:sp>
      <p:pic>
        <p:nvPicPr>
          <p:cNvPr id="34818" name="Content Placeholder 1" descr="IGV DNMT3A SNV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23" r="-487" b="8792"/>
          <a:stretch>
            <a:fillRect/>
          </a:stretch>
        </p:blipFill>
        <p:spPr>
          <a:xfrm>
            <a:off x="2041526" y="1352551"/>
            <a:ext cx="8105775" cy="4308475"/>
          </a:xfrm>
        </p:spPr>
      </p:pic>
      <p:sp>
        <p:nvSpPr>
          <p:cNvPr id="34819" name="TextBox 2"/>
          <p:cNvSpPr txBox="1">
            <a:spLocks noChangeArrowheads="1"/>
          </p:cNvSpPr>
          <p:nvPr/>
        </p:nvSpPr>
        <p:spPr bwMode="auto">
          <a:xfrm>
            <a:off x="1951039" y="5732463"/>
            <a:ext cx="82248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71450" indent="-1714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1200"/>
              <a:t>A variant C-&gt;T is observed in 12 of 25 reads covering this position.  Variant allele frequency (VAF) 12/25 = 48%.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Both alleles appear to be expressed equally (not always the case) -&gt; heterozygous, no allele specific expression</a:t>
            </a:r>
          </a:p>
          <a:p>
            <a:pPr eaLnBrk="1" hangingPunct="1">
              <a:buFont typeface="Arial" charset="0"/>
              <a:buChar char="•"/>
            </a:pPr>
            <a:r>
              <a:rPr lang="en-US" sz="1200"/>
              <a:t>How can we determine variant read counts, depth of coverage, and VAF without manually viewing in IGV?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240463" y="42211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095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9618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Learning objectives of </a:t>
            </a:r>
            <a:r>
              <a:rPr lang="en-US" b="1">
                <a:latin typeface="Calibri" charset="0"/>
                <a:ea typeface="ＭＳ Ｐゴシック" charset="0"/>
              </a:rPr>
              <a:t>module 3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1676400" y="1412875"/>
            <a:ext cx="8839200" cy="4724400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dirty="0" err="1">
                <a:latin typeface="Calibri" charset="0"/>
                <a:ea typeface="ＭＳ Ｐゴシック" charset="0"/>
              </a:rPr>
              <a:t>seq</a:t>
            </a:r>
            <a:r>
              <a:rPr lang="en-US" dirty="0">
                <a:latin typeface="Calibri" charset="0"/>
                <a:ea typeface="ＭＳ Ｐゴシック" charset="0"/>
              </a:rPr>
              <a:t> alignments in IGV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Alignment QC Assessment</a:t>
            </a:r>
          </a:p>
          <a:p>
            <a:r>
              <a:rPr lang="en-US" dirty="0">
                <a:latin typeface="Calibri" charset="0"/>
                <a:ea typeface="ＭＳ Ｐゴシック" charset="0"/>
              </a:rPr>
              <a:t>BAM read counting and determination of variant allele expression status</a:t>
            </a:r>
          </a:p>
        </p:txBody>
      </p:sp>
    </p:spTree>
    <p:extLst>
      <p:ext uri="{BB962C8B-B14F-4D97-AF65-F5344CB8AC3E}">
        <p14:creationId xmlns:p14="http://schemas.microsoft.com/office/powerpoint/2010/main" val="790026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Visualization of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r>
              <a:rPr lang="en-US" b="1" dirty="0">
                <a:latin typeface="Calibri" charset="0"/>
                <a:ea typeface="ＭＳ Ｐゴシック" charset="0"/>
              </a:rPr>
              <a:t> alignments in IGV browser</a:t>
            </a:r>
          </a:p>
        </p:txBody>
      </p:sp>
      <p:pic>
        <p:nvPicPr>
          <p:cNvPr id="32770" name="Content Placeholder 1" descr="IGV UMPS Screenshot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63" r="-1563"/>
          <a:stretch>
            <a:fillRect/>
          </a:stretch>
        </p:blipFill>
        <p:spPr>
          <a:xfrm>
            <a:off x="2351088" y="1700213"/>
            <a:ext cx="7815262" cy="4176712"/>
          </a:xfrm>
        </p:spPr>
      </p:pic>
      <p:cxnSp>
        <p:nvCxnSpPr>
          <p:cNvPr id="4" name="Straight Arrow Connector 3"/>
          <p:cNvCxnSpPr>
            <a:cxnSpLocks/>
          </p:cNvCxnSpPr>
          <p:nvPr/>
        </p:nvCxnSpPr>
        <p:spPr>
          <a:xfrm>
            <a:off x="3287713" y="1484314"/>
            <a:ext cx="43180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2" name="TextBox 4"/>
          <p:cNvSpPr txBox="1">
            <a:spLocks noChangeArrowheads="1"/>
          </p:cNvSpPr>
          <p:nvPr/>
        </p:nvSpPr>
        <p:spPr bwMode="auto">
          <a:xfrm>
            <a:off x="2881313" y="1208089"/>
            <a:ext cx="838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Ideogram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5951538" y="1484313"/>
            <a:ext cx="431800" cy="3603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4" name="TextBox 10"/>
          <p:cNvSpPr txBox="1">
            <a:spLocks noChangeArrowheads="1"/>
          </p:cNvSpPr>
          <p:nvPr/>
        </p:nvSpPr>
        <p:spPr bwMode="auto">
          <a:xfrm>
            <a:off x="6383339" y="1341439"/>
            <a:ext cx="14938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Control pop-up info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 flipV="1">
            <a:off x="3648075" y="5589588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6" name="TextBox 14"/>
          <p:cNvSpPr txBox="1">
            <a:spLocks noChangeArrowheads="1"/>
          </p:cNvSpPr>
          <p:nvPr/>
        </p:nvSpPr>
        <p:spPr bwMode="auto">
          <a:xfrm>
            <a:off x="3143250" y="6021389"/>
            <a:ext cx="941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Gene track</a:t>
            </a:r>
          </a:p>
        </p:txBody>
      </p:sp>
      <p:sp>
        <p:nvSpPr>
          <p:cNvPr id="32777" name="TextBox 15"/>
          <p:cNvSpPr txBox="1">
            <a:spLocks noChangeArrowheads="1"/>
          </p:cNvSpPr>
          <p:nvPr/>
        </p:nvSpPr>
        <p:spPr bwMode="auto">
          <a:xfrm>
            <a:off x="1558926" y="4508501"/>
            <a:ext cx="10064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Reads track</a:t>
            </a:r>
          </a:p>
        </p:txBody>
      </p:sp>
      <p:cxnSp>
        <p:nvCxnSpPr>
          <p:cNvPr id="17" name="Straight Arrow Connector 16"/>
          <p:cNvCxnSpPr>
            <a:stCxn id="32777" idx="0"/>
          </p:cNvCxnSpPr>
          <p:nvPr/>
        </p:nvCxnSpPr>
        <p:spPr>
          <a:xfrm flipV="1">
            <a:off x="2045505" y="4149727"/>
            <a:ext cx="594508" cy="35877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79" name="TextBox 18"/>
          <p:cNvSpPr txBox="1">
            <a:spLocks noChangeArrowheads="1"/>
          </p:cNvSpPr>
          <p:nvPr/>
        </p:nvSpPr>
        <p:spPr bwMode="auto">
          <a:xfrm>
            <a:off x="1539375" y="307975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track</a:t>
            </a:r>
          </a:p>
        </p:txBody>
      </p:sp>
      <p:cxnSp>
        <p:nvCxnSpPr>
          <p:cNvPr id="20" name="Straight Arrow Connector 19"/>
          <p:cNvCxnSpPr>
            <a:stCxn id="32779" idx="0"/>
          </p:cNvCxnSpPr>
          <p:nvPr/>
        </p:nvCxnSpPr>
        <p:spPr>
          <a:xfrm flipV="1">
            <a:off x="1970413" y="2719388"/>
            <a:ext cx="669601" cy="3603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 flipV="1">
            <a:off x="8256588" y="3141664"/>
            <a:ext cx="214312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2" name="TextBox 22"/>
          <p:cNvSpPr txBox="1">
            <a:spLocks noChangeArrowheads="1"/>
          </p:cNvSpPr>
          <p:nvPr/>
        </p:nvSpPr>
        <p:spPr bwMode="auto">
          <a:xfrm>
            <a:off x="8005764" y="3644901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Single reads, not spliced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 flipV="1">
            <a:off x="5303838" y="4652963"/>
            <a:ext cx="431800" cy="431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4" name="TextBox 25"/>
          <p:cNvSpPr txBox="1">
            <a:spLocks noChangeArrowheads="1"/>
          </p:cNvSpPr>
          <p:nvPr/>
        </p:nvSpPr>
        <p:spPr bwMode="auto">
          <a:xfrm>
            <a:off x="4656139" y="5013326"/>
            <a:ext cx="11144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 dirty="0"/>
              <a:t>Single reads, spliced</a:t>
            </a:r>
          </a:p>
        </p:txBody>
      </p:sp>
      <p:cxnSp>
        <p:nvCxnSpPr>
          <p:cNvPr id="27" name="Straight Arrow Connector 26"/>
          <p:cNvCxnSpPr>
            <a:cxnSpLocks/>
          </p:cNvCxnSpPr>
          <p:nvPr/>
        </p:nvCxnSpPr>
        <p:spPr>
          <a:xfrm flipV="1">
            <a:off x="3287713" y="2636839"/>
            <a:ext cx="438150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6" name="TextBox 28"/>
          <p:cNvSpPr txBox="1">
            <a:spLocks noChangeArrowheads="1"/>
          </p:cNvSpPr>
          <p:nvPr/>
        </p:nvSpPr>
        <p:spPr bwMode="auto">
          <a:xfrm>
            <a:off x="2835569" y="3111501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scale</a:t>
            </a:r>
          </a:p>
        </p:txBody>
      </p:sp>
      <p:cxnSp>
        <p:nvCxnSpPr>
          <p:cNvPr id="30" name="Straight Arrow Connector 29"/>
          <p:cNvCxnSpPr>
            <a:cxnSpLocks/>
          </p:cNvCxnSpPr>
          <p:nvPr/>
        </p:nvCxnSpPr>
        <p:spPr>
          <a:xfrm flipH="1">
            <a:off x="7608888" y="1557339"/>
            <a:ext cx="647700" cy="5032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88" name="TextBox 32"/>
          <p:cNvSpPr txBox="1">
            <a:spLocks noChangeArrowheads="1"/>
          </p:cNvSpPr>
          <p:nvPr/>
        </p:nvSpPr>
        <p:spPr bwMode="auto">
          <a:xfrm>
            <a:off x="7881938" y="1341439"/>
            <a:ext cx="1238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Viewer position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 flipH="1">
            <a:off x="8040688" y="1628775"/>
            <a:ext cx="1439862" cy="10795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0" name="TextBox 35"/>
          <p:cNvSpPr txBox="1">
            <a:spLocks noChangeArrowheads="1"/>
          </p:cNvSpPr>
          <p:nvPr/>
        </p:nvSpPr>
        <p:spPr bwMode="auto">
          <a:xfrm>
            <a:off x="9244306" y="1196976"/>
            <a:ext cx="891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200"/>
              <a:t>Coverage </a:t>
            </a:r>
          </a:p>
          <a:p>
            <a:pPr algn="ctr" eaLnBrk="1" hangingPunct="1"/>
            <a:r>
              <a:rPr lang="en-US" sz="1200"/>
              <a:t>pileup</a:t>
            </a:r>
          </a:p>
        </p:txBody>
      </p:sp>
      <p:cxnSp>
        <p:nvCxnSpPr>
          <p:cNvPr id="37" name="Straight Arrow Connector 36"/>
          <p:cNvCxnSpPr>
            <a:cxnSpLocks/>
          </p:cNvCxnSpPr>
          <p:nvPr/>
        </p:nvCxnSpPr>
        <p:spPr>
          <a:xfrm flipV="1">
            <a:off x="9191626" y="3429001"/>
            <a:ext cx="144463" cy="5762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2" name="TextBox 38"/>
          <p:cNvSpPr txBox="1">
            <a:spLocks noChangeArrowheads="1"/>
          </p:cNvSpPr>
          <p:nvPr/>
        </p:nvSpPr>
        <p:spPr bwMode="auto">
          <a:xfrm>
            <a:off x="88677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+ve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 flipH="1" flipV="1">
            <a:off x="9642476" y="3500439"/>
            <a:ext cx="125413" cy="50482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794" name="TextBox 40"/>
          <p:cNvSpPr txBox="1">
            <a:spLocks noChangeArrowheads="1"/>
          </p:cNvSpPr>
          <p:nvPr/>
        </p:nvSpPr>
        <p:spPr bwMode="auto">
          <a:xfrm>
            <a:off x="9515476" y="4005263"/>
            <a:ext cx="6127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/>
              <a:t>-ve</a:t>
            </a:r>
          </a:p>
          <a:p>
            <a:pPr eaLnBrk="1" hangingPunct="1"/>
            <a:r>
              <a:rPr lang="en-US" sz="1200"/>
              <a:t>strand</a:t>
            </a:r>
          </a:p>
        </p:txBody>
      </p:sp>
    </p:spTree>
    <p:extLst>
      <p:ext uri="{BB962C8B-B14F-4D97-AF65-F5344CB8AC3E}">
        <p14:creationId xmlns:p14="http://schemas.microsoft.com/office/powerpoint/2010/main" val="239607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1676400" y="44450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 viewers to IGV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Alternative viewers to IGV</a:t>
            </a: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2"/>
              </a:rPr>
              <a:t>http://www.biostars.org/p/12752/</a:t>
            </a:r>
            <a:endParaRPr lang="en-US">
              <a:latin typeface="Calibri" charset="0"/>
              <a:ea typeface="ＭＳ Ｐゴシック" charset="0"/>
            </a:endParaRPr>
          </a:p>
          <a:p>
            <a:pPr lvl="1"/>
            <a:r>
              <a:rPr lang="en-US">
                <a:latin typeface="Calibri" charset="0"/>
                <a:ea typeface="ＭＳ Ｐゴシック" charset="0"/>
                <a:hlinkClick r:id="rId3"/>
              </a:rPr>
              <a:t>http://www.biostars.org/p/71300/</a:t>
            </a:r>
            <a:endParaRPr lang="en-US">
              <a:latin typeface="Calibri" charset="0"/>
              <a:ea typeface="ＭＳ Ｐゴシック" charset="0"/>
            </a:endParaRPr>
          </a:p>
          <a:p>
            <a:r>
              <a:rPr lang="en-US">
                <a:latin typeface="Calibri" charset="0"/>
                <a:ea typeface="ＭＳ Ｐゴシック" charset="0"/>
              </a:rPr>
              <a:t>Artemis, BamView, Chipster, gbrowse2, GenoViewer, MagicViewer, </a:t>
            </a:r>
            <a:r>
              <a:rPr lang="en-US" b="1">
                <a:latin typeface="Calibri" charset="0"/>
                <a:ea typeface="ＭＳ Ｐゴシック" charset="0"/>
              </a:rPr>
              <a:t>Savant</a:t>
            </a:r>
            <a:r>
              <a:rPr lang="en-US">
                <a:latin typeface="Calibri" charset="0"/>
                <a:ea typeface="ＭＳ Ｐゴシック" charset="0"/>
              </a:rPr>
              <a:t>, Tablet, tview</a:t>
            </a:r>
          </a:p>
        </p:txBody>
      </p:sp>
    </p:spTree>
    <p:extLst>
      <p:ext uri="{BB962C8B-B14F-4D97-AF65-F5344CB8AC3E}">
        <p14:creationId xmlns:p14="http://schemas.microsoft.com/office/powerpoint/2010/main" val="1119698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 Assessment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3' and 5' Bias</a:t>
            </a:r>
          </a:p>
          <a:p>
            <a:r>
              <a:rPr lang="en-US" dirty="0"/>
              <a:t>Nucleotide Content</a:t>
            </a:r>
          </a:p>
          <a:p>
            <a:r>
              <a:rPr lang="en-US" dirty="0"/>
              <a:t>Base/Read Quality</a:t>
            </a:r>
          </a:p>
          <a:p>
            <a:r>
              <a:rPr lang="en-US" dirty="0"/>
              <a:t>PCR Artifact</a:t>
            </a:r>
          </a:p>
          <a:p>
            <a:r>
              <a:rPr lang="en-US" dirty="0"/>
              <a:t>Sequencing Depth</a:t>
            </a:r>
          </a:p>
          <a:p>
            <a:r>
              <a:rPr lang="en-US" dirty="0"/>
              <a:t>Base Distribution</a:t>
            </a:r>
          </a:p>
          <a:p>
            <a:r>
              <a:rPr lang="en-US" dirty="0"/>
              <a:t>Insert Size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1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3' &amp; 5' Bias</a:t>
            </a:r>
            <a:endParaRPr 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913" y="1419226"/>
            <a:ext cx="5930900" cy="326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638" y="1413470"/>
            <a:ext cx="4335462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10452100" y="1772668"/>
            <a:ext cx="1588" cy="15843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595439" y="5877273"/>
            <a:ext cx="3024187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93605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4" y="4000500"/>
            <a:ext cx="5349875" cy="240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3" y="513184"/>
            <a:ext cx="457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668464" y="1295400"/>
            <a:ext cx="3959225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 marL="215900" indent="-21590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pPr>
              <a:buSzPct val="45000"/>
              <a:buFont typeface="Wingdings" charset="0"/>
              <a:buChar char=""/>
            </a:pPr>
            <a:r>
              <a:rPr lang="en-CA" b="1" dirty="0"/>
              <a:t>Random primers</a:t>
            </a:r>
            <a:r>
              <a:rPr lang="en-CA" dirty="0"/>
              <a:t> are used to reverse transcribe RNA fragments into double-stranded complementary DNA (</a:t>
            </a:r>
            <a:r>
              <a:rPr lang="en-CA" dirty="0" err="1"/>
              <a:t>dscDNA</a:t>
            </a:r>
            <a:r>
              <a:rPr lang="en-CA" dirty="0"/>
              <a:t>)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Causes certain patterns to be over represented at the beginning (5’end) of reads </a:t>
            </a:r>
          </a:p>
          <a:p>
            <a:pPr>
              <a:buSzPct val="45000"/>
              <a:buFont typeface="Wingdings" charset="0"/>
              <a:buChar char=""/>
            </a:pPr>
            <a:r>
              <a:rPr lang="en-CA" dirty="0"/>
              <a:t>Deviation from expected A%=C%=G%=T%=25% 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7392144" y="5975351"/>
            <a:ext cx="30241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sz="2000" dirty="0"/>
              <a:t>http://</a:t>
            </a:r>
            <a:r>
              <a:rPr lang="en-CA" sz="2000" dirty="0" err="1"/>
              <a:t>rseqc.sourceforge.net</a:t>
            </a:r>
            <a:r>
              <a:rPr lang="en-CA" sz="2000" dirty="0"/>
              <a:t>/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Nucleotide 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05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Quality Distribution</a:t>
            </a:r>
            <a:endParaRPr lang="en-US" b="1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5395467-9875-9F43-B3E9-F781D1D2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718733"/>
            <a:ext cx="5791200" cy="4724400"/>
          </a:xfrm>
        </p:spPr>
        <p:txBody>
          <a:bodyPr/>
          <a:lstStyle/>
          <a:p>
            <a:r>
              <a:rPr lang="en-US" sz="2000" dirty="0" err="1"/>
              <a:t>Phred</a:t>
            </a:r>
            <a:r>
              <a:rPr lang="en-US" sz="2000" dirty="0"/>
              <a:t> quality score is widely used to characterize the quality of base-calling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quality score = -10xlog(10)P, here P is probability that base-calling is wrong</a:t>
            </a:r>
          </a:p>
          <a:p>
            <a:r>
              <a:rPr lang="en-US" sz="2000" dirty="0" err="1"/>
              <a:t>Phred</a:t>
            </a:r>
            <a:r>
              <a:rPr lang="en-US" sz="2000" dirty="0"/>
              <a:t> score of 30 means there is 1/1000 chance that the base-calling is wrong</a:t>
            </a:r>
          </a:p>
          <a:p>
            <a:r>
              <a:rPr lang="en-US" sz="2000" dirty="0"/>
              <a:t>The quality of the bases tend to drop at the end of the read, a pattern observed in sequencing by synthesis techniques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E48340C-E61D-8F41-9ED1-0006B95BA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781799" y="1415421"/>
            <a:ext cx="43434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596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charset="0"/>
              </a:rPr>
              <a:t>Alignment QC: PCR Duplication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6B6BE51-5477-C24D-A534-A19F2F9CFD00}"/>
              </a:ext>
            </a:extLst>
          </p:cNvPr>
          <p:cNvSpPr txBox="1">
            <a:spLocks/>
          </p:cNvSpPr>
          <p:nvPr/>
        </p:nvSpPr>
        <p:spPr>
          <a:xfrm>
            <a:off x="203200" y="1600200"/>
            <a:ext cx="57912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Duplicate reads are reads that have the same start/end positions and same exact sequence</a:t>
            </a:r>
          </a:p>
          <a:p>
            <a:r>
              <a:rPr lang="en-US" sz="2000"/>
              <a:t>In DNA-seq, reads/start point is used as a metric to assess PCR duplication rate</a:t>
            </a:r>
          </a:p>
          <a:p>
            <a:r>
              <a:rPr lang="en-US" sz="2000"/>
              <a:t>In DNA-seq, duplicate reads are collapsed using tools such as picard</a:t>
            </a:r>
          </a:p>
          <a:p>
            <a:r>
              <a:rPr lang="en-US" sz="2000"/>
              <a:t>How is RNA-seq different from DNA-seq?</a:t>
            </a:r>
          </a:p>
          <a:p>
            <a:endParaRPr lang="en-US" sz="2000" dirty="0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4721F7D5-4DBC-7642-829E-F49B2E404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386" b="-4386"/>
          <a:stretch>
            <a:fillRect/>
          </a:stretch>
        </p:blipFill>
        <p:spPr bwMode="auto">
          <a:xfrm>
            <a:off x="6197600" y="1600200"/>
            <a:ext cx="57912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1" name="Text Box 4">
            <a:extLst>
              <a:ext uri="{FF2B5EF4-FFF2-40B4-BE49-F238E27FC236}">
                <a16:creationId xmlns:a16="http://schemas.microsoft.com/office/drawing/2014/main" id="{5A8C7474-0471-574D-87FA-156D476BC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39" y="5975351"/>
            <a:ext cx="3196694" cy="349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58607" rIns="90000" bIns="45000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5pPr>
            <a:lvl6pPr marL="25146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6pPr>
            <a:lvl7pPr marL="29718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7pPr>
            <a:lvl8pPr marL="34290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8pPr>
            <a:lvl9pPr marL="3886200" indent="-228600" defTabSz="449263" fontAlgn="base" hangingPunct="0">
              <a:lnSpc>
                <a:spcPct val="9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Droid Sans Fallback" charset="0"/>
              </a:defRPr>
            </a:lvl9pPr>
          </a:lstStyle>
          <a:p>
            <a:r>
              <a:rPr lang="en-CA" dirty="0"/>
              <a:t>http://</a:t>
            </a:r>
            <a:r>
              <a:rPr lang="en-CA" dirty="0" err="1"/>
              <a:t>rseqc.sourceforge.net</a:t>
            </a:r>
            <a:r>
              <a:rPr lang="en-CA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9312643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643</Words>
  <Application>Microsoft Macintosh PowerPoint</Application>
  <PresentationFormat>Widescreen</PresentationFormat>
  <Paragraphs>80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Segoe UI</vt:lpstr>
      <vt:lpstr>Wingdings</vt:lpstr>
      <vt:lpstr>1_Office Theme</vt:lpstr>
      <vt:lpstr>PowerPoint Presentation</vt:lpstr>
      <vt:lpstr>Learning objectives of module 3</vt:lpstr>
      <vt:lpstr>Visualization of RNA-seq alignments in IGV browser</vt:lpstr>
      <vt:lpstr>Alternative viewers to IGV</vt:lpstr>
      <vt:lpstr>Alignment QC Assessment</vt:lpstr>
      <vt:lpstr>Alignment QC: 3' &amp; 5' Bias</vt:lpstr>
      <vt:lpstr>Alignment QC: Nucleotide Content</vt:lpstr>
      <vt:lpstr>Alignment QC: Quality Distribution</vt:lpstr>
      <vt:lpstr>Alignment QC: PCR Duplication</vt:lpstr>
      <vt:lpstr>Alignment QC: Sequencing Depth</vt:lpstr>
      <vt:lpstr>Alignment QC: Base Distribution</vt:lpstr>
      <vt:lpstr>Alignment QC: Insert Size</vt:lpstr>
      <vt:lpstr>Alignment QC: Insert Size</vt:lpstr>
      <vt:lpstr>BAM read counting and variant allele expression status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Hoang, My</cp:lastModifiedBy>
  <cp:revision>2</cp:revision>
  <dcterms:created xsi:type="dcterms:W3CDTF">2023-11-13T22:47:43Z</dcterms:created>
  <dcterms:modified xsi:type="dcterms:W3CDTF">2024-11-10T19:13:15Z</dcterms:modified>
</cp:coreProperties>
</file>