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4"/>
  </p:notesMasterIdLst>
  <p:sldIdLst>
    <p:sldId id="517" r:id="rId2"/>
    <p:sldId id="524" r:id="rId3"/>
    <p:sldId id="536" r:id="rId4"/>
    <p:sldId id="537" r:id="rId5"/>
    <p:sldId id="538" r:id="rId6"/>
    <p:sldId id="539" r:id="rId7"/>
    <p:sldId id="540" r:id="rId8"/>
    <p:sldId id="531" r:id="rId9"/>
    <p:sldId id="532" r:id="rId10"/>
    <p:sldId id="533" r:id="rId11"/>
    <p:sldId id="535" r:id="rId12"/>
    <p:sldId id="54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/>
    <p:restoredTop sz="71293"/>
  </p:normalViewPr>
  <p:slideViewPr>
    <p:cSldViewPr snapToGrid="0" snapToObjects="1">
      <p:cViewPr varScale="1">
        <p:scale>
          <a:sx n="89" d="100"/>
          <a:sy n="89" d="100"/>
        </p:scale>
        <p:origin x="1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80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36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65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15875-1AE6-CC48-9CDA-83B4DB9E01BD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2ABB33F8-A05E-3547-922B-CE0D69252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46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7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9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1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07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69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43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8FB569-0485-8045-BFD7-167815E77336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z="900" smtClean="0"/>
              <a:pPr>
                <a:defRPr/>
              </a:pPr>
              <a:t>‹#›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0306AE-18A0-4C44-8452-FDAD4CEC049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C81E6-F19D-9E4F-A613-5717CEE394C4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5D193-BF70-C04D-ACCD-2D3C430B970A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6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help/search/index.html?q=pathway" TargetMode="External"/><Relationship Id="rId2" Type="http://schemas.openxmlformats.org/officeDocument/2006/relationships/hyperlink" Target="https://genviz.org/module-04-expression/0004/01/01/Expression_Profiling_and_Visualizati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iorxiv.org/content/early/2014/03/30/00366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edgeR.html" TargetMode="External"/><Relationship Id="rId2" Type="http://schemas.openxmlformats.org/officeDocument/2006/relationships/hyperlink" Target="http://www-huber.embl.de/users/anders/DESeq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1161/" TargetMode="External"/><Relationship Id="rId2" Type="http://schemas.openxmlformats.org/officeDocument/2006/relationships/hyperlink" Target="http://scotty.genetics.utah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iostars.org/p/68885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multtes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915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3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Abundance Estimation and Differential Expression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AB5ADE-E513-DF42-86C4-3D6C4B6F0DE7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81B4EC5-2163-754F-BB45-0B4F307C5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8" name="Picture 1" descr="RNA-Seq-alignment.png">
            <a:extLst>
              <a:ext uri="{FF2B5EF4-FFF2-40B4-BE49-F238E27FC236}">
                <a16:creationId xmlns:a16="http://schemas.microsoft.com/office/drawing/2014/main" id="{79365D22-94FE-2F45-A8C0-C3DC697DA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15FD68-F5E0-B64F-B423-ADB72752E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DCA378-C29B-3738-04D8-13D153CED6A5}"/>
              </a:ext>
            </a:extLst>
          </p:cNvPr>
          <p:cNvSpPr txBox="1">
            <a:spLocks/>
          </p:cNvSpPr>
          <p:nvPr/>
        </p:nvSpPr>
        <p:spPr>
          <a:xfrm>
            <a:off x="364772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Arpad </a:t>
            </a:r>
            <a:r>
              <a:rPr lang="en-US" sz="1800" dirty="0" err="1">
                <a:latin typeface="Calibri"/>
                <a:cs typeface="Calibri"/>
              </a:rPr>
              <a:t>Danos</a:t>
            </a:r>
            <a:r>
              <a:rPr lang="en-US" sz="1800" dirty="0">
                <a:latin typeface="Calibri"/>
                <a:cs typeface="Calibri"/>
              </a:rPr>
              <a:t>, Felicia Gomez, Obi Griffith, Malachi Griffith,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My Hoang, Mariam Khanfar, Chris Miller, Kartik Singhal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10-23, 2024</a:t>
            </a:r>
          </a:p>
        </p:txBody>
      </p:sp>
    </p:spTree>
    <p:extLst>
      <p:ext uri="{BB962C8B-B14F-4D97-AF65-F5344CB8AC3E}">
        <p14:creationId xmlns:p14="http://schemas.microsoft.com/office/powerpoint/2010/main" val="280293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19725" y="-94828"/>
            <a:ext cx="11352550" cy="1143000"/>
          </a:xfrm>
        </p:spPr>
        <p:txBody>
          <a:bodyPr/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Downstream interpretation of expression analysis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9725" y="944380"/>
            <a:ext cx="5101509" cy="501772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Topic for an entire course</a:t>
            </a:r>
            <a:br>
              <a:rPr lang="en-US" sz="2400" dirty="0">
                <a:latin typeface="Calibri" charset="0"/>
                <a:ea typeface="ＭＳ Ｐゴシック" charset="0"/>
              </a:rPr>
            </a:br>
            <a:endParaRPr lang="en-US" sz="2400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Expression estimates and differential expression lists from </a:t>
            </a:r>
            <a:r>
              <a:rPr lang="en-US" sz="2400" dirty="0" err="1">
                <a:latin typeface="Calibri" charset="0"/>
                <a:ea typeface="ＭＳ Ｐゴシック" charset="0"/>
              </a:rPr>
              <a:t>StringTie</a:t>
            </a:r>
            <a:r>
              <a:rPr lang="en-US" sz="2400" dirty="0">
                <a:latin typeface="Calibri" charset="0"/>
                <a:ea typeface="ＭＳ Ｐゴシック" charset="0"/>
              </a:rPr>
              <a:t>, Ballgown or other alternatives can be fed into many analysis pipelines</a:t>
            </a:r>
            <a:br>
              <a:rPr lang="en-US" sz="2400" dirty="0">
                <a:latin typeface="Calibri" charset="0"/>
                <a:ea typeface="ＭＳ Ｐゴシック" charset="0"/>
              </a:rPr>
            </a:br>
            <a:endParaRPr lang="en-US" sz="2400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See supplemental R tutorial for how to format expression data and start manipulating in R</a:t>
            </a:r>
          </a:p>
        </p:txBody>
      </p:sp>
      <p:sp>
        <p:nvSpPr>
          <p:cNvPr id="3" name="Rectangle 2"/>
          <p:cNvSpPr/>
          <p:nvPr/>
        </p:nvSpPr>
        <p:spPr>
          <a:xfrm>
            <a:off x="170817" y="6010712"/>
            <a:ext cx="99338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https://genviz.org/module-04-expression/0004/01/01/Expression_Profiling_and_Visualization/</a:t>
            </a:r>
            <a:r>
              <a:rPr lang="en-US" sz="1600" dirty="0"/>
              <a:t> 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6BA4DE4-E50B-8F4F-AC42-40CD85229C83}"/>
              </a:ext>
            </a:extLst>
          </p:cNvPr>
          <p:cNvSpPr txBox="1">
            <a:spLocks/>
          </p:cNvSpPr>
          <p:nvPr/>
        </p:nvSpPr>
        <p:spPr>
          <a:xfrm>
            <a:off x="5686697" y="944380"/>
            <a:ext cx="6412864" cy="5436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Clustering/Heatmaps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Provided by Ballgown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more customized analysis various R packages exist: </a:t>
            </a:r>
          </a:p>
          <a:p>
            <a:pPr lvl="2">
              <a:lnSpc>
                <a:spcPct val="110000"/>
              </a:lnSpc>
            </a:pPr>
            <a:r>
              <a:rPr lang="en-US" sz="1800" dirty="0" err="1">
                <a:latin typeface="Calibri" charset="0"/>
                <a:ea typeface="ＭＳ Ｐゴシック" charset="0"/>
              </a:rPr>
              <a:t>hclust</a:t>
            </a:r>
            <a:r>
              <a:rPr lang="en-US" sz="1800" dirty="0">
                <a:latin typeface="Calibri" charset="0"/>
                <a:ea typeface="ＭＳ Ｐゴシック" charset="0"/>
              </a:rPr>
              <a:t>, heatmap.2, </a:t>
            </a:r>
            <a:r>
              <a:rPr lang="en-US" sz="1800" dirty="0" err="1">
                <a:latin typeface="Calibri" charset="0"/>
                <a:ea typeface="ＭＳ Ｐゴシック" charset="0"/>
              </a:rPr>
              <a:t>plotrix</a:t>
            </a:r>
            <a:r>
              <a:rPr lang="en-US" sz="1800" dirty="0">
                <a:latin typeface="Calibri" charset="0"/>
                <a:ea typeface="ＭＳ Ｐゴシック" charset="0"/>
              </a:rPr>
              <a:t>, ggplot2, etc.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Classification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RNA-</a:t>
            </a:r>
            <a:r>
              <a:rPr lang="en-US" sz="1800" dirty="0" err="1">
                <a:latin typeface="Calibri" charset="0"/>
                <a:ea typeface="ＭＳ Ｐゴシック" charset="0"/>
              </a:rPr>
              <a:t>seq</a:t>
            </a:r>
            <a:r>
              <a:rPr lang="en-US" sz="1800" dirty="0">
                <a:latin typeface="Calibri" charset="0"/>
                <a:ea typeface="ＭＳ Ｐゴシック" charset="0"/>
              </a:rPr>
              <a:t> data we still rarely have sufficient sample size and clinical details but this is changing</a:t>
            </a:r>
          </a:p>
          <a:p>
            <a:pPr lvl="2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Weka is a good learning tool</a:t>
            </a:r>
          </a:p>
          <a:p>
            <a:pPr lvl="2">
              <a:lnSpc>
                <a:spcPct val="110000"/>
              </a:lnSpc>
            </a:pPr>
            <a:r>
              <a:rPr lang="en-US" sz="1800" dirty="0" err="1">
                <a:latin typeface="Calibri" charset="0"/>
                <a:ea typeface="ＭＳ Ｐゴシック" charset="0"/>
              </a:rPr>
              <a:t>RandomForests</a:t>
            </a:r>
            <a:r>
              <a:rPr lang="en-US" sz="1800" dirty="0">
                <a:latin typeface="Calibri" charset="0"/>
                <a:ea typeface="ＭＳ Ｐゴシック" charset="0"/>
              </a:rPr>
              <a:t> R package (</a:t>
            </a:r>
            <a:r>
              <a:rPr lang="en-US" sz="1800" dirty="0" err="1">
                <a:latin typeface="Calibri" charset="0"/>
                <a:ea typeface="ＭＳ Ｐゴシック" charset="0"/>
              </a:rPr>
              <a:t>biostar</a:t>
            </a:r>
            <a:r>
              <a:rPr lang="en-US" sz="1800" dirty="0">
                <a:latin typeface="Calibri" charset="0"/>
                <a:ea typeface="ＭＳ Ｐゴシック" charset="0"/>
              </a:rPr>
              <a:t> tutorial being developed)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Pathway analysis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GSEA, IPA, </a:t>
            </a:r>
            <a:r>
              <a:rPr lang="en-US" sz="1800" dirty="0" err="1">
                <a:latin typeface="Calibri" charset="0"/>
                <a:ea typeface="ＭＳ Ｐゴシック" charset="0"/>
              </a:rPr>
              <a:t>Cytoscape</a:t>
            </a:r>
            <a:r>
              <a:rPr lang="en-US" sz="1800" dirty="0">
                <a:latin typeface="Calibri" charset="0"/>
                <a:ea typeface="ＭＳ Ｐゴシック" charset="0"/>
              </a:rPr>
              <a:t>, many R/</a:t>
            </a:r>
            <a:r>
              <a:rPr lang="en-US" sz="1800" dirty="0" err="1">
                <a:latin typeface="Calibri" charset="0"/>
                <a:ea typeface="ＭＳ Ｐゴシック" charset="0"/>
              </a:rPr>
              <a:t>BioConductor</a:t>
            </a:r>
            <a:r>
              <a:rPr lang="en-US" sz="1800" dirty="0">
                <a:latin typeface="Calibri" charset="0"/>
                <a:ea typeface="ＭＳ Ｐゴシック" charset="0"/>
              </a:rPr>
              <a:t> packages:</a:t>
            </a:r>
            <a:br>
              <a:rPr lang="en-US" sz="1800" dirty="0">
                <a:latin typeface="Calibri" charset="0"/>
                <a:ea typeface="ＭＳ Ｐゴシック" charset="0"/>
              </a:rPr>
            </a:br>
            <a:r>
              <a:rPr lang="en-US" sz="1600" dirty="0">
                <a:latin typeface="Calibri" charset="0"/>
                <a:ea typeface="ＭＳ Ｐゴシック" charset="0"/>
                <a:hlinkClick r:id="rId3"/>
              </a:rPr>
              <a:t>http://www.bioconductor.org/help/search/index.html?q=pathway</a:t>
            </a:r>
            <a:endParaRPr lang="en-US" sz="1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634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itle 4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HISAT2/</a:t>
            </a:r>
            <a:r>
              <a:rPr lang="en-US" b="1" dirty="0" err="1">
                <a:latin typeface="Calibri" charset="0"/>
                <a:ea typeface="ＭＳ Ｐゴシック" charset="0"/>
              </a:rPr>
              <a:t>StringTie</a:t>
            </a:r>
            <a:r>
              <a:rPr lang="en-US" b="1" dirty="0">
                <a:latin typeface="Calibri" charset="0"/>
                <a:ea typeface="ＭＳ Ｐゴシック" charset="0"/>
              </a:rPr>
              <a:t>/</a:t>
            </a:r>
            <a:r>
              <a:rPr lang="en-US" b="1" dirty="0" err="1">
                <a:latin typeface="Calibri" charset="0"/>
                <a:ea typeface="ＭＳ Ｐゴシック" charset="0"/>
              </a:rPr>
              <a:t>Ballgown</a:t>
            </a:r>
            <a:br>
              <a:rPr lang="en-US" b="1" dirty="0">
                <a:latin typeface="Calibri" charset="0"/>
                <a:ea typeface="ＭＳ Ｐゴシック" charset="0"/>
              </a:rPr>
            </a:br>
            <a:r>
              <a:rPr lang="en-US" b="1" dirty="0">
                <a:latin typeface="Calibri" charset="0"/>
                <a:ea typeface="ＭＳ Ｐゴシック" charset="0"/>
              </a:rPr>
              <a:t>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r>
              <a:rPr lang="en-US" b="1" dirty="0">
                <a:latin typeface="Calibri" charset="0"/>
                <a:ea typeface="ＭＳ Ｐゴシック" charset="0"/>
              </a:rPr>
              <a:t> Pipeline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83F6B337-7FA3-D842-92D1-44B24378278A}"/>
              </a:ext>
            </a:extLst>
          </p:cNvPr>
          <p:cNvSpPr/>
          <p:nvPr/>
        </p:nvSpPr>
        <p:spPr>
          <a:xfrm>
            <a:off x="5188312" y="1853627"/>
            <a:ext cx="1657350" cy="1800225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13000"/>
                </a:sysClr>
              </a:gs>
              <a:gs pos="35000">
                <a:sysClr val="windowText" lastClr="000000">
                  <a:tint val="37000"/>
                  <a:satMod val="300000"/>
                  <a:alpha val="13000"/>
                </a:sysClr>
              </a:gs>
              <a:gs pos="100000">
                <a:sysClr val="windowText" lastClr="000000">
                  <a:tint val="15000"/>
                  <a:satMod val="350000"/>
                  <a:alpha val="13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76200" cmpd="sng">
                <a:noFill/>
                <a:prstDash val="dot"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58E8C654-3C65-434B-97C7-F827154688E4}"/>
              </a:ext>
            </a:extLst>
          </p:cNvPr>
          <p:cNvSpPr/>
          <p:nvPr/>
        </p:nvSpPr>
        <p:spPr>
          <a:xfrm>
            <a:off x="6845662" y="1853627"/>
            <a:ext cx="3382963" cy="3600450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13000"/>
                </a:sysClr>
              </a:gs>
              <a:gs pos="35000">
                <a:sysClr val="windowText" lastClr="000000">
                  <a:tint val="37000"/>
                  <a:satMod val="300000"/>
                  <a:alpha val="13000"/>
                </a:sysClr>
              </a:gs>
              <a:gs pos="100000">
                <a:sysClr val="windowText" lastClr="000000">
                  <a:tint val="15000"/>
                  <a:satMod val="350000"/>
                  <a:alpha val="13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76200" cmpd="sng">
                <a:noFill/>
                <a:prstDash val="dot"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66762F5F-329E-FC42-B53F-22CAB3AC5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9775" y="5454077"/>
            <a:ext cx="10743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Module 3</a:t>
            </a: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0C636F96-9D65-1343-9BB4-C1D2E715B291}"/>
              </a:ext>
            </a:extLst>
          </p:cNvPr>
          <p:cNvSpPr/>
          <p:nvPr/>
        </p:nvSpPr>
        <p:spPr bwMode="auto">
          <a:xfrm>
            <a:off x="1948225" y="3869752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51000"/>
                </a:sysClr>
              </a:gs>
              <a:gs pos="35000">
                <a:sysClr val="windowText" lastClr="000000">
                  <a:tint val="37000"/>
                  <a:satMod val="300000"/>
                  <a:alpha val="51000"/>
                </a:sysClr>
              </a:gs>
              <a:gs pos="100000">
                <a:sysClr val="windowText" lastClr="000000">
                  <a:tint val="15000"/>
                  <a:satMod val="350000"/>
                  <a:alpha val="51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C8CE3F5-B39A-FE40-A44C-4E7A3EA72F2B}"/>
              </a:ext>
            </a:extLst>
          </p:cNvPr>
          <p:cNvGrpSpPr>
            <a:grpSpLocks/>
          </p:cNvGrpSpPr>
          <p:nvPr/>
        </p:nvGrpSpPr>
        <p:grpSpPr bwMode="auto">
          <a:xfrm>
            <a:off x="2019662" y="2150490"/>
            <a:ext cx="1368425" cy="1287462"/>
            <a:chOff x="251520" y="1926414"/>
            <a:chExt cx="1368152" cy="1286562"/>
          </a:xfrm>
        </p:grpSpPr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3CDF1F0B-7581-8A41-B611-70C100B88672}"/>
                </a:ext>
              </a:extLst>
            </p:cNvPr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RNA-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seq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reads (2 x 100 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bp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145" name="TextBox 3">
              <a:extLst>
                <a:ext uri="{FF2B5EF4-FFF2-40B4-BE49-F238E27FC236}">
                  <a16:creationId xmlns:a16="http://schemas.microsoft.com/office/drawing/2014/main" id="{ED9FAD6E-D62D-C846-AB81-3A1A3E87C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Sequencing</a:t>
              </a:r>
            </a:p>
          </p:txBody>
        </p:sp>
      </p:grpSp>
      <p:grpSp>
        <p:nvGrpSpPr>
          <p:cNvPr id="146" name="Group 16">
            <a:extLst>
              <a:ext uri="{FF2B5EF4-FFF2-40B4-BE49-F238E27FC236}">
                <a16:creationId xmlns:a16="http://schemas.microsoft.com/office/drawing/2014/main" id="{8F275BF1-C9A6-D340-A7D4-A32810D8AE41}"/>
              </a:ext>
            </a:extLst>
          </p:cNvPr>
          <p:cNvGrpSpPr>
            <a:grpSpLocks/>
          </p:cNvGrpSpPr>
          <p:nvPr/>
        </p:nvGrpSpPr>
        <p:grpSpPr bwMode="auto">
          <a:xfrm>
            <a:off x="3684950" y="2044127"/>
            <a:ext cx="1368425" cy="1393825"/>
            <a:chOff x="1916196" y="1818692"/>
            <a:chExt cx="1368152" cy="1394284"/>
          </a:xfrm>
        </p:grpSpPr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4E5530C3-FA3E-0D45-8273-101FC172034D}"/>
                </a:ext>
              </a:extLst>
            </p:cNvPr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HISAT2</a:t>
              </a:r>
            </a:p>
          </p:txBody>
        </p:sp>
        <p:sp>
          <p:nvSpPr>
            <p:cNvPr id="148" name="TextBox 12">
              <a:extLst>
                <a:ext uri="{FF2B5EF4-FFF2-40B4-BE49-F238E27FC236}">
                  <a16:creationId xmlns:a16="http://schemas.microsoft.com/office/drawing/2014/main" id="{D8AD683B-C6F6-2247-B1E0-4FC544B83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Read alignment</a:t>
              </a:r>
            </a:p>
          </p:txBody>
        </p:sp>
      </p:grpSp>
      <p:grpSp>
        <p:nvGrpSpPr>
          <p:cNvPr id="149" name="Group 18">
            <a:extLst>
              <a:ext uri="{FF2B5EF4-FFF2-40B4-BE49-F238E27FC236}">
                <a16:creationId xmlns:a16="http://schemas.microsoft.com/office/drawing/2014/main" id="{A5CB1494-F9A4-E943-BA7A-4D87B31CA325}"/>
              </a:ext>
            </a:extLst>
          </p:cNvPr>
          <p:cNvGrpSpPr>
            <a:grpSpLocks/>
          </p:cNvGrpSpPr>
          <p:nvPr/>
        </p:nvGrpSpPr>
        <p:grpSpPr bwMode="auto">
          <a:xfrm>
            <a:off x="5188312" y="2044127"/>
            <a:ext cx="1657350" cy="1393825"/>
            <a:chOff x="3563889" y="1818692"/>
            <a:chExt cx="1656184" cy="1394284"/>
          </a:xfrm>
        </p:grpSpPr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7ACDB40E-C22B-254C-BD8D-DBDBF551D9EB}"/>
                </a:ext>
              </a:extLst>
            </p:cNvPr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StringTie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TextBox 13">
              <a:extLst>
                <a:ext uri="{FF2B5EF4-FFF2-40B4-BE49-F238E27FC236}">
                  <a16:creationId xmlns:a16="http://schemas.microsoft.com/office/drawing/2014/main" id="{A7825944-7783-BE41-A848-0E28C4724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Transcript compilation</a:t>
              </a:r>
            </a:p>
          </p:txBody>
        </p:sp>
      </p:grpSp>
      <p:grpSp>
        <p:nvGrpSpPr>
          <p:cNvPr id="152" name="Group 19">
            <a:extLst>
              <a:ext uri="{FF2B5EF4-FFF2-40B4-BE49-F238E27FC236}">
                <a16:creationId xmlns:a16="http://schemas.microsoft.com/office/drawing/2014/main" id="{7BB4E748-BBBD-2C4C-9F3F-1E2472B7CF3F}"/>
              </a:ext>
            </a:extLst>
          </p:cNvPr>
          <p:cNvGrpSpPr>
            <a:grpSpLocks/>
          </p:cNvGrpSpPr>
          <p:nvPr/>
        </p:nvGrpSpPr>
        <p:grpSpPr bwMode="auto">
          <a:xfrm>
            <a:off x="6845662" y="2044127"/>
            <a:ext cx="1655763" cy="1393825"/>
            <a:chOff x="5148064" y="1818692"/>
            <a:chExt cx="1656184" cy="1394284"/>
          </a:xfrm>
        </p:grpSpPr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F37D2FCE-51D0-DB42-8849-4AEA1E20A7CD}"/>
                </a:ext>
              </a:extLst>
            </p:cNvPr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StringTie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TextBox 14">
              <a:extLst>
                <a:ext uri="{FF2B5EF4-FFF2-40B4-BE49-F238E27FC236}">
                  <a16:creationId xmlns:a16="http://schemas.microsoft.com/office/drawing/2014/main" id="{060866B7-DA81-F141-90B5-F975B0089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Expression estimation</a:t>
              </a:r>
            </a:p>
          </p:txBody>
        </p:sp>
      </p:grpSp>
      <p:grpSp>
        <p:nvGrpSpPr>
          <p:cNvPr id="155" name="Group 20">
            <a:extLst>
              <a:ext uri="{FF2B5EF4-FFF2-40B4-BE49-F238E27FC236}">
                <a16:creationId xmlns:a16="http://schemas.microsoft.com/office/drawing/2014/main" id="{35F3C2FF-CDBC-9D44-AFFF-670824810127}"/>
              </a:ext>
            </a:extLst>
          </p:cNvPr>
          <p:cNvGrpSpPr>
            <a:grpSpLocks/>
          </p:cNvGrpSpPr>
          <p:nvPr/>
        </p:nvGrpSpPr>
        <p:grpSpPr bwMode="auto">
          <a:xfrm>
            <a:off x="8572862" y="2044127"/>
            <a:ext cx="1655763" cy="1393825"/>
            <a:chOff x="6804248" y="1818692"/>
            <a:chExt cx="1656184" cy="1394284"/>
          </a:xfrm>
        </p:grpSpPr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2C8F8E8B-829D-E34D-8E11-8964918D60DA}"/>
                </a:ext>
              </a:extLst>
            </p:cNvPr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Ballgown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" name="TextBox 15">
              <a:extLst>
                <a:ext uri="{FF2B5EF4-FFF2-40B4-BE49-F238E27FC236}">
                  <a16:creationId xmlns:a16="http://schemas.microsoft.com/office/drawing/2014/main" id="{DCBFD905-C5BC-6D46-8DC8-457468167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Differential expression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4A89F73-DCF8-CE44-880A-3C88F44DF554}"/>
              </a:ext>
            </a:extLst>
          </p:cNvPr>
          <p:cNvGrpSpPr>
            <a:grpSpLocks/>
          </p:cNvGrpSpPr>
          <p:nvPr/>
        </p:nvGrpSpPr>
        <p:grpSpPr bwMode="auto">
          <a:xfrm>
            <a:off x="8572862" y="4014215"/>
            <a:ext cx="1655763" cy="1171575"/>
            <a:chOff x="6804248" y="3861048"/>
            <a:chExt cx="1656184" cy="1171873"/>
          </a:xfrm>
        </p:grpSpPr>
        <p:sp>
          <p:nvSpPr>
            <p:cNvPr id="159" name="Rounded Rectangle 158">
              <a:extLst>
                <a:ext uri="{FF2B5EF4-FFF2-40B4-BE49-F238E27FC236}">
                  <a16:creationId xmlns:a16="http://schemas.microsoft.com/office/drawing/2014/main" id="{BA239D61-B3C2-AF4B-84D1-2ABE3930D1DA}"/>
                </a:ext>
              </a:extLst>
            </p:cNvPr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Ballgown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&amp; R</a:t>
              </a:r>
            </a:p>
          </p:txBody>
        </p:sp>
        <p:sp>
          <p:nvSpPr>
            <p:cNvPr id="160" name="TextBox 17">
              <a:extLst>
                <a:ext uri="{FF2B5EF4-FFF2-40B4-BE49-F238E27FC236}">
                  <a16:creationId xmlns:a16="http://schemas.microsoft.com/office/drawing/2014/main" id="{E31FF49D-844F-C649-8059-AD0365853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Visualization</a:t>
              </a:r>
            </a:p>
          </p:txBody>
        </p: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0851C13-5F9B-AA41-86F7-03E649A86AFF}"/>
              </a:ext>
            </a:extLst>
          </p:cNvPr>
          <p:cNvCxnSpPr>
            <a:stCxn id="144" idx="3"/>
            <a:endCxn id="147" idx="1"/>
          </p:cNvCxnSpPr>
          <p:nvPr/>
        </p:nvCxnSpPr>
        <p:spPr>
          <a:xfrm>
            <a:off x="3388087" y="3077590"/>
            <a:ext cx="296863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E9A5C36-602E-454F-A4E3-1649106A92BD}"/>
              </a:ext>
            </a:extLst>
          </p:cNvPr>
          <p:cNvCxnSpPr>
            <a:stCxn id="147" idx="3"/>
            <a:endCxn id="150" idx="1"/>
          </p:cNvCxnSpPr>
          <p:nvPr/>
        </p:nvCxnSpPr>
        <p:spPr>
          <a:xfrm>
            <a:off x="5053375" y="3077590"/>
            <a:ext cx="27940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99199B8-BDB5-484E-9557-19468EFC7AD5}"/>
              </a:ext>
            </a:extLst>
          </p:cNvPr>
          <p:cNvCxnSpPr>
            <a:stCxn id="150" idx="3"/>
            <a:endCxn id="153" idx="1"/>
          </p:cNvCxnSpPr>
          <p:nvPr/>
        </p:nvCxnSpPr>
        <p:spPr>
          <a:xfrm>
            <a:off x="6701200" y="3077590"/>
            <a:ext cx="287337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E4F0C9B-91FA-9346-B5E6-87EC7F968CE6}"/>
              </a:ext>
            </a:extLst>
          </p:cNvPr>
          <p:cNvCxnSpPr>
            <a:stCxn id="153" idx="3"/>
            <a:endCxn id="156" idx="1"/>
          </p:cNvCxnSpPr>
          <p:nvPr/>
        </p:nvCxnSpPr>
        <p:spPr>
          <a:xfrm>
            <a:off x="8356962" y="3077590"/>
            <a:ext cx="32385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E91CD16-520C-4A41-8A38-28B1AD7FAFE5}"/>
              </a:ext>
            </a:extLst>
          </p:cNvPr>
          <p:cNvCxnSpPr>
            <a:stCxn id="156" idx="2"/>
            <a:endCxn id="159" idx="0"/>
          </p:cNvCxnSpPr>
          <p:nvPr/>
        </p:nvCxnSpPr>
        <p:spPr>
          <a:xfrm>
            <a:off x="9401537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29398F2E-FD79-8D4E-88FA-6A3C0CEB0D15}"/>
              </a:ext>
            </a:extLst>
          </p:cNvPr>
          <p:cNvSpPr/>
          <p:nvPr/>
        </p:nvSpPr>
        <p:spPr bwMode="auto">
          <a:xfrm>
            <a:off x="5332775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 annotation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file)</a:t>
            </a:r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D61245BC-1EFA-8844-92ED-7A207C142388}"/>
              </a:ext>
            </a:extLst>
          </p:cNvPr>
          <p:cNvSpPr/>
          <p:nvPr/>
        </p:nvSpPr>
        <p:spPr bwMode="auto">
          <a:xfrm>
            <a:off x="3677012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Reference genome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file)</a:t>
            </a: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C99728FA-45CB-BF4E-8867-454B4D983AFA}"/>
              </a:ext>
            </a:extLst>
          </p:cNvPr>
          <p:cNvSpPr/>
          <p:nvPr/>
        </p:nvSpPr>
        <p:spPr bwMode="auto">
          <a:xfrm>
            <a:off x="2019662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Raw sequence data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fastq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files)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2EF1B6B-FCE1-1A40-A27D-8F7864AF0810}"/>
              </a:ext>
            </a:extLst>
          </p:cNvPr>
          <p:cNvCxnSpPr>
            <a:stCxn id="168" idx="0"/>
            <a:endCxn id="144" idx="2"/>
          </p:cNvCxnSpPr>
          <p:nvPr/>
        </p:nvCxnSpPr>
        <p:spPr>
          <a:xfrm flipH="1" flipV="1">
            <a:off x="2703875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E091E60-474B-4F44-B05E-7A57B73E9D45}"/>
              </a:ext>
            </a:extLst>
          </p:cNvPr>
          <p:cNvCxnSpPr>
            <a:stCxn id="167" idx="0"/>
            <a:endCxn id="147" idx="2"/>
          </p:cNvCxnSpPr>
          <p:nvPr/>
        </p:nvCxnSpPr>
        <p:spPr>
          <a:xfrm flipV="1">
            <a:off x="4361225" y="3437952"/>
            <a:ext cx="7937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B7DC8A0-D7B5-1146-A8DD-4B0858F5D546}"/>
              </a:ext>
            </a:extLst>
          </p:cNvPr>
          <p:cNvCxnSpPr>
            <a:stCxn id="166" idx="0"/>
            <a:endCxn id="150" idx="2"/>
          </p:cNvCxnSpPr>
          <p:nvPr/>
        </p:nvCxnSpPr>
        <p:spPr>
          <a:xfrm flipV="1">
            <a:off x="6016987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2" name="TextBox 3">
            <a:extLst>
              <a:ext uri="{FF2B5EF4-FFF2-40B4-BE49-F238E27FC236}">
                <a16:creationId xmlns:a16="http://schemas.microsoft.com/office/drawing/2014/main" id="{11FB1091-C4BF-F342-8983-EA7F5C9DD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175" y="5001640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2700996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939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76470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7" y="873475"/>
            <a:ext cx="11159066" cy="5111049"/>
          </a:xfrm>
        </p:spPr>
        <p:txBody>
          <a:bodyPr>
            <a:normAutofit/>
          </a:bodyPr>
          <a:lstStyle/>
          <a:p>
            <a:r>
              <a:rPr lang="en-US" dirty="0"/>
              <a:t>Tying gene expression back to genotype/phenotype</a:t>
            </a:r>
          </a:p>
          <a:p>
            <a:endParaRPr lang="en-US" dirty="0"/>
          </a:p>
          <a:p>
            <a:r>
              <a:rPr lang="en-US" dirty="0"/>
              <a:t>What genes/transcripts are being expressed at higher/lower levels in different groups of samples?</a:t>
            </a:r>
          </a:p>
          <a:p>
            <a:pPr lvl="1"/>
            <a:r>
              <a:rPr lang="en-US" dirty="0"/>
              <a:t>Are these differences ‘significant’, accounting for variance/noise?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Examples (used in course):</a:t>
            </a:r>
          </a:p>
          <a:p>
            <a:pPr lvl="1"/>
            <a:r>
              <a:rPr lang="en-US" dirty="0"/>
              <a:t>UHR cells vs HBR brain</a:t>
            </a:r>
          </a:p>
          <a:p>
            <a:pPr lvl="1"/>
            <a:r>
              <a:rPr lang="en-US" dirty="0"/>
              <a:t>Tumor vs Normal tissue</a:t>
            </a:r>
          </a:p>
          <a:p>
            <a:pPr lvl="1"/>
            <a:r>
              <a:rPr lang="en-US" dirty="0"/>
              <a:t>Wild-type vs gene KO cells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1B4A4A-D781-BD4E-94DC-4B6E90B4E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191" y="3276771"/>
            <a:ext cx="5242062" cy="296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74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76470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 Expression with Ballgown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7" y="764704"/>
            <a:ext cx="11159066" cy="5393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Parametric F-test comparing nested linear models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Two models are fit to each feature, using expression as the outcome</a:t>
            </a:r>
          </a:p>
          <a:p>
            <a:pPr lvl="1"/>
            <a:r>
              <a:rPr lang="en-US" dirty="0"/>
              <a:t>one including the covariate of interest (e.g., case/control status or time) and one not including that covariate. </a:t>
            </a:r>
            <a:br>
              <a:rPr lang="en-US" dirty="0"/>
            </a:br>
            <a:endParaRPr lang="en-US" dirty="0"/>
          </a:p>
          <a:p>
            <a:r>
              <a:rPr lang="en-US" sz="2400" dirty="0"/>
              <a:t>An F statistic and p-value are calculated using the fits of the two models. </a:t>
            </a:r>
          </a:p>
          <a:p>
            <a:pPr lvl="1"/>
            <a:r>
              <a:rPr lang="en-US" dirty="0"/>
              <a:t>A significant p-value means the model including the covariate of interest fits significantly better than the model without that covariate, indicating differential expression.</a:t>
            </a:r>
            <a:br>
              <a:rPr lang="en-US" dirty="0"/>
            </a:br>
            <a:r>
              <a:rPr lang="en-US" dirty="0"/>
              <a:t> </a:t>
            </a:r>
          </a:p>
          <a:p>
            <a:r>
              <a:rPr lang="en-US" sz="2400" dirty="0"/>
              <a:t>Adjust for multiple testing by reporting q-values: </a:t>
            </a:r>
          </a:p>
          <a:p>
            <a:pPr lvl="1"/>
            <a:r>
              <a:rPr lang="en-US" dirty="0"/>
              <a:t>q &lt; 0.05 the false discovery rate should be controlled at ~5%.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65008" y="608227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Frazee et al. (2014)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1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6-11-14 at 7.24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3310874"/>
            <a:ext cx="6624736" cy="30704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103380"/>
            <a:ext cx="8839200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Ballgown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for Visualization with R</a:t>
            </a:r>
          </a:p>
        </p:txBody>
      </p:sp>
      <p:pic>
        <p:nvPicPr>
          <p:cNvPr id="4" name="Content Placeholder 3" descr="nprot.2016.095-F3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529" r="-39529"/>
          <a:stretch>
            <a:fillRect/>
          </a:stretch>
        </p:blipFill>
        <p:spPr>
          <a:xfrm>
            <a:off x="623392" y="908721"/>
            <a:ext cx="5051412" cy="2699893"/>
          </a:xfrm>
        </p:spPr>
      </p:pic>
      <p:pic>
        <p:nvPicPr>
          <p:cNvPr id="5" name="Picture 4" descr="nprot.2016.095-F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764705"/>
            <a:ext cx="2951294" cy="2741425"/>
          </a:xfrm>
          <a:prstGeom prst="rect">
            <a:avLst/>
          </a:prstGeom>
        </p:spPr>
      </p:pic>
      <p:pic>
        <p:nvPicPr>
          <p:cNvPr id="6" name="Picture 5" descr="nprot.2016.095-F5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764705"/>
            <a:ext cx="2952328" cy="292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93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 differential expression methods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569843" y="1433739"/>
            <a:ext cx="10783957" cy="4351338"/>
          </a:xfrm>
        </p:spPr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</a:rPr>
              <a:t>Raw count approaches</a:t>
            </a:r>
            <a:br>
              <a:rPr lang="en-US" sz="3200" dirty="0">
                <a:latin typeface="Calibri" charset="0"/>
                <a:ea typeface="ＭＳ Ｐゴシック" charset="0"/>
              </a:rPr>
            </a:br>
            <a:endParaRPr lang="en-US" sz="3200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DESeq2 - 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http://www-huber.embl.de/users/anders/DESeq/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edgeR</a:t>
            </a:r>
            <a:r>
              <a:rPr lang="en-US" dirty="0">
                <a:latin typeface="Calibri" charset="0"/>
                <a:ea typeface="ＭＳ Ｐゴシック" charset="0"/>
              </a:rPr>
              <a:t> - </a:t>
            </a:r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http://www.bioconductor.org/packages/release/bioc/html/edgeR.html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Others…</a:t>
            </a: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90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056904" y="-27384"/>
            <a:ext cx="9458696" cy="864096"/>
          </a:xfrm>
        </p:spPr>
        <p:txBody>
          <a:bodyPr>
            <a:noAutofit/>
          </a:bodyPr>
          <a:lstStyle/>
          <a:p>
            <a:pPr algn="ctr"/>
            <a:r>
              <a:rPr lang="en-US" sz="3400" b="1" dirty="0">
                <a:latin typeface="Calibri" charset="0"/>
                <a:ea typeface="ＭＳ Ｐゴシック" charset="0"/>
              </a:rPr>
              <a:t>‘FPKM/TPM’ expression estimates vs. ‘raw’ counts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866899" y="908720"/>
            <a:ext cx="10604665" cy="532859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Which should I use?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Long running debate, but the general consensus: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FPKM/TPM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When you want to leverage benefits of tuxedo suite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Isoform </a:t>
            </a:r>
            <a:r>
              <a:rPr lang="en-US" dirty="0" err="1">
                <a:latin typeface="Calibri" charset="0"/>
                <a:ea typeface="ＭＳ Ｐゴシック" charset="0"/>
              </a:rPr>
              <a:t>deconvolution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Good for visualization (e.g., </a:t>
            </a:r>
            <a:r>
              <a:rPr lang="en-US" dirty="0" err="1">
                <a:latin typeface="Calibri" charset="0"/>
                <a:ea typeface="ＭＳ Ｐゴシック" charset="0"/>
              </a:rPr>
              <a:t>heatmaps</a:t>
            </a:r>
            <a:r>
              <a:rPr lang="en-US" dirty="0">
                <a:latin typeface="Calibri" charset="0"/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Calculating fold changes, etc.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Counts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“More robust" statistical methods for differential expression</a:t>
            </a:r>
          </a:p>
          <a:p>
            <a:pPr lvl="2"/>
            <a:r>
              <a:rPr lang="en-US" dirty="0" err="1">
                <a:latin typeface="Calibri" charset="0"/>
                <a:ea typeface="ＭＳ Ｐゴシック" charset="0"/>
              </a:rPr>
              <a:t>Stringtie</a:t>
            </a:r>
            <a:r>
              <a:rPr lang="en-US" dirty="0">
                <a:latin typeface="Calibri" charset="0"/>
                <a:ea typeface="ＭＳ Ｐゴシック" charset="0"/>
              </a:rPr>
              <a:t>/Ballgown approach is also robust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Accommodates more sophisticated experimental designs with appropriate statistical tests</a:t>
            </a:r>
          </a:p>
        </p:txBody>
      </p:sp>
    </p:spTree>
    <p:extLst>
      <p:ext uri="{BB962C8B-B14F-4D97-AF65-F5344CB8AC3E}">
        <p14:creationId xmlns:p14="http://schemas.microsoft.com/office/powerpoint/2010/main" val="181342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Multiple approaches advisable</a:t>
            </a:r>
          </a:p>
        </p:txBody>
      </p:sp>
      <p:pic>
        <p:nvPicPr>
          <p:cNvPr id="3" name="Picture 2" descr="Screen Shot 2013-06-01 at 10.1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1440160"/>
            <a:ext cx="6078124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88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Lessons learned from microarray days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838200" y="1555668"/>
            <a:ext cx="10515600" cy="462129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Hansen et al. “Sequencing Technology Does Not Eliminate Biological Variability.” Nature Biotechnology 29, no. 7 (2011): 572–573.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Power analysis for RNA-seq experiments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http://scotty.genetics.utah.edu/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RNA-seq need for biological replicates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http://www.biostars.org/p/1161/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RNA-seq study design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http://www.biostars.org/p/68885/</a:t>
            </a:r>
            <a:endParaRPr lang="en-US" dirty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082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676400" y="53752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Multiple testing correction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581891" y="1196752"/>
            <a:ext cx="10877797" cy="496855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As more attributes are compared, differences due solely to chance become more likely! 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Well known from array studies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10,000s genes/transcripts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100,000s exons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en-US" dirty="0">
                <a:latin typeface="Calibri" charset="0"/>
                <a:ea typeface="ＭＳ Ｐゴシック" charset="0"/>
              </a:rPr>
              <a:t>With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, more of a problem than ever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All the complexity of the transcriptome gives huge numbers of potential features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Genes, transcripts, exons, junctions, retained introns, microRNAs, </a:t>
            </a:r>
            <a:r>
              <a:rPr lang="en-US" dirty="0" err="1">
                <a:latin typeface="Calibri" charset="0"/>
                <a:ea typeface="ＭＳ Ｐゴシック" charset="0"/>
              </a:rPr>
              <a:t>lncRNAs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>
                <a:latin typeface="Calibri" charset="0"/>
                <a:ea typeface="ＭＳ Ｐゴシック" charset="0"/>
              </a:rPr>
              <a:t>Bioconductor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multtest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sz="1800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http://www.bioconductor.org/packages/release/bioc/html/multtest.html</a:t>
            </a:r>
            <a:endParaRPr lang="en-US" sz="18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8379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6FC4E7CA-796F-DC46-8477-EB1B03D9751B}" vid="{7600C917-09B9-FA45-B59E-E0879212E2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TotalTime>124</TotalTime>
  <Words>761</Words>
  <Application>Microsoft Macintosh PowerPoint</Application>
  <PresentationFormat>Widescreen</PresentationFormat>
  <Paragraphs>100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Segoe UI</vt:lpstr>
      <vt:lpstr>1_Office Theme</vt:lpstr>
      <vt:lpstr>PowerPoint Presentation</vt:lpstr>
      <vt:lpstr>Differential Expression</vt:lpstr>
      <vt:lpstr>Differential Expression with Ballgown</vt:lpstr>
      <vt:lpstr>Ballgown for Visualization with R</vt:lpstr>
      <vt:lpstr>Alternative differential expression methods</vt:lpstr>
      <vt:lpstr>‘FPKM/TPM’ expression estimates vs. ‘raw’ counts</vt:lpstr>
      <vt:lpstr>Multiple approaches advisable</vt:lpstr>
      <vt:lpstr>Lessons learned from microarray days</vt:lpstr>
      <vt:lpstr>Multiple testing correction</vt:lpstr>
      <vt:lpstr>Downstream interpretation of expression analysis</vt:lpstr>
      <vt:lpstr>HISAT2/StringTie/Ballgown RNA-seq Pipeline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Gomez, Felicia</dc:creator>
  <cp:lastModifiedBy>Hoang, My</cp:lastModifiedBy>
  <cp:revision>8</cp:revision>
  <dcterms:created xsi:type="dcterms:W3CDTF">2023-11-13T22:26:23Z</dcterms:created>
  <dcterms:modified xsi:type="dcterms:W3CDTF">2024-11-10T19:14:01Z</dcterms:modified>
</cp:coreProperties>
</file>