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515" r:id="rId2"/>
    <p:sldId id="540" r:id="rId3"/>
    <p:sldId id="541" r:id="rId4"/>
    <p:sldId id="542" r:id="rId5"/>
    <p:sldId id="543" r:id="rId6"/>
    <p:sldId id="546" r:id="rId7"/>
    <p:sldId id="547" r:id="rId8"/>
    <p:sldId id="548" r:id="rId9"/>
    <p:sldId id="549" r:id="rId10"/>
    <p:sldId id="550" r:id="rId11"/>
    <p:sldId id="551" r:id="rId12"/>
    <p:sldId id="552" r:id="rId13"/>
    <p:sldId id="553" r:id="rId14"/>
    <p:sldId id="554" r:id="rId15"/>
    <p:sldId id="555" r:id="rId16"/>
    <p:sldId id="556" r:id="rId17"/>
    <p:sldId id="564" r:id="rId18"/>
    <p:sldId id="561" r:id="rId19"/>
    <p:sldId id="562" r:id="rId20"/>
    <p:sldId id="563" r:id="rId21"/>
    <p:sldId id="565" r:id="rId22"/>
    <p:sldId id="260" r:id="rId23"/>
  </p:sldIdLst>
  <p:sldSz cx="12192000" cy="6858000"/>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84"/>
    <p:restoredTop sz="93396" autoAdjust="0"/>
  </p:normalViewPr>
  <p:slideViewPr>
    <p:cSldViewPr>
      <p:cViewPr varScale="1">
        <p:scale>
          <a:sx n="84" d="100"/>
          <a:sy n="84" d="100"/>
        </p:scale>
        <p:origin x="1056" y="176"/>
      </p:cViewPr>
      <p:guideLst>
        <p:guide orient="horz" pos="2160"/>
        <p:guide pos="384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DE9121C1-E2BF-E745-B860-78422DD9843C}" type="datetime1">
              <a:rPr lang="en-US"/>
              <a:pPr>
                <a:defRPr/>
              </a:pPr>
              <a:t>11/15/24</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78E0C042-AF95-A94D-832D-10E1E8C542D1}" type="slidenum">
              <a:rPr lang="en-US"/>
              <a:pPr>
                <a:defRPr/>
              </a:pPr>
              <a:t>‹#›</a:t>
            </a:fld>
            <a:endParaRPr lang="en-US"/>
          </a:p>
        </p:txBody>
      </p:sp>
    </p:spTree>
    <p:extLst>
      <p:ext uri="{BB962C8B-B14F-4D97-AF65-F5344CB8AC3E}">
        <p14:creationId xmlns:p14="http://schemas.microsoft.com/office/powerpoint/2010/main" val="352026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35287995-21E9-BA49-A2F5-7D67D447DBDA}" type="datetime1">
              <a:rPr lang="en-US"/>
              <a:pPr>
                <a:defRPr/>
              </a:pPr>
              <a:t>11/15/24</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58FBEE90-0CDA-3447-B595-4F8759630F3A}" type="slidenum">
              <a:rPr lang="en-US"/>
              <a:pPr>
                <a:defRPr/>
              </a:pPr>
              <a:t>‹#›</a:t>
            </a:fld>
            <a:endParaRPr lang="en-US"/>
          </a:p>
        </p:txBody>
      </p:sp>
    </p:spTree>
    <p:extLst>
      <p:ext uri="{BB962C8B-B14F-4D97-AF65-F5344CB8AC3E}">
        <p14:creationId xmlns:p14="http://schemas.microsoft.com/office/powerpoint/2010/main" val="2390151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65747-E6F5-D94A-981D-658B04DED679}" type="slidenum">
              <a:rPr lang="en-US" smtClean="0"/>
              <a:t>1</a:t>
            </a:fld>
            <a:endParaRPr lang="en-US"/>
          </a:p>
        </p:txBody>
      </p:sp>
    </p:spTree>
    <p:extLst>
      <p:ext uri="{BB962C8B-B14F-4D97-AF65-F5344CB8AC3E}">
        <p14:creationId xmlns:p14="http://schemas.microsoft.com/office/powerpoint/2010/main" val="13619801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9EA7C15-AE53-4748-B00A-0F58CCD81A12}" type="slidenum">
              <a:rPr lang="en-US" sz="1300">
                <a:latin typeface="Calibri" charset="0"/>
              </a:rPr>
              <a:pPr eaLnBrk="1" hangingPunct="1"/>
              <a:t>15</a:t>
            </a:fld>
            <a:endParaRPr lang="en-US" sz="1300">
              <a:latin typeface="Calibri" charset="0"/>
            </a:endParaRPr>
          </a:p>
        </p:txBody>
      </p:sp>
      <p:sp>
        <p:nvSpPr>
          <p:cNvPr id="32770"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277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523604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kern="1200" dirty="0">
                <a:solidFill>
                  <a:schemeClr val="tx1"/>
                </a:solidFill>
                <a:effectLst/>
                <a:latin typeface="+mn-lt"/>
                <a:ea typeface="ＭＳ Ｐゴシック" pitchFamily="-28" charset="-128"/>
                <a:cs typeface="ＭＳ Ｐゴシック" pitchFamily="-28" charset="-128"/>
              </a:rPr>
              <a:t>RNA-</a:t>
            </a:r>
            <a:r>
              <a:rPr lang="en-US" sz="1200" b="1" kern="1200" dirty="0" err="1">
                <a:solidFill>
                  <a:schemeClr val="tx1"/>
                </a:solidFill>
                <a:effectLst/>
                <a:latin typeface="+mn-lt"/>
                <a:ea typeface="ＭＳ Ｐゴシック" pitchFamily="-28" charset="-128"/>
                <a:cs typeface="ＭＳ Ｐゴシック" pitchFamily="-28" charset="-128"/>
              </a:rPr>
              <a:t>seq</a:t>
            </a:r>
            <a:r>
              <a:rPr lang="en-US" sz="1200" b="1" kern="1200" dirty="0">
                <a:solidFill>
                  <a:schemeClr val="tx1"/>
                </a:solidFill>
                <a:effectLst/>
                <a:latin typeface="+mn-lt"/>
                <a:ea typeface="ＭＳ Ｐゴシック" pitchFamily="-28" charset="-128"/>
                <a:cs typeface="ＭＳ Ｐゴシック" pitchFamily="-28" charset="-128"/>
              </a:rPr>
              <a:t> data analysis workflow for differential gene expression. </a:t>
            </a:r>
            <a:r>
              <a:rPr lang="en-US" sz="1200" b="0" kern="1200" dirty="0">
                <a:solidFill>
                  <a:schemeClr val="tx1"/>
                </a:solidFill>
                <a:effectLst/>
                <a:latin typeface="+mn-lt"/>
                <a:ea typeface="ＭＳ Ｐゴシック" pitchFamily="-28" charset="-128"/>
                <a:cs typeface="ＭＳ Ｐゴシック" pitchFamily="-28" charset="-128"/>
              </a:rPr>
              <a:t>Computational analysis for differential gene expression (DGE) begins with raw RNA sequencing (RNA-</a:t>
            </a:r>
            <a:r>
              <a:rPr lang="en-US" sz="1200" b="0" kern="1200" dirty="0" err="1">
                <a:solidFill>
                  <a:schemeClr val="tx1"/>
                </a:solidFill>
                <a:effectLst/>
                <a:latin typeface="+mn-lt"/>
                <a:ea typeface="ＭＳ Ｐゴシック" pitchFamily="-28" charset="-128"/>
                <a:cs typeface="ＭＳ Ｐゴシック" pitchFamily="-28" charset="-128"/>
              </a:rPr>
              <a:t>seq</a:t>
            </a:r>
            <a:r>
              <a:rPr lang="en-US" sz="1200" b="0" kern="1200" dirty="0">
                <a:solidFill>
                  <a:schemeClr val="tx1"/>
                </a:solidFill>
                <a:effectLst/>
                <a:latin typeface="+mn-lt"/>
                <a:ea typeface="ＭＳ Ｐゴシック" pitchFamily="-28" charset="-128"/>
                <a:cs typeface="ＭＳ Ｐゴシック" pitchFamily="-28" charset="-128"/>
              </a:rPr>
              <a:t>) reads in FASTQ format and can follow a number of paths. Three popular workflows (A, B and C, represented by the solid lines) are given as examples, and some of the more common alternative tools (represented by the dashed lines) are indicated. In workflow A, aligners such as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STAR or HISAT2 use a reference genome to map reads to genomic locations, and then quantification tools, such as </a:t>
            </a:r>
            <a:r>
              <a:rPr lang="en-US" sz="1200" b="0" kern="1200" dirty="0" err="1">
                <a:solidFill>
                  <a:schemeClr val="tx1"/>
                </a:solidFill>
                <a:effectLst/>
                <a:latin typeface="+mn-lt"/>
                <a:ea typeface="ＭＳ Ｐゴシック" pitchFamily="-28" charset="-128"/>
                <a:cs typeface="ＭＳ Ｐゴシック" pitchFamily="-28" charset="-128"/>
              </a:rPr>
              <a:t>HTSeq</a:t>
            </a:r>
            <a:r>
              <a:rPr lang="en-US" sz="1200" b="0" kern="1200" dirty="0">
                <a:solidFill>
                  <a:schemeClr val="tx1"/>
                </a:solidFill>
                <a:effectLst/>
                <a:latin typeface="+mn-lt"/>
                <a:ea typeface="ＭＳ Ｐゴシック" pitchFamily="-28" charset="-128"/>
                <a:cs typeface="ＭＳ Ｐゴシック" pitchFamily="-28" charset="-128"/>
              </a:rPr>
              <a:t> and </a:t>
            </a:r>
            <a:r>
              <a:rPr lang="en-US" sz="1200" b="0" kern="1200" dirty="0" err="1">
                <a:solidFill>
                  <a:schemeClr val="tx1"/>
                </a:solidFill>
                <a:effectLst/>
                <a:latin typeface="+mn-lt"/>
                <a:ea typeface="ＭＳ Ｐゴシック" pitchFamily="-28" charset="-128"/>
                <a:cs typeface="ＭＳ Ｐゴシック" pitchFamily="-28" charset="-128"/>
              </a:rPr>
              <a:t>featureCounts</a:t>
            </a:r>
            <a:r>
              <a:rPr lang="en-US" sz="1200" b="0" kern="1200" dirty="0">
                <a:solidFill>
                  <a:schemeClr val="tx1"/>
                </a:solidFill>
                <a:effectLst/>
                <a:latin typeface="+mn-lt"/>
                <a:ea typeface="ＭＳ Ｐゴシック" pitchFamily="-28" charset="-128"/>
                <a:cs typeface="ＭＳ Ｐゴシック" pitchFamily="-28" charset="-128"/>
              </a:rPr>
              <a:t>, assign reads to features. After normalization (usually using methods embedded in the quantification or expression modelling tools, such as trimmed mean of </a:t>
            </a:r>
            <a:r>
              <a:rPr lang="en-US" sz="1200" b="0" i="1" kern="1200" dirty="0">
                <a:solidFill>
                  <a:schemeClr val="tx1"/>
                </a:solidFill>
                <a:effectLst/>
                <a:latin typeface="+mn-lt"/>
                <a:ea typeface="ＭＳ Ｐゴシック" pitchFamily="-28" charset="-128"/>
                <a:cs typeface="ＭＳ Ｐゴシック" pitchFamily="-28" charset="-128"/>
              </a:rPr>
              <a:t>M</a:t>
            </a:r>
            <a:r>
              <a:rPr lang="en-US" sz="1200" b="0" kern="1200" dirty="0">
                <a:solidFill>
                  <a:schemeClr val="tx1"/>
                </a:solidFill>
                <a:effectLst/>
                <a:latin typeface="+mn-lt"/>
                <a:ea typeface="ＭＳ Ｐゴシック" pitchFamily="-28" charset="-128"/>
                <a:cs typeface="ＭＳ Ｐゴシック" pitchFamily="-28" charset="-128"/>
              </a:rPr>
              <a:t>-values (TMM)), gene expression is modelled using tools such as </a:t>
            </a:r>
            <a:r>
              <a:rPr lang="en-US" sz="1200" b="0" kern="1200" dirty="0" err="1">
                <a:solidFill>
                  <a:schemeClr val="tx1"/>
                </a:solidFill>
                <a:effectLst/>
                <a:latin typeface="+mn-lt"/>
                <a:ea typeface="ＭＳ Ｐゴシック" pitchFamily="-28" charset="-128"/>
                <a:cs typeface="ＭＳ Ｐゴシック" pitchFamily="-28" charset="-128"/>
              </a:rPr>
              <a:t>edgeR</a:t>
            </a:r>
            <a:r>
              <a:rPr lang="en-US" sz="1200" b="0" kern="1200" dirty="0">
                <a:solidFill>
                  <a:schemeClr val="tx1"/>
                </a:solidFill>
                <a:effectLst/>
                <a:latin typeface="+mn-lt"/>
                <a:ea typeface="ＭＳ Ｐゴシック" pitchFamily="-28" charset="-128"/>
                <a:cs typeface="ＭＳ Ｐゴシック" pitchFamily="-28" charset="-128"/>
              </a:rPr>
              <a:t>, DESeq2 and </a:t>
            </a:r>
            <a:r>
              <a:rPr lang="en-US" sz="1200" b="0" kern="1200" dirty="0" err="1">
                <a:solidFill>
                  <a:schemeClr val="tx1"/>
                </a:solidFill>
                <a:effectLst/>
                <a:latin typeface="+mn-lt"/>
                <a:ea typeface="ＭＳ Ｐゴシック" pitchFamily="-28" charset="-128"/>
                <a:cs typeface="ＭＳ Ｐゴシック" pitchFamily="-28" charset="-128"/>
              </a:rPr>
              <a:t>limma</a:t>
            </a:r>
            <a:r>
              <a:rPr lang="en-US" sz="1200" kern="1200" dirty="0" err="1">
                <a:solidFill>
                  <a:schemeClr val="tx1"/>
                </a:solidFill>
                <a:effectLst/>
                <a:latin typeface="+mn-lt"/>
                <a:ea typeface="ＭＳ Ｐゴシック" pitchFamily="-28" charset="-128"/>
                <a:cs typeface="ＭＳ Ｐゴシック" pitchFamily="-28" charset="-128"/>
              </a:rPr>
              <a:t>+</a:t>
            </a:r>
            <a:r>
              <a:rPr lang="en-US" sz="1200" b="0" kern="1200" dirty="0" err="1">
                <a:solidFill>
                  <a:schemeClr val="tx1"/>
                </a:solidFill>
                <a:effectLst/>
                <a:latin typeface="+mn-lt"/>
                <a:ea typeface="ＭＳ Ｐゴシック" pitchFamily="-28" charset="-128"/>
                <a:cs typeface="ＭＳ Ｐゴシック" pitchFamily="-28" charset="-128"/>
              </a:rPr>
              <a:t>voom</a:t>
            </a:r>
            <a:r>
              <a:rPr lang="en-US" sz="1200" b="0" kern="1200" dirty="0">
                <a:solidFill>
                  <a:schemeClr val="tx1"/>
                </a:solidFill>
                <a:effectLst/>
                <a:latin typeface="+mn-lt"/>
                <a:ea typeface="ＭＳ Ｐゴシック" pitchFamily="-28" charset="-128"/>
                <a:cs typeface="ＭＳ Ｐゴシック" pitchFamily="-28" charset="-128"/>
              </a:rPr>
              <a:t>, and a list of differentially expressed genes or transcripts is generated for further visualization and interpretation. In workflow B, newer, alignment-free tools, such as </a:t>
            </a:r>
            <a:r>
              <a:rPr lang="en-US" sz="1200" b="0" kern="1200" dirty="0" err="1">
                <a:solidFill>
                  <a:schemeClr val="tx1"/>
                </a:solidFill>
                <a:effectLst/>
                <a:latin typeface="+mn-lt"/>
                <a:ea typeface="ＭＳ Ｐゴシック" pitchFamily="-28" charset="-128"/>
                <a:cs typeface="ＭＳ Ｐゴシック" pitchFamily="-28" charset="-128"/>
              </a:rPr>
              <a:t>Kallisto</a:t>
            </a:r>
            <a:r>
              <a:rPr lang="en-US" sz="1200" b="0" kern="1200" dirty="0">
                <a:solidFill>
                  <a:schemeClr val="tx1"/>
                </a:solidFill>
                <a:effectLst/>
                <a:latin typeface="+mn-lt"/>
                <a:ea typeface="ＭＳ Ｐゴシック" pitchFamily="-28" charset="-128"/>
                <a:cs typeface="ＭＳ Ｐゴシック" pitchFamily="-28" charset="-128"/>
              </a:rPr>
              <a:t> and Salmon, assemble a transcriptome and quantify abundance in one step. The output from these tools is usually converted to count estimates (using </a:t>
            </a:r>
            <a:r>
              <a:rPr lang="en-US" sz="1200" b="0" kern="1200" dirty="0" err="1">
                <a:solidFill>
                  <a:schemeClr val="tx1"/>
                </a:solidFill>
                <a:effectLst/>
                <a:latin typeface="+mn-lt"/>
                <a:ea typeface="ＭＳ Ｐゴシック" pitchFamily="-28" charset="-128"/>
                <a:cs typeface="ＭＳ Ｐゴシック" pitchFamily="-28" charset="-128"/>
              </a:rPr>
              <a:t>tximport</a:t>
            </a:r>
            <a:r>
              <a:rPr lang="en-US" sz="1200" b="0" kern="1200" dirty="0">
                <a:solidFill>
                  <a:schemeClr val="tx1"/>
                </a:solidFill>
                <a:effectLst/>
                <a:latin typeface="+mn-lt"/>
                <a:ea typeface="ＭＳ Ｐゴシック" pitchFamily="-28" charset="-128"/>
                <a:cs typeface="ＭＳ Ｐゴシック" pitchFamily="-28" charset="-128"/>
              </a:rPr>
              <a:t> (TXI)) and run through the same normalization and modelling used in workflow A, to output a list of differentially expressed genes or transcripts. Alternatively, workflow C begins by aligning the reads (typically performed with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although STAR and HISAT can also be used), followed by the use of </a:t>
            </a:r>
            <a:r>
              <a:rPr lang="en-US" sz="1200" b="0" kern="1200" dirty="0" err="1">
                <a:solidFill>
                  <a:schemeClr val="tx1"/>
                </a:solidFill>
                <a:effectLst/>
                <a:latin typeface="+mn-lt"/>
                <a:ea typeface="ＭＳ Ｐゴシック" pitchFamily="-28" charset="-128"/>
                <a:cs typeface="ＭＳ Ｐゴシック" pitchFamily="-28" charset="-128"/>
              </a:rPr>
              <a:t>CuffLinks</a:t>
            </a:r>
            <a:r>
              <a:rPr lang="en-US" sz="1200" b="0" kern="1200" dirty="0">
                <a:solidFill>
                  <a:schemeClr val="tx1"/>
                </a:solidFill>
                <a:effectLst/>
                <a:latin typeface="+mn-lt"/>
                <a:ea typeface="ＭＳ Ｐゴシック" pitchFamily="-28" charset="-128"/>
                <a:cs typeface="ＭＳ Ｐゴシック" pitchFamily="-28" charset="-128"/>
              </a:rPr>
              <a:t> to process raw reads and the CuffDiff2 package to output transcript abundance estimates and a list of differentially expressed genes or transcripts. Other tools in common use include </a:t>
            </a:r>
            <a:r>
              <a:rPr lang="en-US" sz="1200" b="0" kern="1200" dirty="0" err="1">
                <a:solidFill>
                  <a:schemeClr val="tx1"/>
                </a:solidFill>
                <a:effectLst/>
                <a:latin typeface="+mn-lt"/>
                <a:ea typeface="ＭＳ Ｐゴシック" pitchFamily="-28" charset="-128"/>
                <a:cs typeface="ＭＳ Ｐゴシック" pitchFamily="-28" charset="-128"/>
              </a:rPr>
              <a:t>StringTie</a:t>
            </a:r>
            <a:r>
              <a:rPr lang="en-US" sz="1200" b="0" kern="1200" dirty="0">
                <a:solidFill>
                  <a:schemeClr val="tx1"/>
                </a:solidFill>
                <a:effectLst/>
                <a:latin typeface="+mn-lt"/>
                <a:ea typeface="ＭＳ Ｐゴシック" pitchFamily="-28" charset="-128"/>
                <a:cs typeface="ＭＳ Ｐゴシック" pitchFamily="-28" charset="-128"/>
              </a:rPr>
              <a:t>, which assembles a transcriptome model from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(or similar tools) before the results are passed through to RSEM or MMSEQ to estimate transcript abundance, and then to Ballgown to identify differentially expressed genes or transcripts, and </a:t>
            </a:r>
            <a:r>
              <a:rPr lang="en-US" sz="1200" b="0" kern="1200" dirty="0" err="1">
                <a:solidFill>
                  <a:schemeClr val="tx1"/>
                </a:solidFill>
                <a:effectLst/>
                <a:latin typeface="+mn-lt"/>
                <a:ea typeface="ＭＳ Ｐゴシック" pitchFamily="-28" charset="-128"/>
                <a:cs typeface="ＭＳ Ｐゴシック" pitchFamily="-28" charset="-128"/>
              </a:rPr>
              <a:t>SOAPdenovo</a:t>
            </a:r>
            <a:r>
              <a:rPr lang="en-US" sz="1200" b="0" kern="1200" dirty="0">
                <a:solidFill>
                  <a:schemeClr val="tx1"/>
                </a:solidFill>
                <a:effectLst/>
                <a:latin typeface="+mn-lt"/>
                <a:ea typeface="ＭＳ Ｐゴシック" pitchFamily="-28" charset="-128"/>
                <a:cs typeface="ＭＳ Ｐゴシック" pitchFamily="-28" charset="-128"/>
              </a:rPr>
              <a:t>-trans, which simultaneously aligns and assembles reads for analysis via the path of choice. </a:t>
            </a:r>
            <a:endParaRPr lang="en-US" dirty="0"/>
          </a:p>
        </p:txBody>
      </p:sp>
      <p:sp>
        <p:nvSpPr>
          <p:cNvPr id="4" name="Slide Number Placeholder 3"/>
          <p:cNvSpPr>
            <a:spLocks noGrp="1"/>
          </p:cNvSpPr>
          <p:nvPr>
            <p:ph type="sldNum" sz="quarter" idx="5"/>
          </p:nvPr>
        </p:nvSpPr>
        <p:spPr/>
        <p:txBody>
          <a:bodyPr/>
          <a:lstStyle/>
          <a:p>
            <a:pPr>
              <a:defRPr/>
            </a:pPr>
            <a:fld id="{58FBEE90-0CDA-3447-B595-4F8759630F3A}" type="slidenum">
              <a:rPr lang="en-US" smtClean="0"/>
              <a:pPr>
                <a:defRPr/>
              </a:pPr>
              <a:t>16</a:t>
            </a:fld>
            <a:endParaRPr lang="en-US"/>
          </a:p>
        </p:txBody>
      </p:sp>
    </p:spTree>
    <p:extLst>
      <p:ext uri="{BB962C8B-B14F-4D97-AF65-F5344CB8AC3E}">
        <p14:creationId xmlns:p14="http://schemas.microsoft.com/office/powerpoint/2010/main" val="4113896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Simple differences.  Cost.  200 million reads gives you a rich representation of transcriptome in bulk context but signal is averaged across cells.  500 million reads in an </a:t>
            </a:r>
            <a:r>
              <a:rPr lang="en-US" dirty="0" err="1"/>
              <a:t>scRNA-seq</a:t>
            </a:r>
            <a:r>
              <a:rPr lang="en-US" dirty="0"/>
              <a:t> experiment by contrast gives you are relatively sparse view of the transcriptome of 4-10k individual cells.</a:t>
            </a:r>
          </a:p>
          <a:p>
            <a:pPr marL="171450" indent="-171450">
              <a:buFontTx/>
              <a:buChar char="-"/>
            </a:pPr>
            <a:r>
              <a:rPr lang="en-US" dirty="0"/>
              <a:t>Simple differences.  Complexity of library prep and analysis is higher for </a:t>
            </a:r>
            <a:r>
              <a:rPr lang="en-US" dirty="0" err="1"/>
              <a:t>scRNA</a:t>
            </a:r>
            <a:r>
              <a:rPr lang="en-US" dirty="0"/>
              <a:t>.</a:t>
            </a:r>
          </a:p>
          <a:p>
            <a:pPr marL="171450" indent="-171450">
              <a:buFontTx/>
              <a:buChar char="-"/>
            </a:pPr>
            <a:r>
              <a:rPr lang="en-US" dirty="0"/>
              <a:t>Most importantly. Single cell data gives information about individual cells.  In bulk </a:t>
            </a:r>
            <a:r>
              <a:rPr lang="en-US" dirty="0" err="1"/>
              <a:t>RNAseq</a:t>
            </a:r>
            <a:r>
              <a:rPr lang="en-US" dirty="0"/>
              <a:t> analysis the signal from multiple cells is average together.  Deconvolution approaches are possible with bulk RNA-</a:t>
            </a:r>
            <a:r>
              <a:rPr lang="en-US" dirty="0" err="1"/>
              <a:t>seq</a:t>
            </a:r>
            <a:r>
              <a:rPr lang="en-US" dirty="0"/>
              <a:t> but hard.  Single cell becomes more valuable depending on how heterogeneous your sample is, and how important it is to understand the composition of cell types present and interaction between cells.</a:t>
            </a:r>
          </a:p>
          <a:p>
            <a:pPr marL="171450" indent="-171450">
              <a:buFontTx/>
              <a:buChar char="-"/>
            </a:pPr>
            <a:r>
              <a:rPr lang="en-US" dirty="0"/>
              <a:t>Bulk RNA-</a:t>
            </a:r>
            <a:r>
              <a:rPr lang="en-US" dirty="0" err="1"/>
              <a:t>seq</a:t>
            </a:r>
            <a:r>
              <a:rPr lang="en-US" dirty="0"/>
              <a:t> is giving a readout of more cells, way, way, way more cells</a:t>
            </a:r>
          </a:p>
          <a:p>
            <a:pPr marL="171450" indent="-171450">
              <a:buFontTx/>
              <a:buChar char="-"/>
            </a:pPr>
            <a:r>
              <a:rPr lang="en-US" dirty="0"/>
              <a:t>Bulk RNA-</a:t>
            </a:r>
            <a:r>
              <a:rPr lang="en-US" dirty="0" err="1"/>
              <a:t>seq</a:t>
            </a:r>
            <a:r>
              <a:rPr lang="en-US" dirty="0"/>
              <a:t> can robustly detect gene expressed at a very low copy number per cell</a:t>
            </a:r>
          </a:p>
          <a:p>
            <a:pPr marL="171450" indent="-171450">
              <a:buFontTx/>
              <a:buChar char="-"/>
            </a:pPr>
            <a:r>
              <a:rPr lang="en-US" dirty="0"/>
              <a:t>Bulk RNA-</a:t>
            </a:r>
            <a:r>
              <a:rPr lang="en-US" dirty="0" err="1"/>
              <a:t>seq</a:t>
            </a:r>
            <a:r>
              <a:rPr lang="en-US" dirty="0"/>
              <a:t> can provide information from the whole length of transcripts.  Single cell protocols remain end biased.  This has implications for detecting expression of variant alleles, isoform quantification, fusion detection, etc.</a:t>
            </a:r>
          </a:p>
          <a:p>
            <a:pPr marL="171450" indent="-171450">
              <a:buFontTx/>
              <a:buChar char="-"/>
            </a:pPr>
            <a:r>
              <a:rPr lang="en-US"/>
              <a:t>Support for </a:t>
            </a:r>
            <a:r>
              <a:rPr lang="en-US" dirty="0"/>
              <a:t>long read sequencing platforms is in the early stages for the </a:t>
            </a:r>
            <a:r>
              <a:rPr lang="en-US" dirty="0" err="1"/>
              <a:t>scRNA</a:t>
            </a:r>
            <a:r>
              <a:rPr lang="en-US" dirty="0"/>
              <a:t> approach</a:t>
            </a:r>
          </a:p>
          <a:p>
            <a:pPr marL="171450" indent="-171450">
              <a:buFontTx/>
              <a:buChar char="-"/>
            </a:pPr>
            <a:r>
              <a:rPr lang="en-US" dirty="0"/>
              <a:t>Bulk </a:t>
            </a:r>
            <a:r>
              <a:rPr lang="en-US" dirty="0" err="1"/>
              <a:t>RNAseq</a:t>
            </a:r>
            <a:r>
              <a:rPr lang="en-US" dirty="0"/>
              <a:t> can be done with very minimal manipulation of cells.  The result may be a relatively unbiased survey of transcripts in that tissue.  </a:t>
            </a:r>
            <a:r>
              <a:rPr lang="en-US" dirty="0" err="1"/>
              <a:t>polyA</a:t>
            </a:r>
            <a:r>
              <a:rPr lang="en-US" dirty="0"/>
              <a:t> transcripts and those that are not.  Long transcripts, short transcripts, abundant and rare.  Transcripts from cells that are fragile.  Transcripts from cells that are large and small.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pPr>
              <a:defRPr/>
            </a:pPr>
            <a:fld id="{58FBEE90-0CDA-3447-B595-4F8759630F3A}" type="slidenum">
              <a:rPr lang="en-US" smtClean="0"/>
              <a:pPr>
                <a:defRPr/>
              </a:pPr>
              <a:t>17</a:t>
            </a:fld>
            <a:endParaRPr lang="en-US"/>
          </a:p>
        </p:txBody>
      </p:sp>
    </p:spTree>
    <p:extLst>
      <p:ext uri="{BB962C8B-B14F-4D97-AF65-F5344CB8AC3E}">
        <p14:creationId xmlns:p14="http://schemas.microsoft.com/office/powerpoint/2010/main" val="595835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extLst>
      <p:ext uri="{BB962C8B-B14F-4D97-AF65-F5344CB8AC3E}">
        <p14:creationId xmlns:p14="http://schemas.microsoft.com/office/powerpoint/2010/main" val="1401436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F8F477-1C66-7642-A3DF-D62E308FE274}" type="slidenum">
              <a:rPr lang="en-US" sz="1300">
                <a:latin typeface="Calibri" charset="0"/>
              </a:rPr>
              <a:pPr eaLnBrk="1" hangingPunct="1"/>
              <a:t>3</a:t>
            </a:fld>
            <a:endParaRPr lang="en-US" sz="1300">
              <a:latin typeface="Calibri" charset="0"/>
            </a:endParaRPr>
          </a:p>
        </p:txBody>
      </p:sp>
    </p:spTree>
    <p:extLst>
      <p:ext uri="{BB962C8B-B14F-4D97-AF65-F5344CB8AC3E}">
        <p14:creationId xmlns:p14="http://schemas.microsoft.com/office/powerpoint/2010/main" val="291885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0F42F1B-9D7F-084C-98CF-CFED1A4AF441}" type="slidenum">
              <a:rPr lang="en-US" sz="1300">
                <a:latin typeface="Calibri" charset="0"/>
              </a:rPr>
              <a:pPr eaLnBrk="1" hangingPunct="1"/>
              <a:t>4</a:t>
            </a:fld>
            <a:endParaRPr lang="en-US" sz="1300">
              <a:latin typeface="Calibri" charset="0"/>
            </a:endParaRPr>
          </a:p>
        </p:txBody>
      </p:sp>
      <p:sp>
        <p:nvSpPr>
          <p:cNvPr id="16386"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63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2770274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E8601D-4A47-5645-9B6B-3F360C258DC7}" type="slidenum">
              <a:rPr lang="en-US" sz="1300">
                <a:latin typeface="Calibri" charset="0"/>
              </a:rPr>
              <a:pPr eaLnBrk="1" hangingPunct="1"/>
              <a:t>5</a:t>
            </a:fld>
            <a:endParaRPr lang="en-US" sz="1300">
              <a:latin typeface="Calibri" charset="0"/>
            </a:endParaRPr>
          </a:p>
        </p:txBody>
      </p:sp>
      <p:sp>
        <p:nvSpPr>
          <p:cNvPr id="18434"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8435"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r>
              <a:rPr lang="en-US" dirty="0">
                <a:latin typeface="Calibri" charset="0"/>
                <a:ea typeface="ＭＳ Ｐゴシック" charset="0"/>
                <a:cs typeface="ＭＳ Ｐゴシック" charset="0"/>
              </a:rPr>
              <a:t>Notes on paired</a:t>
            </a:r>
            <a:r>
              <a:rPr lang="en-US" baseline="0" dirty="0">
                <a:latin typeface="Calibri" charset="0"/>
                <a:ea typeface="ＭＳ Ｐゴシック" charset="0"/>
                <a:cs typeface="ＭＳ Ｐゴシック" charset="0"/>
              </a:rPr>
              <a:t> end read depiction:</a:t>
            </a:r>
            <a:endParaRPr lang="en-US" dirty="0">
              <a:latin typeface="Calibri" charset="0"/>
              <a:ea typeface="ＭＳ Ｐゴシック" charset="0"/>
              <a:cs typeface="ＭＳ Ｐゴシック" charset="0"/>
            </a:endParaRPr>
          </a:p>
          <a:p>
            <a:pPr marL="171450" indent="-171450" eaLnBrk="1" hangingPunct="1">
              <a:buFontTx/>
              <a:buChar char="-"/>
            </a:pPr>
            <a:r>
              <a:rPr lang="en-US" baseline="0" dirty="0">
                <a:latin typeface="Calibri" charset="0"/>
                <a:ea typeface="ＭＳ Ｐゴシック" charset="0"/>
                <a:cs typeface="ＭＳ Ｐゴシック" charset="0"/>
              </a:rPr>
              <a:t>Each line depicts a sequenced fragment. These consist of adapters, and portions sequenced from each end</a:t>
            </a:r>
          </a:p>
          <a:p>
            <a:pPr marL="171450" indent="-171450" eaLnBrk="1" hangingPunct="1">
              <a:buFontTx/>
              <a:buChar char="-"/>
            </a:pPr>
            <a:r>
              <a:rPr lang="en-US" baseline="0" dirty="0">
                <a:latin typeface="Calibri" charset="0"/>
                <a:ea typeface="ＭＳ Ｐゴシック" charset="0"/>
                <a:cs typeface="ＭＳ Ｐゴシック" charset="0"/>
              </a:rPr>
              <a:t>Blue is being used to indicated read 1, and red for read 2</a:t>
            </a:r>
          </a:p>
          <a:p>
            <a:pPr marL="171450" indent="-171450" eaLnBrk="1" hangingPunct="1">
              <a:buFontTx/>
              <a:buChar char="-"/>
            </a:pPr>
            <a:r>
              <a:rPr lang="en-US" baseline="0" dirty="0">
                <a:latin typeface="Calibri" charset="0"/>
                <a:ea typeface="ＭＳ Ｐゴシック" charset="0"/>
                <a:cs typeface="ＭＳ Ｐゴシック" charset="0"/>
              </a:rPr>
              <a:t>If the fragment is long enough relative to the read sequence length, there will be a portion in the middle that is not sequenced</a:t>
            </a:r>
          </a:p>
          <a:p>
            <a:pPr marL="171450" indent="-171450" eaLnBrk="1" hangingPunct="1">
              <a:buFontTx/>
              <a:buChar char="-"/>
            </a:pPr>
            <a:r>
              <a:rPr lang="en-US" baseline="0" dirty="0">
                <a:latin typeface="Calibri" charset="0"/>
                <a:ea typeface="ＭＳ Ｐゴシック" charset="0"/>
                <a:cs typeface="ＭＳ Ｐゴシック" charset="0"/>
              </a:rPr>
              <a:t>Read1 and Read2 can also overlap</a:t>
            </a:r>
          </a:p>
          <a:p>
            <a:pPr marL="171450" indent="-171450" eaLnBrk="1" hangingPunct="1">
              <a:buFontTx/>
              <a:buChar char="-"/>
            </a:pPr>
            <a:endParaRPr lang="en-US" dirty="0">
              <a:latin typeface="Calibri" charset="0"/>
              <a:ea typeface="ＭＳ Ｐゴシック" charset="0"/>
              <a:cs typeface="ＭＳ Ｐゴシック" charset="0"/>
            </a:endParaRPr>
          </a:p>
          <a:p>
            <a:pPr eaLnBrk="1" hangingPunct="1"/>
            <a:r>
              <a:rPr lang="en-US" dirty="0">
                <a:latin typeface="Calibri" charset="0"/>
                <a:ea typeface="ＭＳ Ｐゴシック" charset="0"/>
                <a:cs typeface="ＭＳ Ｐゴシック" charset="0"/>
              </a:rPr>
              <a:t>Note the portio</a:t>
            </a:r>
            <a:r>
              <a:rPr lang="en-US" baseline="0" dirty="0">
                <a:latin typeface="Calibri" charset="0"/>
                <a:ea typeface="ＭＳ Ｐゴシック" charset="0"/>
                <a:cs typeface="ＭＳ Ｐゴシック" charset="0"/>
              </a:rPr>
              <a:t>n </a:t>
            </a:r>
            <a:endParaRPr lang="en-US"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2237658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706A3C7-404B-AB4E-A027-2C72448AD7C0}" type="slidenum">
              <a:rPr lang="en-US" sz="1300">
                <a:latin typeface="Calibri" charset="0"/>
              </a:rPr>
              <a:pPr eaLnBrk="1" hangingPunct="1"/>
              <a:t>6</a:t>
            </a:fld>
            <a:endParaRPr lang="en-US" sz="1300">
              <a:latin typeface="Calibri" charset="0"/>
            </a:endParaRPr>
          </a:p>
        </p:txBody>
      </p:sp>
      <p:sp>
        <p:nvSpPr>
          <p:cNvPr id="24578"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45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788501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t>
            </a:r>
            <a:r>
              <a:rPr lang="en-US" baseline="0" dirty="0"/>
              <a:t> </a:t>
            </a:r>
            <a:r>
              <a:rPr lang="en-US" dirty="0"/>
              <a:t>RNA-seq library construction may</a:t>
            </a:r>
            <a:r>
              <a:rPr lang="en-US" baseline="0" dirty="0"/>
              <a:t> </a:t>
            </a:r>
            <a:r>
              <a:rPr lang="en-US" dirty="0"/>
              <a:t>involve both fragmentation and size selection. These procedures may be modified according to the integrity and amount of starting total RNA. The</a:t>
            </a:r>
            <a:r>
              <a:rPr lang="en-US" baseline="0" dirty="0"/>
              <a:t> </a:t>
            </a:r>
            <a:r>
              <a:rPr lang="en-US" dirty="0"/>
              <a:t>distributions of RNA molecule sizes are depicted for input total RNA and at various stages during the process of RNA/cDNA fragmentation and size selection.</a:t>
            </a:r>
            <a:r>
              <a:rPr lang="en-US" baseline="0" dirty="0"/>
              <a:t> </a:t>
            </a:r>
            <a:r>
              <a:rPr lang="en-US" dirty="0"/>
              <a:t>Commonly used methods for fragmentation and size selection are</a:t>
            </a:r>
            <a:r>
              <a:rPr lang="en-US" baseline="0" dirty="0"/>
              <a:t> </a:t>
            </a:r>
            <a:r>
              <a:rPr lang="en-US" dirty="0"/>
              <a:t>depicted along with the expected output of a quality-control assay at each stage (in the</a:t>
            </a:r>
            <a:r>
              <a:rPr lang="en-US" baseline="0" dirty="0"/>
              <a:t> </a:t>
            </a:r>
            <a:r>
              <a:rPr lang="en-US" dirty="0"/>
              <a:t>form of a capillary electrophoresis trace). Note that in the final library, it is typical that the majority of RNAs below a certain</a:t>
            </a:r>
            <a:r>
              <a:rPr lang="en-US" baseline="0" dirty="0"/>
              <a:t> </a:t>
            </a:r>
            <a:r>
              <a:rPr lang="en-US" dirty="0"/>
              <a:t>size (typically &lt;150–200 </a:t>
            </a:r>
            <a:r>
              <a:rPr lang="en-US" dirty="0" err="1"/>
              <a:t>bp</a:t>
            </a:r>
            <a:r>
              <a:rPr lang="en-US" dirty="0"/>
              <a:t>) are</a:t>
            </a:r>
            <a:r>
              <a:rPr lang="en-US" baseline="0" dirty="0"/>
              <a:t> </a:t>
            </a:r>
            <a:r>
              <a:rPr lang="en-US" dirty="0"/>
              <a:t>underrepresented. Refer to S3 Table and S7 Table for more details on many of the concepts depicted in this figure.</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10</a:t>
            </a:fld>
            <a:endParaRPr lang="en-US"/>
          </a:p>
        </p:txBody>
      </p:sp>
    </p:spTree>
    <p:extLst>
      <p:ext uri="{BB962C8B-B14F-4D97-AF65-F5344CB8AC3E}">
        <p14:creationId xmlns:p14="http://schemas.microsoft.com/office/powerpoint/2010/main" val="3990717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fontScale="77500" lnSpcReduction="20000"/>
          </a:bodyPr>
          <a:lstStyle/>
          <a:p>
            <a:r>
              <a:rPr lang="en-US" dirty="0"/>
              <a:t>RNA-seq library enrichment strategies that influence interpretation and analysis. RNA-seq library construction protocols differ widely, and these</a:t>
            </a:r>
            <a:r>
              <a:rPr lang="en-US" baseline="0" dirty="0"/>
              <a:t> </a:t>
            </a:r>
            <a:r>
              <a:rPr lang="en-US" dirty="0"/>
              <a:t>differences have significant consequences for data interpretation and analysis. The figure above illustrates representative alignment results for either total</a:t>
            </a:r>
            <a:r>
              <a:rPr lang="en-US" baseline="0" dirty="0"/>
              <a:t> </a:t>
            </a:r>
            <a:r>
              <a:rPr lang="en-US" dirty="0"/>
              <a:t>RNA or one of three commonly used enrichment strategies at a hypothetical genomic locus with very highly expressed ribosomal RNA (pink), highly</a:t>
            </a:r>
            <a:r>
              <a:rPr lang="en-US" baseline="0" dirty="0"/>
              <a:t> </a:t>
            </a:r>
            <a:r>
              <a:rPr lang="en-US" dirty="0"/>
              <a:t>expressed protein coding (green), lowly expressed protein coding (brown) and lowly expressed noncoding RNA (blue) genes. (A) If total RNA is sequenced without enrichment, the vast majority of reads correspond to a small number of very highly expressed RNA species such as ribosomal RNAs (rRNAs). In</a:t>
            </a:r>
            <a:r>
              <a:rPr lang="en-US" baseline="0" dirty="0"/>
              <a:t> </a:t>
            </a:r>
            <a:r>
              <a:rPr lang="en-US" dirty="0"/>
              <a:t>humans, ~95%–98% of all RNA molecules may be rRNAs. A significant amount of genomic DNA (</a:t>
            </a:r>
            <a:r>
              <a:rPr lang="en-US" dirty="0" err="1"/>
              <a:t>gDNA</a:t>
            </a:r>
            <a:r>
              <a:rPr lang="en-US" dirty="0"/>
              <a:t>) and unprocessed </a:t>
            </a:r>
            <a:r>
              <a:rPr lang="en-US" dirty="0" err="1"/>
              <a:t>heteronuclear</a:t>
            </a:r>
            <a:r>
              <a:rPr lang="en-US" dirty="0"/>
              <a:t> RNA (</a:t>
            </a:r>
            <a:r>
              <a:rPr lang="en-US" dirty="0" err="1"/>
              <a:t>hnRNA</a:t>
            </a:r>
            <a:r>
              <a:rPr lang="en-US" dirty="0"/>
              <a:t>, also</a:t>
            </a:r>
            <a:r>
              <a:rPr lang="en-US" baseline="0" dirty="0"/>
              <a:t> </a:t>
            </a:r>
            <a:r>
              <a:rPr lang="en-US" dirty="0"/>
              <a:t>known as pre-mRNA) contamination may also remain after typical RNA isolation procedures. As a result, most reads will align to intronic, intergenic, and</a:t>
            </a:r>
            <a:r>
              <a:rPr lang="en-US" baseline="0" dirty="0"/>
              <a:t> </a:t>
            </a:r>
            <a:r>
              <a:rPr lang="en-US" dirty="0"/>
              <a:t>especially to ribosomal gene regions. Since analysis of these molecules is rarely the target of RNA-seq, various enrichment strategies are commonly</a:t>
            </a:r>
            <a:r>
              <a:rPr lang="en-US" baseline="0" dirty="0"/>
              <a:t> </a:t>
            </a:r>
            <a:r>
              <a:rPr lang="en-US" dirty="0"/>
              <a:t>employed. The amount of </a:t>
            </a:r>
            <a:r>
              <a:rPr lang="en-US" dirty="0" err="1"/>
              <a:t>gDNA</a:t>
            </a:r>
            <a:r>
              <a:rPr lang="en-US" dirty="0"/>
              <a:t> contamination in total RNA can be reduced, but not entirely eliminated, by use of a </a:t>
            </a:r>
            <a:r>
              <a:rPr lang="en-US" dirty="0" err="1"/>
              <a:t>deoxyribonuclease</a:t>
            </a:r>
            <a:r>
              <a:rPr lang="en-US" dirty="0"/>
              <a:t> (</a:t>
            </a:r>
            <a:r>
              <a:rPr lang="en-US" dirty="0" err="1"/>
              <a:t>DNase</a:t>
            </a:r>
            <a:r>
              <a:rPr lang="en-US" dirty="0"/>
              <a:t>) treatment.</a:t>
            </a:r>
            <a:r>
              <a:rPr lang="en-US" baseline="0" dirty="0"/>
              <a:t> </a:t>
            </a:r>
            <a:r>
              <a:rPr lang="en-US" dirty="0"/>
              <a:t>The amount of unprocessed RNA can be reduced, but not entirely eliminated, by employing an RNA isolation method that attempts to keep nuclei intact and</a:t>
            </a:r>
            <a:r>
              <a:rPr lang="en-US" baseline="0" dirty="0"/>
              <a:t> </a:t>
            </a:r>
            <a:r>
              <a:rPr lang="en-US" dirty="0"/>
              <a:t>removing these to enrich for mature mRNAs present in the cytoplasmic compartment. Additional strategies are discussed in S3 Table. </a:t>
            </a:r>
          </a:p>
          <a:p>
            <a:endParaRPr lang="en-US" dirty="0"/>
          </a:p>
          <a:p>
            <a:r>
              <a:rPr lang="en-US" dirty="0"/>
              <a:t>*</a:t>
            </a:r>
            <a:r>
              <a:rPr lang="en-US" baseline="0" dirty="0"/>
              <a:t> </a:t>
            </a:r>
            <a:r>
              <a:rPr lang="en-US" dirty="0"/>
              <a:t>When sequencing</a:t>
            </a:r>
            <a:r>
              <a:rPr lang="en-US" baseline="0" dirty="0"/>
              <a:t> </a:t>
            </a:r>
            <a:r>
              <a:rPr lang="en-US" dirty="0"/>
              <a:t>total RNA, a complete representation of the transcriptome is theoretically present, but in practical terms, insufficient sequence reads are obtained to</a:t>
            </a:r>
            <a:r>
              <a:rPr lang="en-US" baseline="0" dirty="0"/>
              <a:t> </a:t>
            </a:r>
            <a:r>
              <a:rPr lang="en-US" dirty="0"/>
              <a:t>sufficiently sample all transcripts of all types, and some enrichment strategy is required to reduce extremely abundant rRNA species. (B) Selective rRNA</a:t>
            </a:r>
            <a:r>
              <a:rPr lang="en-US" baseline="0" dirty="0"/>
              <a:t> </a:t>
            </a:r>
            <a:r>
              <a:rPr lang="en-US" dirty="0"/>
              <a:t>reduction kits use oligonucleotides complementary to ribosomal sequences to specifically reduce the abundance of rRNAs while maintaining a broad</a:t>
            </a:r>
            <a:r>
              <a:rPr lang="en-US" baseline="0" dirty="0"/>
              <a:t> </a:t>
            </a:r>
            <a:r>
              <a:rPr lang="en-US" dirty="0"/>
              <a:t>representation of transcript species. Since the oligonucleotide probes used in these kits are only designed to bind to and deplete rRNA sequences, a</a:t>
            </a:r>
            <a:r>
              <a:rPr lang="en-US" baseline="0" dirty="0"/>
              <a:t> </a:t>
            </a:r>
            <a:r>
              <a:rPr lang="en-US" dirty="0"/>
              <a:t>significant amount of unprocessed RNA and </a:t>
            </a:r>
            <a:r>
              <a:rPr lang="en-US" dirty="0" err="1"/>
              <a:t>gDNA</a:t>
            </a:r>
            <a:r>
              <a:rPr lang="en-US" dirty="0"/>
              <a:t> contamination may remain. (C) Poly(A) selection and (D) cDNA capture methods specifically enrich for</a:t>
            </a:r>
            <a:r>
              <a:rPr lang="en-US" baseline="0" dirty="0"/>
              <a:t> </a:t>
            </a:r>
            <a:r>
              <a:rPr lang="en-US" dirty="0"/>
              <a:t>(primarily) mature </a:t>
            </a:r>
            <a:r>
              <a:rPr lang="en-US" dirty="0" err="1"/>
              <a:t>polyadenylated</a:t>
            </a:r>
            <a:r>
              <a:rPr lang="en-US" dirty="0"/>
              <a:t> RNA species or specific targets (e.g., all known transcript exons), respectively. Since poly(A) selection specifically targets</a:t>
            </a:r>
            <a:r>
              <a:rPr lang="en-US" baseline="0" dirty="0"/>
              <a:t> </a:t>
            </a:r>
            <a:r>
              <a:rPr lang="en-US" dirty="0"/>
              <a:t>RNAs that have been </a:t>
            </a:r>
            <a:r>
              <a:rPr lang="en-US" dirty="0" err="1"/>
              <a:t>polyadenylated</a:t>
            </a:r>
            <a:r>
              <a:rPr lang="en-US" dirty="0"/>
              <a:t>—a modification that happens at the end of the transcription process—poly(A) selection results in an enrichment for</a:t>
            </a:r>
            <a:r>
              <a:rPr lang="en-US" baseline="0" dirty="0"/>
              <a:t> </a:t>
            </a:r>
            <a:r>
              <a:rPr lang="en-US" dirty="0"/>
              <a:t>mature, completely processed RNAs. Poly(A) selection and cDNA capture methods sacrifice some transcriptome representation for increased signal to noise</a:t>
            </a:r>
            <a:r>
              <a:rPr lang="en-US" baseline="0" dirty="0"/>
              <a:t> </a:t>
            </a:r>
            <a:r>
              <a:rPr lang="en-US" dirty="0"/>
              <a:t>for transcripts of greater interest. Poly(A) methods will fail to represent most noncoding and other </a:t>
            </a:r>
            <a:r>
              <a:rPr lang="en-US" dirty="0" err="1"/>
              <a:t>nonpolyadenylated</a:t>
            </a:r>
            <a:r>
              <a:rPr lang="en-US" dirty="0"/>
              <a:t> RNAs. Capture methods on the other</a:t>
            </a:r>
            <a:r>
              <a:rPr lang="en-US" baseline="0" dirty="0"/>
              <a:t> </a:t>
            </a:r>
            <a:r>
              <a:rPr lang="en-US" dirty="0"/>
              <a:t>hand will under-represent any loci not specifically included in the capture design. For example, in this case the brown gene was not included in the design, and</a:t>
            </a:r>
            <a:r>
              <a:rPr lang="en-US" baseline="0" dirty="0"/>
              <a:t> </a:t>
            </a:r>
            <a:r>
              <a:rPr lang="en-US" dirty="0"/>
              <a:t>therefore, expression of this gene would be underestimated. Each of the methods depicted here has advantages and disadvantages (S3 Table and S7 Table).</a:t>
            </a:r>
            <a:r>
              <a:rPr lang="en-US" baseline="0" dirty="0"/>
              <a:t> </a:t>
            </a:r>
            <a:r>
              <a:rPr lang="en-US" dirty="0"/>
              <a:t>Furthermore, the relative amounts of each class of RNA depicted in each panel are hypothetical examples meant to demonstrate the goals and principles of</a:t>
            </a:r>
            <a:r>
              <a:rPr lang="en-US" baseline="0" dirty="0"/>
              <a:t> </a:t>
            </a:r>
            <a:r>
              <a:rPr lang="en-US" dirty="0"/>
              <a:t>each enrichment strategy and should not be interpreted quantitatively. Refer to S4 Table for additional information on the effect of each enrichment strategy.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11</a:t>
            </a:fld>
            <a:endParaRPr lang="en-US"/>
          </a:p>
        </p:txBody>
      </p:sp>
    </p:spTree>
    <p:extLst>
      <p:ext uri="{BB962C8B-B14F-4D97-AF65-F5344CB8AC3E}">
        <p14:creationId xmlns:p14="http://schemas.microsoft.com/office/powerpoint/2010/main" val="3422128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fontScale="85000" lnSpcReduction="20000"/>
          </a:bodyPr>
          <a:lstStyle/>
          <a:p>
            <a:r>
              <a:rPr lang="en-US" dirty="0"/>
              <a:t>Comparison of stranded and </a:t>
            </a:r>
            <a:r>
              <a:rPr lang="en-US" dirty="0" err="1"/>
              <a:t>unstranded</a:t>
            </a:r>
            <a:r>
              <a:rPr lang="en-US" dirty="0"/>
              <a:t> RNA-seq library methods and their influence on interpretation and analysis. (A) Many RNA-seq</a:t>
            </a:r>
            <a:r>
              <a:rPr lang="en-US" baseline="0" dirty="0"/>
              <a:t> </a:t>
            </a:r>
            <a:r>
              <a:rPr lang="en-US" dirty="0"/>
              <a:t>library construction protocols do not maintain the strand identity of RNA transcripts in the sequence data (S1 Table). In these “</a:t>
            </a:r>
            <a:r>
              <a:rPr lang="en-US" dirty="0" err="1"/>
              <a:t>unstranded</a:t>
            </a:r>
            <a:r>
              <a:rPr lang="en-US" dirty="0"/>
              <a:t>” strategies, </a:t>
            </a:r>
            <a:r>
              <a:rPr lang="en-US" dirty="0" err="1"/>
              <a:t>doublestranded</a:t>
            </a:r>
            <a:r>
              <a:rPr lang="en-US" baseline="0" dirty="0"/>
              <a:t> </a:t>
            </a:r>
            <a:r>
              <a:rPr lang="en-US" dirty="0"/>
              <a:t>cDNA is sequenced, and knowledge of the transcription strand of the RNA molecule is lost. This results in an even mix of reads from both strands.</a:t>
            </a:r>
            <a:r>
              <a:rPr lang="en-US" baseline="0" dirty="0"/>
              <a:t> </a:t>
            </a:r>
            <a:r>
              <a:rPr lang="en-US" dirty="0"/>
              <a:t>In panel A, a gene transcribed on the positive strand is shown in green, a second gene transcribed on the negative strand is shown in brown, and a third gene</a:t>
            </a:r>
            <a:r>
              <a:rPr lang="en-US" baseline="0" dirty="0"/>
              <a:t> </a:t>
            </a:r>
            <a:r>
              <a:rPr lang="en-US" dirty="0"/>
              <a:t>transcribed on the positive strand (partially overlapping the second gene) is shown in yellow. The first two genes are protein coding with the open reading frame (ORF) portion depicted as thick rectangles and the UTRs depicted as thin rectangles. The third gene is a noncoding RNA gene. Aligned paired-end</a:t>
            </a:r>
            <a:r>
              <a:rPr lang="en-US" baseline="0" dirty="0"/>
              <a:t> </a:t>
            </a:r>
            <a:r>
              <a:rPr lang="en-US" dirty="0"/>
              <a:t>read sequences (read 1 and read 2) are depicted as short colored bars connected by thin lines. The thin connecting line in each read pair depicts the portion</a:t>
            </a:r>
            <a:r>
              <a:rPr lang="en-US" baseline="0" dirty="0"/>
              <a:t> </a:t>
            </a:r>
            <a:r>
              <a:rPr lang="en-US" dirty="0"/>
              <a:t>of the cDNA fragment that remains </a:t>
            </a:r>
            <a:r>
              <a:rPr lang="en-US" dirty="0" err="1"/>
              <a:t>unsequenced</a:t>
            </a:r>
            <a:r>
              <a:rPr lang="en-US" dirty="0"/>
              <a:t> when the cDNA fragment is larger than two times the read length. Each read is colored according to the</a:t>
            </a:r>
            <a:r>
              <a:rPr lang="en-US" baseline="0" dirty="0"/>
              <a:t> </a:t>
            </a:r>
            <a:r>
              <a:rPr lang="en-US" dirty="0"/>
              <a:t>strand sequenced, blue for the positive (forward/sense) strand and red for the negative (reverse/antisense) strand. Using known annotations, the mapped</a:t>
            </a:r>
            <a:r>
              <a:rPr lang="en-US" baseline="0" dirty="0"/>
              <a:t> </a:t>
            </a:r>
            <a:r>
              <a:rPr lang="en-US" dirty="0"/>
              <a:t>position of each read, and knowledge of exon splicing patterns, the likely transcription strand of some reads can be inferred. However, for many aligned reads</a:t>
            </a:r>
            <a:r>
              <a:rPr lang="en-US" baseline="0" dirty="0"/>
              <a:t> </a:t>
            </a:r>
            <a:r>
              <a:rPr lang="en-US" dirty="0"/>
              <a:t>the transcription strand cannot be inferred and sense-antisense expression analysis is not possible. Note that for each gene, an approximately equal</a:t>
            </a:r>
            <a:r>
              <a:rPr lang="en-US" baseline="0" dirty="0"/>
              <a:t> </a:t>
            </a:r>
            <a:r>
              <a:rPr lang="en-US" dirty="0"/>
              <a:t>proportion of reads corresponding to each strand are observed. Also note that read pairing information can sometimes be used to infer which gene a read</a:t>
            </a:r>
            <a:r>
              <a:rPr lang="en-US" baseline="0" dirty="0"/>
              <a:t> </a:t>
            </a:r>
            <a:r>
              <a:rPr lang="en-US" dirty="0"/>
              <a:t>was likely derived from. These reads are referred to as “encompassing” read pairs, in which one read of a pair aligns within one exon and the second read of</a:t>
            </a:r>
            <a:r>
              <a:rPr lang="en-US" baseline="0" dirty="0"/>
              <a:t> </a:t>
            </a:r>
            <a:r>
              <a:rPr lang="en-US" dirty="0"/>
              <a:t>a pair aligns within another exon. However, reads that align within a region corresponding to overlapping genes cannot be unambiguously assigned to either</a:t>
            </a:r>
            <a:r>
              <a:rPr lang="en-US" baseline="0" dirty="0"/>
              <a:t> </a:t>
            </a:r>
            <a:r>
              <a:rPr lang="en-US" dirty="0"/>
              <a:t>gene (e.g., the portion of the brown and yellow genes that overlap). Note that in this figure we are not depicting any reads in which a single read of a read pair</a:t>
            </a:r>
            <a:r>
              <a:rPr lang="en-US" baseline="0" dirty="0"/>
              <a:t> </a:t>
            </a:r>
            <a:r>
              <a:rPr lang="en-US" dirty="0"/>
              <a:t>spans across an intron. These exon–exon “spanning” reads can usually be matched unambiguously to a transcript, even in an </a:t>
            </a:r>
            <a:r>
              <a:rPr lang="en-US" dirty="0" err="1"/>
              <a:t>unstranded</a:t>
            </a:r>
            <a:r>
              <a:rPr lang="en-US" dirty="0"/>
              <a:t> library, because</a:t>
            </a:r>
            <a:r>
              <a:rPr lang="en-US" baseline="0" dirty="0"/>
              <a:t> </a:t>
            </a:r>
            <a:r>
              <a:rPr lang="en-US" dirty="0"/>
              <a:t>the exon–exon junction alignments line up with known splice sites and exon boundaries. (B) More recent “stranded” RNA-seq library strategies allow the</a:t>
            </a:r>
            <a:r>
              <a:rPr lang="en-US" baseline="0" dirty="0"/>
              <a:t> </a:t>
            </a:r>
            <a:r>
              <a:rPr lang="en-US" dirty="0"/>
              <a:t>strand information to be retained. In the resulting alignments, depicted in panel B, the strand of the alignment corresponds in a predictable way to the</a:t>
            </a:r>
            <a:r>
              <a:rPr lang="en-US" baseline="0" dirty="0"/>
              <a:t> </a:t>
            </a:r>
            <a:r>
              <a:rPr lang="en-US" dirty="0"/>
              <a:t>transcription strand of the sequenced RNA molecule. Now we see that reads aligning within a gene are indicated as being derived from the expected</a:t>
            </a:r>
            <a:r>
              <a:rPr lang="en-US" baseline="0" dirty="0"/>
              <a:t> </a:t>
            </a:r>
            <a:r>
              <a:rPr lang="en-US" dirty="0"/>
              <a:t>transcription strand for that gene. Furthermore, in regions where two genes overlap on opposite strands, we can now unambiguously assign reads to each</a:t>
            </a:r>
            <a:r>
              <a:rPr lang="en-US" baseline="0" dirty="0"/>
              <a:t> </a:t>
            </a:r>
            <a:r>
              <a:rPr lang="en-US" dirty="0"/>
              <a:t>gene. (C) When strand</a:t>
            </a:r>
            <a:r>
              <a:rPr lang="en-US" baseline="0" dirty="0"/>
              <a:t> </a:t>
            </a:r>
            <a:r>
              <a:rPr lang="en-US" dirty="0"/>
              <a:t>information is maintained by the RNA-seq protocol, it can be visualized in genome browsers such as IGV [62]. For example, to make</a:t>
            </a:r>
            <a:r>
              <a:rPr lang="en-US" baseline="0" dirty="0"/>
              <a:t> </a:t>
            </a:r>
            <a:r>
              <a:rPr lang="en-US" dirty="0"/>
              <a:t>IGV color read alignments according to strand, use the “Color alignments” by “First-of-pair strand” setting (refer to S5 Table for more strand-related software</a:t>
            </a:r>
            <a:r>
              <a:rPr lang="en-US" baseline="0" dirty="0"/>
              <a:t> </a:t>
            </a:r>
            <a:r>
              <a:rPr lang="en-US" dirty="0"/>
              <a:t>settings).</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12</a:t>
            </a:fld>
            <a:endParaRPr lang="en-US"/>
          </a:p>
        </p:txBody>
      </p:sp>
    </p:spTree>
    <p:extLst>
      <p:ext uri="{BB962C8B-B14F-4D97-AF65-F5344CB8AC3E}">
        <p14:creationId xmlns:p14="http://schemas.microsoft.com/office/powerpoint/2010/main" val="1738518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A3F428-FFD0-9B48-B3EB-B3ADDF093787}" type="slidenum">
              <a:rPr lang="en-US" sz="1300">
                <a:latin typeface="Calibri" charset="0"/>
              </a:rPr>
              <a:pPr eaLnBrk="1" hangingPunct="1"/>
              <a:t>14</a:t>
            </a:fld>
            <a:endParaRPr lang="en-US" sz="1300">
              <a:latin typeface="Calibri" charset="0"/>
            </a:endParaRPr>
          </a:p>
        </p:txBody>
      </p:sp>
      <p:sp>
        <p:nvSpPr>
          <p:cNvPr id="30722"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072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2522235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400051" y="381000"/>
            <a:ext cx="2667000" cy="127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Box 3">
            <a:extLst>
              <a:ext uri="{FF2B5EF4-FFF2-40B4-BE49-F238E27FC236}">
                <a16:creationId xmlns:a16="http://schemas.microsoft.com/office/drawing/2014/main" id="{AA72D6B5-6E5B-FC58-575D-137BF1209478}"/>
              </a:ext>
            </a:extLst>
          </p:cNvPr>
          <p:cNvSpPr txBox="1">
            <a:spLocks noChangeArrowheads="1"/>
          </p:cNvSpPr>
          <p:nvPr userDrawn="1"/>
        </p:nvSpPr>
        <p:spPr bwMode="auto">
          <a:xfrm>
            <a:off x="111760" y="6447904"/>
            <a:ext cx="252139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800" b="1" dirty="0">
                <a:solidFill>
                  <a:schemeClr val="bg1"/>
                </a:solidFill>
                <a:latin typeface="Calibri" charset="0"/>
                <a:cs typeface="Calibri" charset="0"/>
              </a:rPr>
              <a:t>Module 1 </a:t>
            </a:r>
          </a:p>
        </p:txBody>
      </p:sp>
    </p:spTree>
    <p:extLst>
      <p:ext uri="{BB962C8B-B14F-4D97-AF65-F5344CB8AC3E}">
        <p14:creationId xmlns:p14="http://schemas.microsoft.com/office/powerpoint/2010/main" val="21691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117856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380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Tree>
    <p:extLst>
      <p:ext uri="{BB962C8B-B14F-4D97-AF65-F5344CB8AC3E}">
        <p14:creationId xmlns:p14="http://schemas.microsoft.com/office/powerpoint/2010/main" val="22964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279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9620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7"/>
        <p:cNvGrpSpPr/>
        <p:nvPr/>
      </p:nvGrpSpPr>
      <p:grpSpPr>
        <a:xfrm>
          <a:off x="0" y="0"/>
          <a:ext cx="0" cy="0"/>
          <a:chOff x="0" y="0"/>
          <a:chExt cx="0" cy="0"/>
        </a:xfrm>
      </p:grpSpPr>
      <p:sp>
        <p:nvSpPr>
          <p:cNvPr id="28" name="Google Shape;28;p10"/>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7105473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27B7DF51-25E2-564D-8057-DB6C2111625C}"/>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10" name="TextBox 9">
            <a:extLst>
              <a:ext uri="{FF2B5EF4-FFF2-40B4-BE49-F238E27FC236}">
                <a16:creationId xmlns:a16="http://schemas.microsoft.com/office/drawing/2014/main" id="{43E9BC60-59F1-B042-AB5F-FF215F8F7974}"/>
              </a:ext>
            </a:extLst>
          </p:cNvPr>
          <p:cNvSpPr txBox="1"/>
          <p:nvPr userDrawn="1"/>
        </p:nvSpPr>
        <p:spPr>
          <a:xfrm>
            <a:off x="8803051" y="6451602"/>
            <a:ext cx="31496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1" name="TextBox 10">
            <a:extLst>
              <a:ext uri="{FF2B5EF4-FFF2-40B4-BE49-F238E27FC236}">
                <a16:creationId xmlns:a16="http://schemas.microsoft.com/office/drawing/2014/main" id="{3561024C-538A-2E4B-B2D3-5535ED414B8D}"/>
              </a:ext>
            </a:extLst>
          </p:cNvPr>
          <p:cNvSpPr txBox="1"/>
          <p:nvPr userDrawn="1"/>
        </p:nvSpPr>
        <p:spPr>
          <a:xfrm>
            <a:off x="5885847" y="6471291"/>
            <a:ext cx="420307" cy="323165"/>
          </a:xfrm>
          <a:prstGeom prst="rect">
            <a:avLst/>
          </a:prstGeom>
          <a:noFill/>
        </p:spPr>
        <p:txBody>
          <a:bodyPr wrap="none" rtlCol="0" anchor="ctr">
            <a:spAutoFit/>
          </a:bodyPr>
          <a:lstStyle/>
          <a:p>
            <a:pPr algn="ctr"/>
            <a:fld id="{0153C3B2-0654-1049-821D-A9450C27E9C9}" type="slidenum">
              <a:rPr lang="en-US" sz="1500" smtClean="0">
                <a:solidFill>
                  <a:schemeClr val="bg1"/>
                </a:solidFill>
              </a:rPr>
              <a:pPr algn="ctr"/>
              <a:t>‹#›</a:t>
            </a:fld>
            <a:endParaRPr lang="en-US" sz="15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11" r:id="rId6"/>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gif"/><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rnabio.org/module-09-appendix/0009/12/01/StrandSettings/"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www.nature.com/articles/s41576-019-0150-2"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journals.plos.org/ploscompbiol/article?id=10.1371/journal.pcbi.1004393" TargetMode="External"/><Relationship Id="rId2" Type="http://schemas.openxmlformats.org/officeDocument/2006/relationships/hyperlink" Target="https://github.com/griffithlab/rnaseq_tutorial/blob/master/manuscript/supplementary_tables/supplementary_table_7.md"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oo.gl/uC5a3C"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hyperlink" Target="https://goo.gl/6LePBW"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itle 1"/>
          <p:cNvSpPr txBox="1">
            <a:spLocks/>
          </p:cNvSpPr>
          <p:nvPr/>
        </p:nvSpPr>
        <p:spPr bwMode="auto">
          <a:xfrm>
            <a:off x="6096000" y="177977"/>
            <a:ext cx="6019800"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2000" dirty="0">
                <a:solidFill>
                  <a:schemeClr val="bg1"/>
                </a:solidFill>
                <a:latin typeface="Calibri" charset="0"/>
                <a:cs typeface="Segoe UI" charset="0"/>
              </a:rPr>
              <a:t>Module 1:</a:t>
            </a:r>
          </a:p>
          <a:p>
            <a:pPr algn="r" eaLnBrk="1" hangingPunct="1"/>
            <a:r>
              <a:rPr lang="en-US" sz="2000" b="1" dirty="0">
                <a:solidFill>
                  <a:schemeClr val="bg1"/>
                </a:solidFill>
                <a:latin typeface="Calibri" charset="0"/>
                <a:cs typeface="Segoe UI" charset="0"/>
              </a:rPr>
              <a:t>Intro to RNA-seq</a:t>
            </a:r>
            <a:endParaRPr lang="en-US" sz="1800" b="1" dirty="0">
              <a:solidFill>
                <a:schemeClr val="bg1"/>
              </a:solidFill>
              <a:latin typeface="Calibri" charset="0"/>
              <a:cs typeface="Segoe UI" charset="0"/>
            </a:endParaRPr>
          </a:p>
        </p:txBody>
      </p:sp>
      <p:sp>
        <p:nvSpPr>
          <p:cNvPr id="9" name="Rectangle 8">
            <a:extLst>
              <a:ext uri="{FF2B5EF4-FFF2-40B4-BE49-F238E27FC236}">
                <a16:creationId xmlns:a16="http://schemas.microsoft.com/office/drawing/2014/main" id="{344D7320-B7A8-EA4A-8CFC-7C9CDFF48527}"/>
              </a:ext>
            </a:extLst>
          </p:cNvPr>
          <p:cNvSpPr/>
          <p:nvPr/>
        </p:nvSpPr>
        <p:spPr>
          <a:xfrm>
            <a:off x="0" y="2522835"/>
            <a:ext cx="12192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10" name="Picture 9">
            <a:extLst>
              <a:ext uri="{FF2B5EF4-FFF2-40B4-BE49-F238E27FC236}">
                <a16:creationId xmlns:a16="http://schemas.microsoft.com/office/drawing/2014/main" id="{1D265451-D7FA-324E-8A73-79956D9943F9}"/>
              </a:ext>
            </a:extLst>
          </p:cNvPr>
          <p:cNvPicPr>
            <a:picLocks noChangeAspect="1"/>
          </p:cNvPicPr>
          <p:nvPr/>
        </p:nvPicPr>
        <p:blipFill>
          <a:blip r:embed="rId3"/>
          <a:stretch>
            <a:fillRect/>
          </a:stretch>
        </p:blipFill>
        <p:spPr>
          <a:xfrm>
            <a:off x="204216" y="2890275"/>
            <a:ext cx="3128830" cy="3128830"/>
          </a:xfrm>
          <a:prstGeom prst="rect">
            <a:avLst/>
          </a:prstGeom>
        </p:spPr>
      </p:pic>
      <p:pic>
        <p:nvPicPr>
          <p:cNvPr id="11" name="Picture 1" descr="RNA-Seq-alignment.png">
            <a:extLst>
              <a:ext uri="{FF2B5EF4-FFF2-40B4-BE49-F238E27FC236}">
                <a16:creationId xmlns:a16="http://schemas.microsoft.com/office/drawing/2014/main" id="{C4CC95B9-7822-9D44-9479-A12E3FCDDE7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57151" y="2888092"/>
            <a:ext cx="3271336" cy="3133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1">
            <a:extLst>
              <a:ext uri="{FF2B5EF4-FFF2-40B4-BE49-F238E27FC236}">
                <a16:creationId xmlns:a16="http://schemas.microsoft.com/office/drawing/2014/main" id="{5E29E9BF-E919-5E47-8D48-7A8519760B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8851" y="3731538"/>
            <a:ext cx="5263149" cy="1631984"/>
          </a:xfrm>
          <a:prstGeom prst="rect">
            <a:avLst/>
          </a:prstGeom>
        </p:spPr>
      </p:pic>
      <p:sp>
        <p:nvSpPr>
          <p:cNvPr id="8" name="Title 1">
            <a:extLst>
              <a:ext uri="{FF2B5EF4-FFF2-40B4-BE49-F238E27FC236}">
                <a16:creationId xmlns:a16="http://schemas.microsoft.com/office/drawing/2014/main" id="{17BFB325-C36D-C643-9293-35DEC0D050E8}"/>
              </a:ext>
            </a:extLst>
          </p:cNvPr>
          <p:cNvSpPr txBox="1">
            <a:spLocks/>
          </p:cNvSpPr>
          <p:nvPr/>
        </p:nvSpPr>
        <p:spPr>
          <a:xfrm>
            <a:off x="3647728" y="1219199"/>
            <a:ext cx="8468072"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a:latin typeface="Calibri"/>
                <a:cs typeface="Calibri"/>
              </a:rPr>
              <a:t>Arpad </a:t>
            </a:r>
            <a:r>
              <a:rPr lang="en-US" sz="1800" dirty="0" err="1">
                <a:latin typeface="Calibri"/>
                <a:cs typeface="Calibri"/>
              </a:rPr>
              <a:t>Danos</a:t>
            </a:r>
            <a:r>
              <a:rPr lang="en-US" sz="1800" dirty="0">
                <a:latin typeface="Calibri"/>
                <a:cs typeface="Calibri"/>
              </a:rPr>
              <a:t>, Felicia Gomez, Obi Griffith, Malachi Griffith,</a:t>
            </a:r>
          </a:p>
          <a:p>
            <a:pPr>
              <a:defRPr/>
            </a:pPr>
            <a:r>
              <a:rPr lang="en-US" sz="1800" dirty="0">
                <a:latin typeface="Calibri"/>
                <a:cs typeface="Calibri"/>
              </a:rPr>
              <a:t>My Hoang, Mariam Khanfar, Chris Miller, Kartik Singhal </a:t>
            </a:r>
          </a:p>
          <a:p>
            <a:pPr>
              <a:defRPr/>
            </a:pPr>
            <a:r>
              <a:rPr lang="en-US" sz="1800" dirty="0">
                <a:ln w="1270">
                  <a:solidFill>
                    <a:schemeClr val="tx1">
                      <a:alpha val="38000"/>
                    </a:schemeClr>
                  </a:solidFill>
                </a:ln>
                <a:latin typeface="Calibri"/>
                <a:cs typeface="Calibri"/>
              </a:rPr>
              <a:t>Advanced Sequencing Technologies &amp; Bioinformatics Analysis </a:t>
            </a:r>
            <a:r>
              <a:rPr lang="en-US" sz="1600">
                <a:ln w="1270">
                  <a:solidFill>
                    <a:schemeClr val="tx1">
                      <a:alpha val="38000"/>
                    </a:schemeClr>
                  </a:solidFill>
                </a:ln>
                <a:latin typeface="Calibri"/>
                <a:cs typeface="Calibri"/>
              </a:rPr>
              <a:t>November 10-23, 2024</a:t>
            </a:r>
            <a:endParaRPr lang="en-US" sz="1600" dirty="0">
              <a:ln w="1270">
                <a:solidFill>
                  <a:schemeClr val="tx1">
                    <a:alpha val="38000"/>
                  </a:schemeClr>
                </a:solidFill>
              </a:ln>
              <a:latin typeface="Calibri"/>
              <a:cs typeface="Calibri"/>
            </a:endParaRPr>
          </a:p>
        </p:txBody>
      </p:sp>
    </p:spTree>
    <p:extLst>
      <p:ext uri="{BB962C8B-B14F-4D97-AF65-F5344CB8AC3E}">
        <p14:creationId xmlns:p14="http://schemas.microsoft.com/office/powerpoint/2010/main" val="1530287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3592" y="188640"/>
            <a:ext cx="7272808" cy="6133334"/>
          </a:xfrm>
          <a:prstGeom prst="rect">
            <a:avLst/>
          </a:prstGeom>
        </p:spPr>
      </p:pic>
      <p:sp>
        <p:nvSpPr>
          <p:cNvPr id="7" name="Title 1"/>
          <p:cNvSpPr>
            <a:spLocks noGrp="1"/>
          </p:cNvSpPr>
          <p:nvPr>
            <p:ph type="title"/>
          </p:nvPr>
        </p:nvSpPr>
        <p:spPr>
          <a:xfrm>
            <a:off x="1559496" y="44450"/>
            <a:ext cx="3456384" cy="864270"/>
          </a:xfrm>
        </p:spPr>
        <p:txBody>
          <a:bodyPr/>
          <a:lstStyle/>
          <a:p>
            <a:r>
              <a:rPr lang="en-US" sz="2800" dirty="0">
                <a:latin typeface="Calibri" charset="0"/>
                <a:ea typeface="ＭＳ Ｐゴシック" charset="0"/>
              </a:rPr>
              <a:t>Fragmentation and size selection</a:t>
            </a:r>
          </a:p>
        </p:txBody>
      </p:sp>
    </p:spTree>
    <p:extLst>
      <p:ext uri="{BB962C8B-B14F-4D97-AF65-F5344CB8AC3E}">
        <p14:creationId xmlns:p14="http://schemas.microsoft.com/office/powerpoint/2010/main" val="344420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5520" y="170606"/>
            <a:ext cx="5904656" cy="6138715"/>
          </a:xfrm>
          <a:prstGeom prst="rect">
            <a:avLst/>
          </a:prstGeom>
        </p:spPr>
      </p:pic>
      <p:sp>
        <p:nvSpPr>
          <p:cNvPr id="7" name="Title 1"/>
          <p:cNvSpPr>
            <a:spLocks noGrp="1"/>
          </p:cNvSpPr>
          <p:nvPr>
            <p:ph type="title"/>
          </p:nvPr>
        </p:nvSpPr>
        <p:spPr>
          <a:xfrm>
            <a:off x="7176120" y="27692"/>
            <a:ext cx="4680520" cy="864270"/>
          </a:xfrm>
        </p:spPr>
        <p:txBody>
          <a:bodyPr/>
          <a:lstStyle/>
          <a:p>
            <a:r>
              <a:rPr lang="en-US" sz="2800" dirty="0">
                <a:latin typeface="Calibri" charset="0"/>
                <a:ea typeface="ＭＳ Ｐゴシック" charset="0"/>
              </a:rPr>
              <a:t>RNA sequence enrichment (selection/depletion)</a:t>
            </a:r>
          </a:p>
        </p:txBody>
      </p:sp>
    </p:spTree>
    <p:extLst>
      <p:ext uri="{BB962C8B-B14F-4D97-AF65-F5344CB8AC3E}">
        <p14:creationId xmlns:p14="http://schemas.microsoft.com/office/powerpoint/2010/main" val="1195381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932711" y="332656"/>
            <a:ext cx="2483768" cy="864270"/>
          </a:xfrm>
        </p:spPr>
        <p:txBody>
          <a:bodyPr/>
          <a:lstStyle/>
          <a:p>
            <a:r>
              <a:rPr lang="en-US" sz="2800" dirty="0">
                <a:latin typeface="Calibri" charset="0"/>
                <a:ea typeface="ＭＳ Ｐゴシック" charset="0"/>
              </a:rPr>
              <a:t>Stranded vs. </a:t>
            </a:r>
            <a:r>
              <a:rPr lang="en-US" sz="2800" dirty="0" err="1">
                <a:latin typeface="Calibri" charset="0"/>
                <a:ea typeface="ＭＳ Ｐゴシック" charset="0"/>
              </a:rPr>
              <a:t>unstranded</a:t>
            </a:r>
            <a:endParaRPr lang="en-US" sz="2800" dirty="0">
              <a:latin typeface="Calibri" charset="0"/>
              <a:ea typeface="ＭＳ Ｐゴシック" charset="0"/>
            </a:endParaRPr>
          </a:p>
        </p:txBody>
      </p:sp>
      <p:pic>
        <p:nvPicPr>
          <p:cNvPr id="4" name="Picture 3"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b="34849"/>
          <a:stretch/>
        </p:blipFill>
        <p:spPr>
          <a:xfrm>
            <a:off x="1775521" y="692696"/>
            <a:ext cx="4143053" cy="4468027"/>
          </a:xfrm>
          <a:prstGeom prst="rect">
            <a:avLst/>
          </a:prstGeom>
        </p:spPr>
      </p:pic>
      <p:pic>
        <p:nvPicPr>
          <p:cNvPr id="7" name="Picture 6"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t="65559"/>
          <a:stretch/>
        </p:blipFill>
        <p:spPr>
          <a:xfrm>
            <a:off x="6168009" y="1772816"/>
            <a:ext cx="4143053" cy="2361921"/>
          </a:xfrm>
          <a:prstGeom prst="rect">
            <a:avLst/>
          </a:prstGeom>
        </p:spPr>
      </p:pic>
      <p:sp>
        <p:nvSpPr>
          <p:cNvPr id="2" name="TextBox 1">
            <a:extLst>
              <a:ext uri="{FF2B5EF4-FFF2-40B4-BE49-F238E27FC236}">
                <a16:creationId xmlns:a16="http://schemas.microsoft.com/office/drawing/2014/main" id="{F2E1A5FE-BA94-47BF-CA7B-F99BF463AE51}"/>
              </a:ext>
            </a:extLst>
          </p:cNvPr>
          <p:cNvSpPr txBox="1"/>
          <p:nvPr/>
        </p:nvSpPr>
        <p:spPr>
          <a:xfrm>
            <a:off x="1280518" y="5301208"/>
            <a:ext cx="9207970" cy="830997"/>
          </a:xfrm>
          <a:prstGeom prst="rect">
            <a:avLst/>
          </a:prstGeom>
          <a:noFill/>
        </p:spPr>
        <p:txBody>
          <a:bodyPr wrap="none" rtlCol="0">
            <a:spAutoFit/>
          </a:bodyPr>
          <a:lstStyle/>
          <a:p>
            <a:pPr algn="ctr"/>
            <a:r>
              <a:rPr lang="en-US" dirty="0">
                <a:hlinkClick r:id="rId4"/>
              </a:rPr>
              <a:t>https://rnabio.org/module-09-appendix/0009/12/01/StrandSettings/</a:t>
            </a:r>
            <a:endParaRPr lang="en-US" dirty="0"/>
          </a:p>
          <a:p>
            <a:pPr algn="ctr"/>
            <a:r>
              <a:rPr lang="en-US" dirty="0"/>
              <a:t>(detailed discussion and cheat sheet)</a:t>
            </a:r>
          </a:p>
        </p:txBody>
      </p:sp>
    </p:spTree>
    <p:extLst>
      <p:ext uri="{BB962C8B-B14F-4D97-AF65-F5344CB8AC3E}">
        <p14:creationId xmlns:p14="http://schemas.microsoft.com/office/powerpoint/2010/main" val="946231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0"/>
            <a:ext cx="8839200" cy="1143000"/>
          </a:xfrm>
        </p:spPr>
        <p:txBody>
          <a:bodyPr/>
          <a:lstStyle/>
          <a:p>
            <a:r>
              <a:rPr lang="en-US">
                <a:latin typeface="Calibri" charset="0"/>
                <a:ea typeface="ＭＳ Ｐゴシック" charset="0"/>
              </a:rPr>
              <a:t>Replicates</a:t>
            </a:r>
          </a:p>
        </p:txBody>
      </p:sp>
      <p:sp>
        <p:nvSpPr>
          <p:cNvPr id="28674" name="Content Placeholder 2"/>
          <p:cNvSpPr>
            <a:spLocks noGrp="1"/>
          </p:cNvSpPr>
          <p:nvPr>
            <p:ph sz="half" idx="1"/>
          </p:nvPr>
        </p:nvSpPr>
        <p:spPr>
          <a:xfrm>
            <a:off x="1127448" y="1006475"/>
            <a:ext cx="4820915" cy="5119688"/>
          </a:xfrm>
        </p:spPr>
        <p:txBody>
          <a:bodyPr/>
          <a:lstStyle/>
          <a:p>
            <a:pPr>
              <a:lnSpc>
                <a:spcPct val="90000"/>
              </a:lnSpc>
            </a:pPr>
            <a:r>
              <a:rPr lang="en-US" sz="2600" dirty="0">
                <a:latin typeface="Calibri" charset="0"/>
                <a:ea typeface="ＭＳ Ｐゴシック" charset="0"/>
              </a:rPr>
              <a:t>Technical Replicate</a:t>
            </a:r>
          </a:p>
          <a:p>
            <a:pPr lvl="1">
              <a:lnSpc>
                <a:spcPct val="90000"/>
              </a:lnSpc>
            </a:pPr>
            <a:r>
              <a:rPr lang="en-US" sz="2200" dirty="0">
                <a:latin typeface="Calibri" charset="0"/>
                <a:ea typeface="ＭＳ Ｐゴシック" charset="0"/>
              </a:rPr>
              <a:t>Multiple instances of sequence generation</a:t>
            </a:r>
          </a:p>
          <a:p>
            <a:pPr lvl="2">
              <a:lnSpc>
                <a:spcPct val="90000"/>
              </a:lnSpc>
            </a:pPr>
            <a:r>
              <a:rPr lang="en-US" sz="1900" dirty="0">
                <a:latin typeface="Calibri" charset="0"/>
                <a:ea typeface="ＭＳ Ｐゴシック" charset="0"/>
              </a:rPr>
              <a:t>Flow Cells, Lanes, Indexes</a:t>
            </a:r>
          </a:p>
          <a:p>
            <a:pPr>
              <a:lnSpc>
                <a:spcPct val="90000"/>
              </a:lnSpc>
            </a:pPr>
            <a:r>
              <a:rPr lang="en-US" sz="2600" dirty="0">
                <a:latin typeface="Calibri" charset="0"/>
                <a:ea typeface="ＭＳ Ｐゴシック" charset="0"/>
              </a:rPr>
              <a:t>Biological Replicate</a:t>
            </a:r>
          </a:p>
          <a:p>
            <a:pPr lvl="1">
              <a:lnSpc>
                <a:spcPct val="90000"/>
              </a:lnSpc>
            </a:pPr>
            <a:r>
              <a:rPr lang="en-US" sz="2200" dirty="0">
                <a:latin typeface="Calibri" charset="0"/>
                <a:ea typeface="ＭＳ Ｐゴシック" charset="0"/>
              </a:rPr>
              <a:t>Multiple isolations of cells showing the same phenotype, stage or other experimental condition</a:t>
            </a:r>
          </a:p>
          <a:p>
            <a:pPr lvl="1">
              <a:lnSpc>
                <a:spcPct val="90000"/>
              </a:lnSpc>
            </a:pPr>
            <a:r>
              <a:rPr lang="en-US" sz="2200" dirty="0">
                <a:latin typeface="Calibri" charset="0"/>
                <a:ea typeface="ＭＳ Ｐゴシック" charset="0"/>
              </a:rPr>
              <a:t>Some example concerns/challenges:</a:t>
            </a:r>
          </a:p>
          <a:p>
            <a:pPr lvl="2">
              <a:lnSpc>
                <a:spcPct val="90000"/>
              </a:lnSpc>
            </a:pPr>
            <a:r>
              <a:rPr lang="en-US" sz="1900" dirty="0">
                <a:latin typeface="Calibri" charset="0"/>
                <a:ea typeface="ＭＳ Ｐゴシック" charset="0"/>
              </a:rPr>
              <a:t>Environmental Factors, Growth Conditions, Time</a:t>
            </a:r>
          </a:p>
          <a:p>
            <a:pPr lvl="1">
              <a:lnSpc>
                <a:spcPct val="90000"/>
              </a:lnSpc>
            </a:pPr>
            <a:r>
              <a:rPr lang="en-US" sz="2200" dirty="0">
                <a:latin typeface="Calibri" charset="0"/>
                <a:ea typeface="ＭＳ Ｐゴシック" charset="0"/>
              </a:rPr>
              <a:t>Correlation Coefficient 0.92-0.98</a:t>
            </a:r>
          </a:p>
          <a:p>
            <a:pPr lvl="1">
              <a:lnSpc>
                <a:spcPct val="90000"/>
              </a:lnSpc>
            </a:pPr>
            <a:endParaRPr lang="en-US" sz="2200" dirty="0">
              <a:latin typeface="Calibri" charset="0"/>
              <a:ea typeface="ＭＳ Ｐゴシック" charset="0"/>
            </a:endParaRPr>
          </a:p>
          <a:p>
            <a:pPr>
              <a:lnSpc>
                <a:spcPct val="90000"/>
              </a:lnSpc>
            </a:pPr>
            <a:endParaRPr lang="en-US" sz="2600" dirty="0">
              <a:latin typeface="Calibri" charset="0"/>
              <a:ea typeface="ＭＳ Ｐゴシック" charset="0"/>
            </a:endParaRPr>
          </a:p>
        </p:txBody>
      </p:sp>
      <p:pic>
        <p:nvPicPr>
          <p:cNvPr id="28675" name="Content Placeholder 4" descr="Picture 37.png"/>
          <p:cNvPicPr>
            <a:picLocks noChangeAspect="1"/>
          </p:cNvPicPr>
          <p:nvPr/>
        </p:nvPicPr>
        <p:blipFill>
          <a:blip r:embed="rId2">
            <a:extLst>
              <a:ext uri="{28A0092B-C50C-407E-A947-70E740481C1C}">
                <a14:useLocalDpi xmlns:a14="http://schemas.microsoft.com/office/drawing/2010/main" val="0"/>
              </a:ext>
            </a:extLst>
          </a:blip>
          <a:srcRect t="-12621" b="-12621"/>
          <a:stretch>
            <a:fillRect/>
          </a:stretch>
        </p:blipFill>
        <p:spPr bwMode="auto">
          <a:xfrm>
            <a:off x="6172201" y="1006475"/>
            <a:ext cx="4214813" cy="5119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503242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Common analysis goals of RNA-Seq  analysis (what can you ask of the data?)</a:t>
            </a:r>
          </a:p>
        </p:txBody>
      </p:sp>
      <p:sp>
        <p:nvSpPr>
          <p:cNvPr id="29698" name="Content Placeholder 6"/>
          <p:cNvSpPr>
            <a:spLocks noGrp="1"/>
          </p:cNvSpPr>
          <p:nvPr>
            <p:ph idx="1"/>
          </p:nvPr>
        </p:nvSpPr>
        <p:spPr>
          <a:xfrm>
            <a:off x="839416" y="1600200"/>
            <a:ext cx="9676184" cy="4648200"/>
          </a:xfrm>
        </p:spPr>
        <p:txBody>
          <a:bodyPr/>
          <a:lstStyle/>
          <a:p>
            <a:r>
              <a:rPr lang="en-US" dirty="0">
                <a:latin typeface="Calibri" charset="0"/>
                <a:ea typeface="ＭＳ Ｐゴシック" charset="0"/>
              </a:rPr>
              <a:t>Gene expression and differential expression</a:t>
            </a:r>
          </a:p>
          <a:p>
            <a:r>
              <a:rPr lang="en-US" dirty="0">
                <a:latin typeface="Calibri" charset="0"/>
                <a:ea typeface="ＭＳ Ｐゴシック" charset="0"/>
              </a:rPr>
              <a:t>Alternative expression analysis</a:t>
            </a:r>
          </a:p>
          <a:p>
            <a:r>
              <a:rPr lang="en-US" dirty="0">
                <a:latin typeface="Calibri" charset="0"/>
                <a:ea typeface="ＭＳ Ｐゴシック" charset="0"/>
              </a:rPr>
              <a:t>Transcript discovery and annotation</a:t>
            </a:r>
          </a:p>
          <a:p>
            <a:r>
              <a:rPr lang="en-US" dirty="0">
                <a:latin typeface="Calibri" charset="0"/>
                <a:ea typeface="ＭＳ Ｐゴシック" charset="0"/>
              </a:rPr>
              <a:t>Allele specific expression</a:t>
            </a:r>
          </a:p>
          <a:p>
            <a:pPr lvl="1"/>
            <a:r>
              <a:rPr lang="en-US" dirty="0">
                <a:latin typeface="Calibri" charset="0"/>
                <a:ea typeface="ＭＳ Ｐゴシック" charset="0"/>
              </a:rPr>
              <a:t>Relating to SNPs or mutations</a:t>
            </a:r>
          </a:p>
          <a:p>
            <a:r>
              <a:rPr lang="en-US" dirty="0">
                <a:latin typeface="Calibri" charset="0"/>
                <a:ea typeface="ＭＳ Ｐゴシック" charset="0"/>
              </a:rPr>
              <a:t>Mutation discovery</a:t>
            </a:r>
          </a:p>
          <a:p>
            <a:r>
              <a:rPr lang="en-US" dirty="0">
                <a:latin typeface="Calibri" charset="0"/>
                <a:ea typeface="ＭＳ Ｐゴシック" charset="0"/>
              </a:rPr>
              <a:t>Fusion detection</a:t>
            </a:r>
          </a:p>
          <a:p>
            <a:r>
              <a:rPr lang="en-US" dirty="0">
                <a:latin typeface="Calibri" charset="0"/>
                <a:ea typeface="ＭＳ Ｐゴシック" charset="0"/>
              </a:rPr>
              <a:t>RNA editing</a:t>
            </a:r>
          </a:p>
        </p:txBody>
      </p:sp>
    </p:spTree>
    <p:extLst>
      <p:ext uri="{BB962C8B-B14F-4D97-AF65-F5344CB8AC3E}">
        <p14:creationId xmlns:p14="http://schemas.microsoft.com/office/powerpoint/2010/main" val="1675032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General themes of RNA-seq workflows</a:t>
            </a:r>
          </a:p>
        </p:txBody>
      </p:sp>
      <p:sp>
        <p:nvSpPr>
          <p:cNvPr id="31746" name="Content Placeholder 6"/>
          <p:cNvSpPr>
            <a:spLocks noGrp="1"/>
          </p:cNvSpPr>
          <p:nvPr>
            <p:ph idx="1"/>
          </p:nvPr>
        </p:nvSpPr>
        <p:spPr>
          <a:xfrm>
            <a:off x="911424" y="1301750"/>
            <a:ext cx="9604176" cy="4648200"/>
          </a:xfrm>
        </p:spPr>
        <p:txBody>
          <a:bodyPr/>
          <a:lstStyle/>
          <a:p>
            <a:r>
              <a:rPr lang="en-US" sz="2500" dirty="0">
                <a:latin typeface="Calibri" charset="0"/>
                <a:ea typeface="ＭＳ Ｐゴシック" charset="0"/>
              </a:rPr>
              <a:t>Each type of RNA-seq analysis has distinct requirements and challenges but also a common theme:</a:t>
            </a:r>
          </a:p>
          <a:p>
            <a:pPr>
              <a:buFont typeface="Segoe UI" charset="0"/>
              <a:buAutoNum type="arabicPeriod"/>
            </a:pPr>
            <a:r>
              <a:rPr lang="en-US" sz="2500" dirty="0">
                <a:latin typeface="Calibri" charset="0"/>
                <a:ea typeface="ＭＳ Ｐゴシック" charset="0"/>
              </a:rPr>
              <a:t>Obtain raw data (convert format)</a:t>
            </a:r>
          </a:p>
          <a:p>
            <a:pPr>
              <a:buFont typeface="Segoe UI" charset="0"/>
              <a:buAutoNum type="arabicPeriod"/>
            </a:pPr>
            <a:r>
              <a:rPr lang="en-US" sz="2500" dirty="0">
                <a:latin typeface="Calibri" charset="0"/>
                <a:ea typeface="ＭＳ Ｐゴシック" charset="0"/>
              </a:rPr>
              <a:t>Align/assemble reads</a:t>
            </a:r>
          </a:p>
          <a:p>
            <a:pPr>
              <a:buFont typeface="Segoe UI" charset="0"/>
              <a:buAutoNum type="arabicPeriod"/>
            </a:pPr>
            <a:r>
              <a:rPr lang="en-US" sz="2500" dirty="0">
                <a:latin typeface="Calibri" charset="0"/>
                <a:ea typeface="ＭＳ Ｐゴシック" charset="0"/>
              </a:rPr>
              <a:t>Process alignment with a tool specific to the goal </a:t>
            </a:r>
          </a:p>
          <a:p>
            <a:pPr marL="914400" lvl="1" indent="-514350">
              <a:buFont typeface="Arial" charset="0"/>
              <a:buChar char="•"/>
            </a:pPr>
            <a:r>
              <a:rPr lang="en-US" sz="2100" dirty="0">
                <a:latin typeface="Calibri" charset="0"/>
                <a:ea typeface="ＭＳ Ｐゴシック" charset="0"/>
              </a:rPr>
              <a:t>e.g. </a:t>
            </a:r>
            <a:r>
              <a:rPr lang="ja-JP" altLang="en-US" sz="2100">
                <a:latin typeface="Calibri" charset="0"/>
                <a:ea typeface="ＭＳ Ｐゴシック" charset="0"/>
              </a:rPr>
              <a:t>‘</a:t>
            </a:r>
            <a:r>
              <a:rPr lang="en-US" altLang="ja-JP" sz="2100" dirty="0">
                <a:latin typeface="Calibri" charset="0"/>
                <a:ea typeface="ＭＳ Ｐゴシック" charset="0"/>
              </a:rPr>
              <a:t>cufflinks</a:t>
            </a:r>
            <a:r>
              <a:rPr lang="ja-JP" altLang="en-US" sz="2100">
                <a:latin typeface="Calibri" charset="0"/>
                <a:ea typeface="ＭＳ Ｐゴシック" charset="0"/>
              </a:rPr>
              <a:t>’</a:t>
            </a:r>
            <a:r>
              <a:rPr lang="en-US" altLang="ja-JP" sz="2100" dirty="0">
                <a:latin typeface="Calibri" charset="0"/>
                <a:ea typeface="ＭＳ Ｐゴシック" charset="0"/>
              </a:rPr>
              <a:t> for expression analysis, </a:t>
            </a:r>
            <a:r>
              <a:rPr lang="ja-JP" altLang="en-US" sz="2100">
                <a:latin typeface="Calibri" charset="0"/>
                <a:ea typeface="ＭＳ Ｐゴシック" charset="0"/>
              </a:rPr>
              <a:t>‘</a:t>
            </a:r>
            <a:r>
              <a:rPr lang="en-US" altLang="ja-JP" sz="2100" dirty="0">
                <a:latin typeface="Calibri" charset="0"/>
                <a:ea typeface="ＭＳ Ｐゴシック" charset="0"/>
              </a:rPr>
              <a:t>defuse</a:t>
            </a:r>
            <a:r>
              <a:rPr lang="ja-JP" altLang="en-US" sz="2100">
                <a:latin typeface="Calibri" charset="0"/>
                <a:ea typeface="ＭＳ Ｐゴシック" charset="0"/>
              </a:rPr>
              <a:t>’</a:t>
            </a:r>
            <a:r>
              <a:rPr lang="en-US" altLang="ja-JP" sz="2100" dirty="0">
                <a:latin typeface="Calibri" charset="0"/>
                <a:ea typeface="ＭＳ Ｐゴシック" charset="0"/>
              </a:rPr>
              <a:t> for fusion detection, etc.</a:t>
            </a:r>
          </a:p>
          <a:p>
            <a:pPr>
              <a:buFont typeface="Segoe UI" charset="0"/>
              <a:buAutoNum type="arabicPeriod"/>
            </a:pPr>
            <a:r>
              <a:rPr lang="en-US" sz="2500" dirty="0">
                <a:latin typeface="Calibri" charset="0"/>
                <a:ea typeface="ＭＳ Ｐゴシック" charset="0"/>
              </a:rPr>
              <a:t>Post process</a:t>
            </a:r>
          </a:p>
          <a:p>
            <a:pPr marL="914400" lvl="1" indent="-514350">
              <a:buFont typeface="Arial" charset="0"/>
              <a:buChar char="•"/>
            </a:pPr>
            <a:r>
              <a:rPr lang="en-US" sz="2100" dirty="0">
                <a:latin typeface="Calibri" charset="0"/>
                <a:ea typeface="ＭＳ Ｐゴシック" charset="0"/>
              </a:rPr>
              <a:t>Import into downstream software (R, </a:t>
            </a:r>
            <a:r>
              <a:rPr lang="en-US" sz="2100" dirty="0" err="1">
                <a:latin typeface="Calibri" charset="0"/>
                <a:ea typeface="ＭＳ Ｐゴシック" charset="0"/>
              </a:rPr>
              <a:t>Matlab</a:t>
            </a:r>
            <a:r>
              <a:rPr lang="en-US" sz="2100" dirty="0">
                <a:latin typeface="Calibri" charset="0"/>
                <a:ea typeface="ＭＳ Ｐゴシック" charset="0"/>
              </a:rPr>
              <a:t>, </a:t>
            </a:r>
            <a:r>
              <a:rPr lang="en-US" sz="2100" dirty="0" err="1">
                <a:latin typeface="Calibri" charset="0"/>
                <a:ea typeface="ＭＳ Ｐゴシック" charset="0"/>
              </a:rPr>
              <a:t>Cytoscape</a:t>
            </a:r>
            <a:r>
              <a:rPr lang="en-US" sz="2100" dirty="0">
                <a:latin typeface="Calibri" charset="0"/>
                <a:ea typeface="ＭＳ Ｐゴシック" charset="0"/>
              </a:rPr>
              <a:t>, Ingenuity, etc.)</a:t>
            </a:r>
          </a:p>
          <a:p>
            <a:pPr>
              <a:buFont typeface="Segoe UI" charset="0"/>
              <a:buAutoNum type="arabicPeriod"/>
            </a:pPr>
            <a:r>
              <a:rPr lang="en-US" sz="2500" dirty="0">
                <a:latin typeface="Calibri" charset="0"/>
                <a:ea typeface="ＭＳ Ｐゴシック" charset="0"/>
              </a:rPr>
              <a:t>Summarize and visualize</a:t>
            </a:r>
          </a:p>
          <a:p>
            <a:pPr marL="914400" lvl="1" indent="-514350">
              <a:buFont typeface="Arial" charset="0"/>
              <a:buChar char="•"/>
            </a:pPr>
            <a:r>
              <a:rPr lang="en-US" sz="2100" dirty="0">
                <a:latin typeface="Calibri" charset="0"/>
                <a:ea typeface="ＭＳ Ｐゴシック" charset="0"/>
              </a:rPr>
              <a:t>Create gene lists, prioritize candidates for validation, etc.</a:t>
            </a:r>
          </a:p>
        </p:txBody>
      </p:sp>
    </p:spTree>
    <p:extLst>
      <p:ext uri="{BB962C8B-B14F-4D97-AF65-F5344CB8AC3E}">
        <p14:creationId xmlns:p14="http://schemas.microsoft.com/office/powerpoint/2010/main" val="1508345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37B67F5-B79E-4A48-A23A-980C8FAAB39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44135" y="1584920"/>
            <a:ext cx="8156321" cy="4724400"/>
          </a:xfrm>
        </p:spPr>
      </p:pic>
      <p:sp>
        <p:nvSpPr>
          <p:cNvPr id="2" name="Title 1">
            <a:extLst>
              <a:ext uri="{FF2B5EF4-FFF2-40B4-BE49-F238E27FC236}">
                <a16:creationId xmlns:a16="http://schemas.microsoft.com/office/drawing/2014/main" id="{AFD05EFD-2B84-4C44-814D-5233DF02B1E7}"/>
              </a:ext>
            </a:extLst>
          </p:cNvPr>
          <p:cNvSpPr>
            <a:spLocks noGrp="1"/>
          </p:cNvSpPr>
          <p:nvPr>
            <p:ph type="title"/>
          </p:nvPr>
        </p:nvSpPr>
        <p:spPr/>
        <p:txBody>
          <a:bodyPr/>
          <a:lstStyle/>
          <a:p>
            <a:r>
              <a:rPr lang="en-US" dirty="0"/>
              <a:t>Examples of RNA-</a:t>
            </a:r>
            <a:r>
              <a:rPr lang="en-US" dirty="0" err="1"/>
              <a:t>seq</a:t>
            </a:r>
            <a:r>
              <a:rPr lang="en-US" dirty="0"/>
              <a:t> data analysis workflows for differential gene expression</a:t>
            </a:r>
          </a:p>
        </p:txBody>
      </p:sp>
      <p:sp>
        <p:nvSpPr>
          <p:cNvPr id="6" name="TextBox 5">
            <a:hlinkClick r:id="rId4"/>
            <a:extLst>
              <a:ext uri="{FF2B5EF4-FFF2-40B4-BE49-F238E27FC236}">
                <a16:creationId xmlns:a16="http://schemas.microsoft.com/office/drawing/2014/main" id="{A17E41E2-F46E-3D4B-87FD-FA162EF64F3B}"/>
              </a:ext>
            </a:extLst>
          </p:cNvPr>
          <p:cNvSpPr txBox="1"/>
          <p:nvPr/>
        </p:nvSpPr>
        <p:spPr>
          <a:xfrm>
            <a:off x="47328" y="5847655"/>
            <a:ext cx="2425664" cy="461665"/>
          </a:xfrm>
          <a:prstGeom prst="rect">
            <a:avLst/>
          </a:prstGeom>
          <a:noFill/>
        </p:spPr>
        <p:txBody>
          <a:bodyPr wrap="none" rtlCol="0">
            <a:spAutoFit/>
          </a:bodyPr>
          <a:lstStyle/>
          <a:p>
            <a:r>
              <a:rPr lang="en-US" i="1" dirty="0">
                <a:hlinkClick r:id="rId4"/>
              </a:rPr>
              <a:t>Stark et al. 2019</a:t>
            </a:r>
            <a:endParaRPr lang="en-US" dirty="0"/>
          </a:p>
        </p:txBody>
      </p:sp>
      <p:sp>
        <p:nvSpPr>
          <p:cNvPr id="8" name="5-Point Star 7">
            <a:extLst>
              <a:ext uri="{FF2B5EF4-FFF2-40B4-BE49-F238E27FC236}">
                <a16:creationId xmlns:a16="http://schemas.microsoft.com/office/drawing/2014/main" id="{11A52ED3-7911-344E-B584-FF5A9BEAD41A}"/>
              </a:ext>
            </a:extLst>
          </p:cNvPr>
          <p:cNvSpPr/>
          <p:nvPr/>
        </p:nvSpPr>
        <p:spPr>
          <a:xfrm>
            <a:off x="3881919" y="2661135"/>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4805BC12-4755-4A48-9D92-62DC0B9E86EA}"/>
              </a:ext>
            </a:extLst>
          </p:cNvPr>
          <p:cNvSpPr/>
          <p:nvPr/>
        </p:nvSpPr>
        <p:spPr>
          <a:xfrm>
            <a:off x="5790782" y="5229200"/>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2F3EEFEA-E8A3-6747-A484-FE0B6624EF5A}"/>
              </a:ext>
            </a:extLst>
          </p:cNvPr>
          <p:cNvSpPr/>
          <p:nvPr/>
        </p:nvSpPr>
        <p:spPr>
          <a:xfrm>
            <a:off x="3701260" y="3800603"/>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E6C050EF-0900-964A-A7D5-A2929C7063A7}"/>
              </a:ext>
            </a:extLst>
          </p:cNvPr>
          <p:cNvSpPr/>
          <p:nvPr/>
        </p:nvSpPr>
        <p:spPr>
          <a:xfrm>
            <a:off x="5826786" y="3092094"/>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DE2FC296-8FCA-E24A-A840-B999B49A78DB}"/>
              </a:ext>
            </a:extLst>
          </p:cNvPr>
          <p:cNvSpPr/>
          <p:nvPr/>
        </p:nvSpPr>
        <p:spPr>
          <a:xfrm>
            <a:off x="3722192" y="4805837"/>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DA25B287-8DB0-D843-AB46-317A3064C707}"/>
              </a:ext>
            </a:extLst>
          </p:cNvPr>
          <p:cNvSpPr/>
          <p:nvPr/>
        </p:nvSpPr>
        <p:spPr>
          <a:xfrm>
            <a:off x="8557875" y="3455433"/>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8AEB5E67-0862-D240-B1DE-1D8E9D306FA0}"/>
              </a:ext>
            </a:extLst>
          </p:cNvPr>
          <p:cNvSpPr/>
          <p:nvPr/>
        </p:nvSpPr>
        <p:spPr>
          <a:xfrm>
            <a:off x="10061393" y="5906206"/>
            <a:ext cx="216024" cy="216024"/>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BE0E3D1-5DA1-DB47-AB25-857C746577F7}"/>
              </a:ext>
            </a:extLst>
          </p:cNvPr>
          <p:cNvSpPr txBox="1"/>
          <p:nvPr/>
        </p:nvSpPr>
        <p:spPr>
          <a:xfrm>
            <a:off x="10200456" y="5877272"/>
            <a:ext cx="1965603" cy="307777"/>
          </a:xfrm>
          <a:prstGeom prst="rect">
            <a:avLst/>
          </a:prstGeom>
          <a:noFill/>
        </p:spPr>
        <p:txBody>
          <a:bodyPr wrap="none" rtlCol="0">
            <a:spAutoFit/>
          </a:bodyPr>
          <a:lstStyle/>
          <a:p>
            <a:r>
              <a:rPr lang="en-US" sz="1400" dirty="0"/>
              <a:t>Covered in this course</a:t>
            </a:r>
          </a:p>
        </p:txBody>
      </p:sp>
      <p:sp>
        <p:nvSpPr>
          <p:cNvPr id="4" name="5-Point Star 3">
            <a:extLst>
              <a:ext uri="{FF2B5EF4-FFF2-40B4-BE49-F238E27FC236}">
                <a16:creationId xmlns:a16="http://schemas.microsoft.com/office/drawing/2014/main" id="{9EB312FB-7AF1-F8BF-8801-65842537E0F6}"/>
              </a:ext>
            </a:extLst>
          </p:cNvPr>
          <p:cNvSpPr/>
          <p:nvPr/>
        </p:nvSpPr>
        <p:spPr>
          <a:xfrm>
            <a:off x="3820620" y="4945481"/>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444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4AA68-9E05-CA40-B672-7553CDBBFCE7}"/>
              </a:ext>
            </a:extLst>
          </p:cNvPr>
          <p:cNvSpPr>
            <a:spLocks noGrp="1"/>
          </p:cNvSpPr>
          <p:nvPr>
            <p:ph type="title"/>
          </p:nvPr>
        </p:nvSpPr>
        <p:spPr>
          <a:xfrm>
            <a:off x="203200" y="-18256"/>
            <a:ext cx="11785600" cy="1143000"/>
          </a:xfrm>
        </p:spPr>
        <p:txBody>
          <a:bodyPr/>
          <a:lstStyle/>
          <a:p>
            <a:r>
              <a:rPr lang="en-US" dirty="0"/>
              <a:t>Discussion of bulk vs single cell RNA-</a:t>
            </a:r>
            <a:r>
              <a:rPr lang="en-US" dirty="0" err="1"/>
              <a:t>seq</a:t>
            </a:r>
            <a:endParaRPr lang="en-US" dirty="0"/>
          </a:p>
        </p:txBody>
      </p:sp>
      <p:pic>
        <p:nvPicPr>
          <p:cNvPr id="5" name="Picture 4">
            <a:extLst>
              <a:ext uri="{FF2B5EF4-FFF2-40B4-BE49-F238E27FC236}">
                <a16:creationId xmlns:a16="http://schemas.microsoft.com/office/drawing/2014/main" id="{53BC38A9-CDDE-8647-B7B4-1B0068790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40" y="980728"/>
            <a:ext cx="10056440" cy="4524599"/>
          </a:xfrm>
          <a:prstGeom prst="rect">
            <a:avLst/>
          </a:prstGeom>
        </p:spPr>
      </p:pic>
      <p:sp>
        <p:nvSpPr>
          <p:cNvPr id="6" name="TextBox 5">
            <a:extLst>
              <a:ext uri="{FF2B5EF4-FFF2-40B4-BE49-F238E27FC236}">
                <a16:creationId xmlns:a16="http://schemas.microsoft.com/office/drawing/2014/main" id="{62328D98-D6FD-A14C-8210-3B33FB2FCB23}"/>
              </a:ext>
            </a:extLst>
          </p:cNvPr>
          <p:cNvSpPr txBox="1"/>
          <p:nvPr/>
        </p:nvSpPr>
        <p:spPr>
          <a:xfrm>
            <a:off x="360040" y="1412776"/>
            <a:ext cx="1951175" cy="276999"/>
          </a:xfrm>
          <a:prstGeom prst="rect">
            <a:avLst/>
          </a:prstGeom>
          <a:noFill/>
        </p:spPr>
        <p:txBody>
          <a:bodyPr wrap="none" rtlCol="0">
            <a:spAutoFit/>
          </a:bodyPr>
          <a:lstStyle/>
          <a:p>
            <a:r>
              <a:rPr lang="en-US" sz="1200" dirty="0"/>
              <a:t>Image from 10x genomics</a:t>
            </a:r>
          </a:p>
        </p:txBody>
      </p:sp>
      <p:sp>
        <p:nvSpPr>
          <p:cNvPr id="7" name="TextBox 6">
            <a:extLst>
              <a:ext uri="{FF2B5EF4-FFF2-40B4-BE49-F238E27FC236}">
                <a16:creationId xmlns:a16="http://schemas.microsoft.com/office/drawing/2014/main" id="{CBB50860-32E0-6849-8907-DCDF0C4BEDB1}"/>
              </a:ext>
            </a:extLst>
          </p:cNvPr>
          <p:cNvSpPr txBox="1"/>
          <p:nvPr/>
        </p:nvSpPr>
        <p:spPr>
          <a:xfrm>
            <a:off x="335361" y="5589240"/>
            <a:ext cx="11653440" cy="830997"/>
          </a:xfrm>
          <a:prstGeom prst="rect">
            <a:avLst/>
          </a:prstGeom>
          <a:noFill/>
        </p:spPr>
        <p:txBody>
          <a:bodyPr wrap="square" rtlCol="0">
            <a:spAutoFit/>
          </a:bodyPr>
          <a:lstStyle/>
          <a:p>
            <a:r>
              <a:rPr lang="en-US" dirty="0"/>
              <a:t>Factors to compare: Cost, complexity of library prep, complexity of analysis, qualitative and quantitative differences in richness of information obtained.  </a:t>
            </a:r>
          </a:p>
        </p:txBody>
      </p:sp>
    </p:spTree>
    <p:extLst>
      <p:ext uri="{BB962C8B-B14F-4D97-AF65-F5344CB8AC3E}">
        <p14:creationId xmlns:p14="http://schemas.microsoft.com/office/powerpoint/2010/main" val="190553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r>
              <a:rPr lang="en-US" dirty="0"/>
              <a:t>Common questions (and answers)</a:t>
            </a:r>
          </a:p>
        </p:txBody>
      </p:sp>
      <p:sp>
        <p:nvSpPr>
          <p:cNvPr id="3" name="Content Placeholder 2"/>
          <p:cNvSpPr>
            <a:spLocks noGrp="1"/>
          </p:cNvSpPr>
          <p:nvPr>
            <p:ph idx="1"/>
          </p:nvPr>
        </p:nvSpPr>
        <p:spPr/>
        <p:txBody>
          <a:bodyPr/>
          <a:lstStyle/>
          <a:p>
            <a:r>
              <a:rPr lang="en-US" dirty="0">
                <a:hlinkClick r:id="rId2"/>
              </a:rPr>
              <a:t>Supplementary Table 7</a:t>
            </a:r>
            <a:endParaRPr lang="en-US" dirty="0"/>
          </a:p>
          <a:p>
            <a:endParaRPr lang="en-US" dirty="0"/>
          </a:p>
          <a:p>
            <a:r>
              <a:rPr lang="en-US" dirty="0"/>
              <a:t>Malachi Griffith*, Jason R. Walker, Nicholas C. Spies, Benjamin J. Ainscough, Obi L. Griffith*. 2015. Informatics for RNA-seq: A web resource for analysis on the cloud. 11(8):e1004393. 2015.</a:t>
            </a:r>
          </a:p>
          <a:p>
            <a:pPr lvl="1"/>
            <a:r>
              <a:rPr lang="en-US" dirty="0">
                <a:hlinkClick r:id="rId3"/>
              </a:rPr>
              <a:t>http://journals.plos.org/ploscompbiol/article?id=10.1371/journal.pcbi.1004393</a:t>
            </a:r>
            <a:endParaRPr lang="en-US" dirty="0"/>
          </a:p>
        </p:txBody>
      </p:sp>
    </p:spTree>
    <p:extLst>
      <p:ext uri="{BB962C8B-B14F-4D97-AF65-F5344CB8AC3E}">
        <p14:creationId xmlns:p14="http://schemas.microsoft.com/office/powerpoint/2010/main" val="1767790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3"/>
          <p:cNvSpPr>
            <a:spLocks noGrp="1"/>
          </p:cNvSpPr>
          <p:nvPr>
            <p:ph idx="1"/>
          </p:nvPr>
        </p:nvSpPr>
        <p:spPr>
          <a:xfrm>
            <a:off x="1676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1)</a:t>
            </a:r>
          </a:p>
        </p:txBody>
      </p:sp>
    </p:spTree>
    <p:extLst>
      <p:ext uri="{BB962C8B-B14F-4D97-AF65-F5344CB8AC3E}">
        <p14:creationId xmlns:p14="http://schemas.microsoft.com/office/powerpoint/2010/main" val="4065157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676400" y="-26988"/>
            <a:ext cx="8839200" cy="1143001"/>
          </a:xfrm>
        </p:spPr>
        <p:txBody>
          <a:bodyPr/>
          <a:lstStyle/>
          <a:p>
            <a:r>
              <a:rPr lang="en-US" dirty="0">
                <a:latin typeface="Calibri" charset="0"/>
                <a:ea typeface="ＭＳ Ｐゴシック" charset="0"/>
              </a:rPr>
              <a:t>Learning objectives of the course</a:t>
            </a:r>
          </a:p>
        </p:txBody>
      </p:sp>
      <p:sp>
        <p:nvSpPr>
          <p:cNvPr id="3" name="Content Placeholder 2"/>
          <p:cNvSpPr>
            <a:spLocks noGrp="1"/>
          </p:cNvSpPr>
          <p:nvPr>
            <p:ph idx="1"/>
          </p:nvPr>
        </p:nvSpPr>
        <p:spPr>
          <a:xfrm>
            <a:off x="551384" y="1116013"/>
            <a:ext cx="10873208" cy="5193307"/>
          </a:xfrm>
        </p:spPr>
        <p:txBody>
          <a:bodyPr>
            <a:normAutofit/>
          </a:bodyPr>
          <a:lstStyle/>
          <a:p>
            <a:pPr>
              <a:defRPr/>
            </a:pPr>
            <a:r>
              <a:rPr lang="en-US" b="1" dirty="0"/>
              <a:t>Module 1: Introduction to RNA Sequencing</a:t>
            </a:r>
          </a:p>
          <a:p>
            <a:pPr>
              <a:defRPr/>
            </a:pPr>
            <a:r>
              <a:rPr lang="en-US" dirty="0"/>
              <a:t>Module 2: Alignment and Visualization</a:t>
            </a:r>
          </a:p>
          <a:p>
            <a:pPr>
              <a:defRPr/>
            </a:pPr>
            <a:r>
              <a:rPr lang="en-US" dirty="0"/>
              <a:t>Module 3: Expression and Differential Expression</a:t>
            </a:r>
          </a:p>
          <a:p>
            <a:pPr>
              <a:defRPr/>
            </a:pPr>
            <a:r>
              <a:rPr lang="en-US" dirty="0"/>
              <a:t>Module 4: Alignment Free Expression Estimation</a:t>
            </a:r>
          </a:p>
          <a:p>
            <a:pPr marL="0" indent="0">
              <a:buNone/>
              <a:defRPr/>
            </a:pPr>
            <a:endParaRPr lang="en-US" dirty="0"/>
          </a:p>
          <a:p>
            <a:pPr>
              <a:defRPr/>
            </a:pPr>
            <a:r>
              <a:rPr lang="en-US" dirty="0"/>
              <a:t>Tutorials</a:t>
            </a:r>
          </a:p>
          <a:p>
            <a:pPr lvl="1">
              <a:defRPr/>
            </a:pPr>
            <a:r>
              <a:rPr lang="en-US" dirty="0">
                <a:latin typeface="Calibri" charset="0"/>
                <a:ea typeface="ＭＳ Ｐゴシック" charset="0"/>
              </a:rPr>
              <a:t>Provide a working example of an RNA-</a:t>
            </a:r>
            <a:r>
              <a:rPr lang="en-US" dirty="0" err="1">
                <a:latin typeface="Calibri" charset="0"/>
                <a:ea typeface="ＭＳ Ｐゴシック" charset="0"/>
              </a:rPr>
              <a:t>seq</a:t>
            </a:r>
            <a:r>
              <a:rPr lang="en-US" dirty="0">
                <a:latin typeface="Calibri" charset="0"/>
                <a:ea typeface="ＭＳ Ｐゴシック" charset="0"/>
              </a:rPr>
              <a:t> analysis 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resources</a:t>
            </a:r>
          </a:p>
          <a:p>
            <a:pPr lvl="1">
              <a:defRPr/>
            </a:pPr>
            <a:r>
              <a:rPr lang="en-US" dirty="0">
                <a:latin typeface="Calibri" charset="0"/>
                <a:ea typeface="ＭＳ Ｐゴシック" charset="0"/>
              </a:rPr>
              <a:t>Self contained, self explanatory, portable</a:t>
            </a:r>
          </a:p>
        </p:txBody>
      </p:sp>
    </p:spTree>
    <p:extLst>
      <p:ext uri="{BB962C8B-B14F-4D97-AF65-F5344CB8AC3E}">
        <p14:creationId xmlns:p14="http://schemas.microsoft.com/office/powerpoint/2010/main" val="1737097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4"/>
          <p:cNvSpPr>
            <a:spLocks noGrp="1"/>
          </p:cNvSpPr>
          <p:nvPr>
            <p:ph type="title"/>
          </p:nvPr>
        </p:nvSpPr>
        <p:spPr>
          <a:xfrm>
            <a:off x="407368" y="116632"/>
            <a:ext cx="11449272" cy="1143000"/>
          </a:xfrm>
        </p:spPr>
        <p:txBody>
          <a:bodyPr/>
          <a:lstStyle/>
          <a:p>
            <a:r>
              <a:rPr lang="en-US" dirty="0">
                <a:latin typeface="Calibri" charset="0"/>
                <a:ea typeface="ＭＳ Ｐゴシック" charset="0"/>
              </a:rPr>
              <a:t>HISAT2/</a:t>
            </a:r>
            <a:r>
              <a:rPr lang="en-US" dirty="0" err="1">
                <a:latin typeface="Calibri" charset="0"/>
                <a:ea typeface="ＭＳ Ｐゴシック" charset="0"/>
              </a:rPr>
              <a:t>StringTie</a:t>
            </a:r>
            <a:r>
              <a:rPr lang="en-US" dirty="0">
                <a:latin typeface="Calibri" charset="0"/>
                <a:ea typeface="ＭＳ Ｐゴシック" charset="0"/>
              </a:rPr>
              <a:t>/Ballgown RNA-seq Pipeline</a:t>
            </a:r>
          </a:p>
        </p:txBody>
      </p:sp>
      <p:pic>
        <p:nvPicPr>
          <p:cNvPr id="6" name="Picture 5" descr="RNA-seq_Flowchar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32" y="1480066"/>
            <a:ext cx="10297144" cy="4685238"/>
          </a:xfrm>
          <a:prstGeom prst="rect">
            <a:avLst/>
          </a:prstGeom>
        </p:spPr>
      </p:pic>
    </p:spTree>
    <p:extLst>
      <p:ext uri="{BB962C8B-B14F-4D97-AF65-F5344CB8AC3E}">
        <p14:creationId xmlns:p14="http://schemas.microsoft.com/office/powerpoint/2010/main" val="700789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BF800-0095-A545-5D16-D749AB134687}"/>
            </a:ext>
          </a:extLst>
        </p:cNvPr>
        <p:cNvGrpSpPr/>
        <p:nvPr/>
      </p:nvGrpSpPr>
      <p:grpSpPr>
        <a:xfrm>
          <a:off x="0" y="0"/>
          <a:ext cx="0" cy="0"/>
          <a:chOff x="0" y="0"/>
          <a:chExt cx="0" cy="0"/>
        </a:xfrm>
      </p:grpSpPr>
      <p:pic>
        <p:nvPicPr>
          <p:cNvPr id="2" name="Picture 1" descr="A diagram of a computer program&#10;&#10;Description automatically generated">
            <a:extLst>
              <a:ext uri="{FF2B5EF4-FFF2-40B4-BE49-F238E27FC236}">
                <a16:creationId xmlns:a16="http://schemas.microsoft.com/office/drawing/2014/main" id="{68C9B2CF-8435-BEDD-35A7-F3B5EBE6B72E}"/>
              </a:ext>
            </a:extLst>
          </p:cNvPr>
          <p:cNvPicPr>
            <a:picLocks noChangeAspect="1"/>
          </p:cNvPicPr>
          <p:nvPr/>
        </p:nvPicPr>
        <p:blipFill rotWithShape="1">
          <a:blip r:embed="rId2"/>
          <a:srcRect b="7674"/>
          <a:stretch/>
        </p:blipFill>
        <p:spPr>
          <a:xfrm>
            <a:off x="483548" y="1212092"/>
            <a:ext cx="11156782" cy="4902105"/>
          </a:xfrm>
          <a:prstGeom prst="rect">
            <a:avLst/>
          </a:prstGeom>
        </p:spPr>
      </p:pic>
      <p:sp>
        <p:nvSpPr>
          <p:cNvPr id="5" name="Title 4">
            <a:extLst>
              <a:ext uri="{FF2B5EF4-FFF2-40B4-BE49-F238E27FC236}">
                <a16:creationId xmlns:a16="http://schemas.microsoft.com/office/drawing/2014/main" id="{40D65A43-04A3-9A5B-62DF-BB8F41B0567A}"/>
              </a:ext>
            </a:extLst>
          </p:cNvPr>
          <p:cNvSpPr>
            <a:spLocks noGrp="1"/>
          </p:cNvSpPr>
          <p:nvPr>
            <p:ph type="title"/>
          </p:nvPr>
        </p:nvSpPr>
        <p:spPr>
          <a:xfrm>
            <a:off x="407368" y="116632"/>
            <a:ext cx="11449272" cy="1143000"/>
          </a:xfrm>
        </p:spPr>
        <p:txBody>
          <a:bodyPr/>
          <a:lstStyle/>
          <a:p>
            <a:r>
              <a:rPr lang="en-US" dirty="0">
                <a:latin typeface="Calibri" charset="0"/>
                <a:ea typeface="ＭＳ Ｐゴシック" charset="0"/>
              </a:rPr>
              <a:t>HISAT2/</a:t>
            </a:r>
            <a:r>
              <a:rPr lang="en-US" dirty="0" err="1">
                <a:latin typeface="Calibri" charset="0"/>
                <a:ea typeface="ＭＳ Ｐゴシック" charset="0"/>
              </a:rPr>
              <a:t>htseq</a:t>
            </a:r>
            <a:r>
              <a:rPr lang="en-US" dirty="0">
                <a:latin typeface="Calibri" charset="0"/>
                <a:ea typeface="ＭＳ Ｐゴシック" charset="0"/>
              </a:rPr>
              <a:t>-count/</a:t>
            </a:r>
            <a:r>
              <a:rPr lang="en-US" dirty="0" err="1">
                <a:latin typeface="Calibri" charset="0"/>
                <a:ea typeface="ＭＳ Ｐゴシック" charset="0"/>
              </a:rPr>
              <a:t>edgeR</a:t>
            </a:r>
            <a:r>
              <a:rPr lang="en-US" dirty="0">
                <a:latin typeface="Calibri" charset="0"/>
                <a:ea typeface="ＭＳ Ｐゴシック" charset="0"/>
              </a:rPr>
              <a:t>/DEseq2 Pipeline</a:t>
            </a:r>
          </a:p>
        </p:txBody>
      </p:sp>
    </p:spTree>
    <p:extLst>
      <p:ext uri="{BB962C8B-B14F-4D97-AF65-F5344CB8AC3E}">
        <p14:creationId xmlns:p14="http://schemas.microsoft.com/office/powerpoint/2010/main" val="3923657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5"/>
          <p:cNvSpPr txBox="1">
            <a:spLocks noGrp="1"/>
          </p:cNvSpPr>
          <p:nvPr>
            <p:ph type="title"/>
          </p:nvPr>
        </p:nvSpPr>
        <p:spPr>
          <a:xfrm>
            <a:off x="2152650" y="1131097"/>
            <a:ext cx="7886700" cy="2589835"/>
          </a:xfrm>
          <a:prstGeom prst="rect">
            <a:avLst/>
          </a:prstGeom>
          <a:noFill/>
          <a:ln>
            <a:noFill/>
          </a:ln>
        </p:spPr>
        <p:txBody>
          <a:bodyPr spcFirstLastPara="1" wrap="square" lIns="91425" tIns="45700" rIns="91425" bIns="45700" anchor="ctr" anchorCtr="0">
            <a:normAutofit/>
          </a:bodyPr>
          <a:lstStyle/>
          <a:p>
            <a:pPr algn="ctr">
              <a:buSzPts val="3300"/>
            </a:pPr>
            <a:r>
              <a:rPr lang="en-US"/>
              <a:t>We are on a Coffee Break &amp; Networking Session</a:t>
            </a:r>
            <a:endParaRPr/>
          </a:p>
        </p:txBody>
      </p:sp>
      <p:sp>
        <p:nvSpPr>
          <p:cNvPr id="2" name="Google Shape;159;g24c7d206a1c_1_72">
            <a:extLst>
              <a:ext uri="{FF2B5EF4-FFF2-40B4-BE49-F238E27FC236}">
                <a16:creationId xmlns:a16="http://schemas.microsoft.com/office/drawing/2014/main" id="{EF70C3FC-5789-BFFF-7525-4B592CA436F1}"/>
              </a:ext>
            </a:extLst>
          </p:cNvPr>
          <p:cNvSpPr txBox="1"/>
          <p:nvPr/>
        </p:nvSpPr>
        <p:spPr>
          <a:xfrm>
            <a:off x="2117124" y="3832139"/>
            <a:ext cx="7951500" cy="300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Verdana"/>
                <a:ea typeface="Verdana"/>
                <a:cs typeface="Verdana"/>
                <a:sym typeface="Verdana"/>
              </a:rPr>
              <a:t>Workshop Sponsors:</a:t>
            </a:r>
            <a:endParaRPr sz="1400" b="0" i="0" u="none" strike="noStrike" cap="none">
              <a:solidFill>
                <a:srgbClr val="000000"/>
              </a:solidFill>
              <a:latin typeface="Arial"/>
              <a:ea typeface="Arial"/>
              <a:cs typeface="Arial"/>
              <a:sym typeface="Arial"/>
            </a:endParaRPr>
          </a:p>
        </p:txBody>
      </p:sp>
      <p:pic>
        <p:nvPicPr>
          <p:cNvPr id="4" name="Google Shape;160;g24c7d206a1c_1_72">
            <a:extLst>
              <a:ext uri="{FF2B5EF4-FFF2-40B4-BE49-F238E27FC236}">
                <a16:creationId xmlns:a16="http://schemas.microsoft.com/office/drawing/2014/main" id="{5AF5FA04-96F9-66E9-9DB2-7D04F325F6E3}"/>
              </a:ext>
            </a:extLst>
          </p:cNvPr>
          <p:cNvPicPr preferRelativeResize="0"/>
          <p:nvPr/>
        </p:nvPicPr>
        <p:blipFill rotWithShape="1">
          <a:blip r:embed="rId3">
            <a:alphaModFix/>
          </a:blip>
          <a:srcRect/>
          <a:stretch/>
        </p:blipFill>
        <p:spPr>
          <a:xfrm>
            <a:off x="8025272" y="4403978"/>
            <a:ext cx="1105775" cy="795825"/>
          </a:xfrm>
          <a:prstGeom prst="rect">
            <a:avLst/>
          </a:prstGeom>
          <a:noFill/>
          <a:ln>
            <a:noFill/>
          </a:ln>
        </p:spPr>
      </p:pic>
      <p:pic>
        <p:nvPicPr>
          <p:cNvPr id="5" name="Google Shape;161;g24c7d206a1c_1_72">
            <a:extLst>
              <a:ext uri="{FF2B5EF4-FFF2-40B4-BE49-F238E27FC236}">
                <a16:creationId xmlns:a16="http://schemas.microsoft.com/office/drawing/2014/main" id="{BC83246F-5A07-900A-5239-59A96A9B3804}"/>
              </a:ext>
            </a:extLst>
          </p:cNvPr>
          <p:cNvPicPr preferRelativeResize="0"/>
          <p:nvPr/>
        </p:nvPicPr>
        <p:blipFill rotWithShape="1">
          <a:blip r:embed="rId4">
            <a:alphaModFix/>
          </a:blip>
          <a:srcRect/>
          <a:stretch/>
        </p:blipFill>
        <p:spPr>
          <a:xfrm>
            <a:off x="3060951" y="4570130"/>
            <a:ext cx="2085975" cy="590550"/>
          </a:xfrm>
          <a:prstGeom prst="rect">
            <a:avLst/>
          </a:prstGeom>
          <a:noFill/>
          <a:ln>
            <a:noFill/>
          </a:ln>
        </p:spPr>
      </p:pic>
      <p:pic>
        <p:nvPicPr>
          <p:cNvPr id="6" name="Google Shape;162;g24c7d206a1c_1_72">
            <a:extLst>
              <a:ext uri="{FF2B5EF4-FFF2-40B4-BE49-F238E27FC236}">
                <a16:creationId xmlns:a16="http://schemas.microsoft.com/office/drawing/2014/main" id="{248CD98D-0E3D-D7EA-F555-54215B706BBC}"/>
              </a:ext>
            </a:extLst>
          </p:cNvPr>
          <p:cNvPicPr preferRelativeResize="0"/>
          <p:nvPr/>
        </p:nvPicPr>
        <p:blipFill rotWithShape="1">
          <a:blip r:embed="rId5">
            <a:alphaModFix/>
          </a:blip>
          <a:srcRect/>
          <a:stretch/>
        </p:blipFill>
        <p:spPr>
          <a:xfrm>
            <a:off x="5708169" y="4243440"/>
            <a:ext cx="1869300" cy="1243925"/>
          </a:xfrm>
          <a:prstGeom prst="rect">
            <a:avLst/>
          </a:prstGeom>
          <a:noFill/>
          <a:ln>
            <a:noFill/>
          </a:ln>
        </p:spPr>
      </p:pic>
      <p:pic>
        <p:nvPicPr>
          <p:cNvPr id="7" name="Google Shape;163;g24c7d206a1c_1_72" descr="A picture containing graphical user interface&#10;&#10;Description automatically generated">
            <a:extLst>
              <a:ext uri="{FF2B5EF4-FFF2-40B4-BE49-F238E27FC236}">
                <a16:creationId xmlns:a16="http://schemas.microsoft.com/office/drawing/2014/main" id="{E18DD981-F5FF-6EB4-5EAA-E81744B45847}"/>
              </a:ext>
            </a:extLst>
          </p:cNvPr>
          <p:cNvPicPr preferRelativeResize="0"/>
          <p:nvPr/>
        </p:nvPicPr>
        <p:blipFill rotWithShape="1">
          <a:blip r:embed="rId6">
            <a:alphaModFix/>
          </a:blip>
          <a:srcRect/>
          <a:stretch/>
        </p:blipFill>
        <p:spPr>
          <a:xfrm>
            <a:off x="6502657" y="5353037"/>
            <a:ext cx="1143000" cy="685800"/>
          </a:xfrm>
          <a:prstGeom prst="rect">
            <a:avLst/>
          </a:prstGeom>
          <a:noFill/>
          <a:ln>
            <a:noFill/>
          </a:ln>
        </p:spPr>
      </p:pic>
      <p:pic>
        <p:nvPicPr>
          <p:cNvPr id="8" name="Google Shape;164;g24c7d206a1c_1_72">
            <a:extLst>
              <a:ext uri="{FF2B5EF4-FFF2-40B4-BE49-F238E27FC236}">
                <a16:creationId xmlns:a16="http://schemas.microsoft.com/office/drawing/2014/main" id="{A31C32B3-1C56-6360-9FDB-B2E0CD776701}"/>
              </a:ext>
            </a:extLst>
          </p:cNvPr>
          <p:cNvPicPr preferRelativeResize="0"/>
          <p:nvPr/>
        </p:nvPicPr>
        <p:blipFill rotWithShape="1">
          <a:blip r:embed="rId7">
            <a:alphaModFix/>
          </a:blip>
          <a:srcRect/>
          <a:stretch/>
        </p:blipFill>
        <p:spPr>
          <a:xfrm>
            <a:off x="4546337" y="5426596"/>
            <a:ext cx="1311749" cy="538675"/>
          </a:xfrm>
          <a:prstGeom prst="rect">
            <a:avLst/>
          </a:prstGeom>
          <a:noFill/>
          <a:ln>
            <a:noFill/>
          </a:ln>
        </p:spPr>
      </p:pic>
    </p:spTree>
    <p:extLst>
      <p:ext uri="{BB962C8B-B14F-4D97-AF65-F5344CB8AC3E}">
        <p14:creationId xmlns:p14="http://schemas.microsoft.com/office/powerpoint/2010/main" val="1251987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676400" y="115888"/>
            <a:ext cx="8839200" cy="1143000"/>
          </a:xfrm>
        </p:spPr>
        <p:txBody>
          <a:bodyPr/>
          <a:lstStyle/>
          <a:p>
            <a:r>
              <a:rPr lang="en-US" dirty="0">
                <a:latin typeface="Calibri" charset="0"/>
                <a:ea typeface="ＭＳ Ｐゴシック" charset="0"/>
              </a:rPr>
              <a:t>Learning objectives of module 1</a:t>
            </a:r>
          </a:p>
        </p:txBody>
      </p:sp>
      <p:sp>
        <p:nvSpPr>
          <p:cNvPr id="13314" name="Content Placeholder 2"/>
          <p:cNvSpPr>
            <a:spLocks noGrp="1"/>
          </p:cNvSpPr>
          <p:nvPr>
            <p:ph idx="1"/>
          </p:nvPr>
        </p:nvSpPr>
        <p:spPr/>
        <p:txBody>
          <a:bodyPr/>
          <a:lstStyle/>
          <a:p>
            <a:r>
              <a:rPr lang="en-US" dirty="0">
                <a:latin typeface="Calibri" charset="0"/>
                <a:ea typeface="ＭＳ Ｐゴシック" charset="0"/>
              </a:rPr>
              <a:t>Introduction to the theory and practice of RNA sequencing (RNA-</a:t>
            </a:r>
            <a:r>
              <a:rPr lang="en-US" dirty="0" err="1">
                <a:latin typeface="Calibri" charset="0"/>
                <a:ea typeface="ＭＳ Ｐゴシック" charset="0"/>
              </a:rPr>
              <a:t>seq</a:t>
            </a:r>
            <a:r>
              <a:rPr lang="en-US" dirty="0">
                <a:latin typeface="Calibri" charset="0"/>
                <a:ea typeface="ＭＳ Ｐゴシック" charset="0"/>
              </a:rPr>
              <a:t>) analysis</a:t>
            </a:r>
          </a:p>
          <a:p>
            <a:pPr lvl="1"/>
            <a:r>
              <a:rPr lang="en-US" dirty="0">
                <a:latin typeface="Calibri" charset="0"/>
                <a:ea typeface="ＭＳ Ｐゴシック" charset="0"/>
              </a:rPr>
              <a:t>Background molecular biology</a:t>
            </a:r>
          </a:p>
          <a:p>
            <a:pPr lvl="1"/>
            <a:r>
              <a:rPr lang="en-US" dirty="0">
                <a:latin typeface="Calibri" charset="0"/>
                <a:ea typeface="ＭＳ Ｐゴシック" charset="0"/>
              </a:rPr>
              <a:t>Challenges specific to RNA-</a:t>
            </a:r>
            <a:r>
              <a:rPr lang="en-US" dirty="0" err="1">
                <a:latin typeface="Calibri" charset="0"/>
                <a:ea typeface="ＭＳ Ｐゴシック" charset="0"/>
              </a:rPr>
              <a:t>seq</a:t>
            </a:r>
            <a:endParaRPr lang="en-US" dirty="0">
              <a:latin typeface="Calibri" charset="0"/>
              <a:ea typeface="ＭＳ Ｐゴシック" charset="0"/>
            </a:endParaRPr>
          </a:p>
          <a:p>
            <a:pPr lvl="1"/>
            <a:r>
              <a:rPr lang="en-US" dirty="0">
                <a:latin typeface="Calibri" charset="0"/>
                <a:ea typeface="ＭＳ Ｐゴシック" charset="0"/>
              </a:rPr>
              <a:t>General goals and themes of RNA-seq analysis workflows</a:t>
            </a:r>
          </a:p>
          <a:p>
            <a:pPr lvl="1"/>
            <a:r>
              <a:rPr lang="en-US" dirty="0">
                <a:latin typeface="Calibri" charset="0"/>
                <a:ea typeface="ＭＳ Ｐゴシック" charset="0"/>
              </a:rPr>
              <a:t>Common technical questions related to RNA-</a:t>
            </a:r>
            <a:r>
              <a:rPr lang="en-US" dirty="0" err="1">
                <a:latin typeface="Calibri" charset="0"/>
                <a:ea typeface="ＭＳ Ｐゴシック" charset="0"/>
              </a:rPr>
              <a:t>seq</a:t>
            </a:r>
            <a:r>
              <a:rPr lang="en-US" dirty="0">
                <a:latin typeface="Calibri" charset="0"/>
                <a:ea typeface="ＭＳ Ｐゴシック" charset="0"/>
              </a:rPr>
              <a:t> analysis</a:t>
            </a:r>
          </a:p>
          <a:p>
            <a:pPr lvl="1"/>
            <a:r>
              <a:rPr lang="en-US" dirty="0">
                <a:latin typeface="Calibri" charset="0"/>
                <a:ea typeface="ＭＳ Ｐゴシック" charset="0"/>
              </a:rPr>
              <a:t>Introduction to the RNA-</a:t>
            </a:r>
            <a:r>
              <a:rPr lang="en-US" dirty="0" err="1">
                <a:latin typeface="Calibri" charset="0"/>
                <a:ea typeface="ＭＳ Ｐゴシック" charset="0"/>
              </a:rPr>
              <a:t>seq</a:t>
            </a:r>
            <a:r>
              <a:rPr lang="en-US" dirty="0">
                <a:latin typeface="Calibri" charset="0"/>
                <a:ea typeface="ＭＳ Ｐゴシック" charset="0"/>
              </a:rPr>
              <a:t> hands on tutorial</a:t>
            </a:r>
          </a:p>
        </p:txBody>
      </p:sp>
    </p:spTree>
    <p:extLst>
      <p:ext uri="{BB962C8B-B14F-4D97-AF65-F5344CB8AC3E}">
        <p14:creationId xmlns:p14="http://schemas.microsoft.com/office/powerpoint/2010/main" val="1399821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676401" y="269875"/>
            <a:ext cx="3051175" cy="1143000"/>
          </a:xfrm>
        </p:spPr>
        <p:txBody>
          <a:bodyPr/>
          <a:lstStyle/>
          <a:p>
            <a:pPr eaLnBrk="1" hangingPunct="1"/>
            <a:r>
              <a:rPr lang="en-US" altLang="ko-KR">
                <a:latin typeface="Calibri" charset="0"/>
                <a:ea typeface="ＭＳ Ｐゴシック" charset="0"/>
                <a:cs typeface="ＭＳ Ｐゴシック" charset="0"/>
              </a:rPr>
              <a:t>Gene expression</a:t>
            </a:r>
          </a:p>
        </p:txBody>
      </p:sp>
      <p:pic>
        <p:nvPicPr>
          <p:cNvPr id="2" name="Picture 1" descr="Figure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9896" y="116633"/>
            <a:ext cx="4890740" cy="6115475"/>
          </a:xfrm>
          <a:prstGeom prst="rect">
            <a:avLst/>
          </a:prstGeom>
        </p:spPr>
      </p:pic>
    </p:spTree>
    <p:extLst>
      <p:ext uri="{BB962C8B-B14F-4D97-AF65-F5344CB8AC3E}">
        <p14:creationId xmlns:p14="http://schemas.microsoft.com/office/powerpoint/2010/main" val="1375399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676400" y="44450"/>
            <a:ext cx="8839200" cy="1143000"/>
          </a:xfrm>
        </p:spPr>
        <p:txBody>
          <a:bodyPr/>
          <a:lstStyle/>
          <a:p>
            <a:pPr eaLnBrk="1" hangingPunct="1"/>
            <a:r>
              <a:rPr lang="en-US" altLang="ko-KR">
                <a:latin typeface="Calibri" charset="0"/>
                <a:ea typeface="ＭＳ Ｐゴシック" charset="0"/>
                <a:cs typeface="ＭＳ Ｐゴシック" charset="0"/>
              </a:rPr>
              <a:t>RNA sequencing</a:t>
            </a:r>
          </a:p>
        </p:txBody>
      </p:sp>
      <p:pic>
        <p:nvPicPr>
          <p:cNvPr id="3" name="Picture 2" descr="Fig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537" y="1124744"/>
            <a:ext cx="8300547" cy="4824536"/>
          </a:xfrm>
          <a:prstGeom prst="rect">
            <a:avLst/>
          </a:prstGeom>
        </p:spPr>
      </p:pic>
    </p:spTree>
    <p:extLst>
      <p:ext uri="{BB962C8B-B14F-4D97-AF65-F5344CB8AC3E}">
        <p14:creationId xmlns:p14="http://schemas.microsoft.com/office/powerpoint/2010/main" val="1275801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676400" y="-76200"/>
            <a:ext cx="8839200" cy="1143000"/>
          </a:xfrm>
        </p:spPr>
        <p:txBody>
          <a:bodyPr/>
          <a:lstStyle/>
          <a:p>
            <a:pPr eaLnBrk="1" hangingPunct="1"/>
            <a:r>
              <a:rPr lang="en-US" altLang="ko-KR">
                <a:latin typeface="Calibri" charset="0"/>
                <a:ea typeface="ＭＳ Ｐゴシック" charset="0"/>
                <a:cs typeface="ＭＳ Ｐゴシック" charset="0"/>
              </a:rPr>
              <a:t>Challenges</a:t>
            </a:r>
          </a:p>
        </p:txBody>
      </p:sp>
      <p:sp>
        <p:nvSpPr>
          <p:cNvPr id="23554" name="Content Placeholder 6"/>
          <p:cNvSpPr>
            <a:spLocks noGrp="1"/>
          </p:cNvSpPr>
          <p:nvPr>
            <p:ph idx="1"/>
          </p:nvPr>
        </p:nvSpPr>
        <p:spPr>
          <a:xfrm>
            <a:off x="623392" y="838201"/>
            <a:ext cx="10945216" cy="4708525"/>
          </a:xfrm>
        </p:spPr>
        <p:txBody>
          <a:bodyPr/>
          <a:lstStyle/>
          <a:p>
            <a:pPr>
              <a:lnSpc>
                <a:spcPct val="90000"/>
              </a:lnSpc>
            </a:pPr>
            <a:r>
              <a:rPr lang="en-US" sz="2600" dirty="0">
                <a:latin typeface="Calibri" charset="0"/>
                <a:ea typeface="ＭＳ Ｐゴシック" charset="0"/>
              </a:rPr>
              <a:t>Sample</a:t>
            </a:r>
          </a:p>
          <a:p>
            <a:pPr lvl="1">
              <a:lnSpc>
                <a:spcPct val="90000"/>
              </a:lnSpc>
            </a:pPr>
            <a:r>
              <a:rPr lang="en-US" sz="2200" dirty="0">
                <a:latin typeface="Calibri" charset="0"/>
                <a:ea typeface="ＭＳ Ｐゴシック" charset="0"/>
              </a:rPr>
              <a:t>Purity?, quantity?, quality?</a:t>
            </a:r>
          </a:p>
          <a:p>
            <a:pPr>
              <a:lnSpc>
                <a:spcPct val="90000"/>
              </a:lnSpc>
            </a:pPr>
            <a:r>
              <a:rPr lang="en-US" sz="2600" dirty="0">
                <a:latin typeface="Calibri" charset="0"/>
                <a:ea typeface="ＭＳ Ｐゴシック" charset="0"/>
              </a:rPr>
              <a:t>RNAs consist of small exons that may be separated by large introns</a:t>
            </a:r>
          </a:p>
          <a:p>
            <a:pPr lvl="1">
              <a:lnSpc>
                <a:spcPct val="90000"/>
              </a:lnSpc>
            </a:pPr>
            <a:r>
              <a:rPr lang="en-US" sz="2200" dirty="0">
                <a:latin typeface="Calibri" charset="0"/>
                <a:ea typeface="ＭＳ Ｐゴシック" charset="0"/>
              </a:rPr>
              <a:t>Mapping reads to genome is challenging</a:t>
            </a:r>
          </a:p>
          <a:p>
            <a:pPr>
              <a:lnSpc>
                <a:spcPct val="90000"/>
              </a:lnSpc>
            </a:pPr>
            <a:r>
              <a:rPr lang="en-US" sz="2600" dirty="0">
                <a:latin typeface="Calibri" charset="0"/>
                <a:ea typeface="ＭＳ Ｐゴシック" charset="0"/>
              </a:rPr>
              <a:t>The relative abundance of RNAs vary wildly</a:t>
            </a:r>
          </a:p>
          <a:p>
            <a:pPr lvl="1">
              <a:lnSpc>
                <a:spcPct val="90000"/>
              </a:lnSpc>
            </a:pPr>
            <a:r>
              <a:rPr lang="en-US" sz="2200" dirty="0">
                <a:latin typeface="Calibri" charset="0"/>
                <a:ea typeface="ＭＳ Ｐゴシック" charset="0"/>
              </a:rPr>
              <a:t>10</a:t>
            </a:r>
            <a:r>
              <a:rPr lang="en-US" sz="2200" baseline="30000" dirty="0">
                <a:latin typeface="Calibri" charset="0"/>
                <a:ea typeface="ＭＳ Ｐゴシック" charset="0"/>
              </a:rPr>
              <a:t>5</a:t>
            </a:r>
            <a:r>
              <a:rPr lang="en-US" sz="2200" dirty="0">
                <a:latin typeface="Calibri" charset="0"/>
                <a:ea typeface="ＭＳ Ｐゴシック" charset="0"/>
              </a:rPr>
              <a:t> – 10</a:t>
            </a:r>
            <a:r>
              <a:rPr lang="en-US" sz="2200" baseline="30000" dirty="0">
                <a:latin typeface="Calibri" charset="0"/>
                <a:ea typeface="ＭＳ Ｐゴシック" charset="0"/>
              </a:rPr>
              <a:t>7</a:t>
            </a:r>
            <a:r>
              <a:rPr lang="en-US" sz="2200" dirty="0">
                <a:latin typeface="Calibri" charset="0"/>
                <a:ea typeface="ＭＳ Ｐゴシック" charset="0"/>
              </a:rPr>
              <a:t> orders of magnitude</a:t>
            </a:r>
          </a:p>
          <a:p>
            <a:pPr lvl="1">
              <a:lnSpc>
                <a:spcPct val="90000"/>
              </a:lnSpc>
            </a:pPr>
            <a:r>
              <a:rPr lang="en-US" sz="2200" dirty="0">
                <a:latin typeface="Calibri" charset="0"/>
                <a:ea typeface="ＭＳ Ｐゴシック" charset="0"/>
              </a:rPr>
              <a:t>Since RNA sequencing works by random sampling, a small fraction of highly expressed genes may consume the majority of reads</a:t>
            </a:r>
          </a:p>
          <a:p>
            <a:pPr lvl="1">
              <a:lnSpc>
                <a:spcPct val="90000"/>
              </a:lnSpc>
            </a:pPr>
            <a:r>
              <a:rPr lang="en-US" sz="2200" dirty="0">
                <a:latin typeface="Calibri" charset="0"/>
                <a:ea typeface="ＭＳ Ｐゴシック" charset="0"/>
              </a:rPr>
              <a:t>Ribosomal and mitochondrial genes</a:t>
            </a:r>
          </a:p>
          <a:p>
            <a:pPr>
              <a:lnSpc>
                <a:spcPct val="90000"/>
              </a:lnSpc>
            </a:pPr>
            <a:r>
              <a:rPr lang="en-US" sz="2600" dirty="0">
                <a:latin typeface="Calibri" charset="0"/>
                <a:ea typeface="ＭＳ Ｐゴシック" charset="0"/>
              </a:rPr>
              <a:t>RNAs come in a wide range of sizes</a:t>
            </a:r>
          </a:p>
          <a:p>
            <a:pPr lvl="1">
              <a:lnSpc>
                <a:spcPct val="90000"/>
              </a:lnSpc>
            </a:pPr>
            <a:r>
              <a:rPr lang="en-US" sz="2200" dirty="0">
                <a:latin typeface="Calibri" charset="0"/>
                <a:ea typeface="ＭＳ Ｐゴシック" charset="0"/>
              </a:rPr>
              <a:t>Small RNAs must be captured separately</a:t>
            </a:r>
          </a:p>
          <a:p>
            <a:pPr lvl="1">
              <a:lnSpc>
                <a:spcPct val="90000"/>
              </a:lnSpc>
            </a:pPr>
            <a:r>
              <a:rPr lang="en-US" sz="2200" dirty="0" err="1">
                <a:latin typeface="Calibri" charset="0"/>
                <a:ea typeface="ＭＳ Ｐゴシック" charset="0"/>
              </a:rPr>
              <a:t>PolyA</a:t>
            </a:r>
            <a:r>
              <a:rPr lang="en-US" sz="2200" dirty="0">
                <a:latin typeface="Calibri" charset="0"/>
                <a:ea typeface="ＭＳ Ｐゴシック" charset="0"/>
              </a:rPr>
              <a:t> selection of large RNAs may result in 3</a:t>
            </a:r>
            <a:r>
              <a:rPr lang="ja-JP" altLang="en-US" sz="2200">
                <a:latin typeface="Calibri" charset="0"/>
                <a:ea typeface="ＭＳ Ｐゴシック" charset="0"/>
              </a:rPr>
              <a:t>’</a:t>
            </a:r>
            <a:r>
              <a:rPr lang="en-US" altLang="ja-JP" sz="2200" dirty="0">
                <a:latin typeface="Calibri" charset="0"/>
                <a:ea typeface="ＭＳ Ｐゴシック" charset="0"/>
              </a:rPr>
              <a:t> end bias</a:t>
            </a:r>
          </a:p>
          <a:p>
            <a:pPr>
              <a:lnSpc>
                <a:spcPct val="90000"/>
              </a:lnSpc>
            </a:pPr>
            <a:r>
              <a:rPr lang="en-US" sz="2600" dirty="0">
                <a:latin typeface="Calibri" charset="0"/>
                <a:ea typeface="ＭＳ Ｐゴシック" charset="0"/>
              </a:rPr>
              <a:t>RNA is fragile compared to DNA (easily degraded)</a:t>
            </a:r>
          </a:p>
          <a:p>
            <a:pPr>
              <a:lnSpc>
                <a:spcPct val="90000"/>
              </a:lnSpc>
            </a:pPr>
            <a:endParaRPr lang="en-US" sz="2600" dirty="0">
              <a:latin typeface="Calibri" charset="0"/>
              <a:ea typeface="ＭＳ Ｐゴシック" charset="0"/>
            </a:endParaRPr>
          </a:p>
        </p:txBody>
      </p:sp>
    </p:spTree>
    <p:extLst>
      <p:ext uri="{BB962C8B-B14F-4D97-AF65-F5344CB8AC3E}">
        <p14:creationId xmlns:p14="http://schemas.microsoft.com/office/powerpoint/2010/main" val="1765758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676400" y="76200"/>
            <a:ext cx="8839200" cy="1143000"/>
          </a:xfrm>
        </p:spPr>
        <p:txBody>
          <a:bodyPr/>
          <a:lstStyle/>
          <a:p>
            <a:r>
              <a:rPr lang="en-US">
                <a:latin typeface="Calibri" charset="0"/>
                <a:ea typeface="ＭＳ Ｐゴシック" charset="0"/>
              </a:rPr>
              <a:t>Agilent example / interpretation</a:t>
            </a:r>
          </a:p>
        </p:txBody>
      </p:sp>
      <p:sp>
        <p:nvSpPr>
          <p:cNvPr id="25602" name="Content Placeholder 2"/>
          <p:cNvSpPr>
            <a:spLocks noGrp="1"/>
          </p:cNvSpPr>
          <p:nvPr>
            <p:ph idx="1"/>
          </p:nvPr>
        </p:nvSpPr>
        <p:spPr>
          <a:xfrm>
            <a:off x="1676400" y="1600200"/>
            <a:ext cx="8839200" cy="1676400"/>
          </a:xfrm>
        </p:spPr>
        <p:txBody>
          <a:bodyPr/>
          <a:lstStyle/>
          <a:p>
            <a:r>
              <a:rPr lang="en-US" altLang="ja-JP" sz="1800" dirty="0">
                <a:latin typeface="Calibri" charset="0"/>
                <a:ea typeface="ＭＳ Ｐゴシック" charset="0"/>
                <a:hlinkClick r:id="rId2"/>
              </a:rPr>
              <a:t>https://goo.gl/uC5a3C</a:t>
            </a:r>
            <a:r>
              <a:rPr lang="en-US" altLang="ja-JP" sz="1800" dirty="0">
                <a:latin typeface="Calibri" charset="0"/>
                <a:ea typeface="ＭＳ Ｐゴシック" charset="0"/>
              </a:rPr>
              <a:t> </a:t>
            </a:r>
          </a:p>
          <a:p>
            <a:r>
              <a:rPr lang="ja-JP" altLang="en-US" sz="2400" dirty="0">
                <a:latin typeface="Calibri" charset="0"/>
                <a:ea typeface="ＭＳ Ｐゴシック" charset="0"/>
              </a:rPr>
              <a:t>‘</a:t>
            </a:r>
            <a:r>
              <a:rPr lang="en-US" altLang="ja-JP" sz="2400" dirty="0">
                <a:latin typeface="Calibri" charset="0"/>
                <a:ea typeface="ＭＳ Ｐゴシック" charset="0"/>
              </a:rPr>
              <a:t>RIN</a:t>
            </a:r>
            <a:r>
              <a:rPr lang="ja-JP" altLang="en-US" sz="2400" dirty="0">
                <a:latin typeface="Calibri" charset="0"/>
                <a:ea typeface="ＭＳ Ｐゴシック" charset="0"/>
              </a:rPr>
              <a:t>’</a:t>
            </a:r>
            <a:r>
              <a:rPr lang="en-US" altLang="ja-JP" sz="2400" dirty="0">
                <a:latin typeface="Calibri" charset="0"/>
                <a:ea typeface="ＭＳ Ｐゴシック" charset="0"/>
              </a:rPr>
              <a:t> = RNA integrity number</a:t>
            </a:r>
          </a:p>
          <a:p>
            <a:pPr lvl="1"/>
            <a:r>
              <a:rPr lang="en-US" sz="2000" dirty="0">
                <a:latin typeface="Calibri" charset="0"/>
                <a:ea typeface="ＭＳ Ｐゴシック" charset="0"/>
              </a:rPr>
              <a:t>0 (bad) to 10 (good)</a:t>
            </a:r>
          </a:p>
          <a:p>
            <a:endParaRPr lang="en-US" dirty="0">
              <a:latin typeface="Calibri" charset="0"/>
              <a:ea typeface="ＭＳ Ｐゴシック" charset="0"/>
            </a:endParaRPr>
          </a:p>
        </p:txBody>
      </p:sp>
      <p:pic>
        <p:nvPicPr>
          <p:cNvPr id="2560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581400"/>
            <a:ext cx="3886200" cy="2025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0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85950" y="3505201"/>
            <a:ext cx="3981450" cy="2074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05" name="TextBox 5"/>
          <p:cNvSpPr txBox="1">
            <a:spLocks noChangeArrowheads="1"/>
          </p:cNvSpPr>
          <p:nvPr/>
        </p:nvSpPr>
        <p:spPr bwMode="auto">
          <a:xfrm>
            <a:off x="3001964" y="5486401"/>
            <a:ext cx="1493837"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6.0</a:t>
            </a:r>
          </a:p>
        </p:txBody>
      </p:sp>
      <p:sp>
        <p:nvSpPr>
          <p:cNvPr id="25606" name="TextBox 6"/>
          <p:cNvSpPr txBox="1">
            <a:spLocks noChangeArrowheads="1"/>
          </p:cNvSpPr>
          <p:nvPr/>
        </p:nvSpPr>
        <p:spPr bwMode="auto">
          <a:xfrm>
            <a:off x="7497763" y="5486401"/>
            <a:ext cx="1408112"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10</a:t>
            </a:r>
          </a:p>
        </p:txBody>
      </p:sp>
    </p:spTree>
    <p:extLst>
      <p:ext uri="{BB962C8B-B14F-4D97-AF65-F5344CB8AC3E}">
        <p14:creationId xmlns:p14="http://schemas.microsoft.com/office/powerpoint/2010/main" val="2220062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latin typeface="Calibri" charset="0"/>
                <a:ea typeface="ＭＳ Ｐゴシック" charset="0"/>
              </a:rPr>
              <a:t>Design considerations</a:t>
            </a:r>
          </a:p>
        </p:txBody>
      </p:sp>
      <p:sp>
        <p:nvSpPr>
          <p:cNvPr id="25602" name="Content Placeholder 2"/>
          <p:cNvSpPr>
            <a:spLocks noGrp="1"/>
          </p:cNvSpPr>
          <p:nvPr>
            <p:ph idx="1"/>
          </p:nvPr>
        </p:nvSpPr>
        <p:spPr/>
        <p:txBody>
          <a:bodyPr/>
          <a:lstStyle/>
          <a:p>
            <a:pPr>
              <a:defRPr/>
            </a:pPr>
            <a:r>
              <a:rPr lang="en-US" dirty="0">
                <a:latin typeface="Calibri" charset="0"/>
                <a:ea typeface="ＭＳ Ｐゴシック" charset="0"/>
              </a:rPr>
              <a:t>Standards, Guidelines and Best Practices for RNA-</a:t>
            </a:r>
            <a:r>
              <a:rPr lang="en-US" dirty="0" err="1">
                <a:latin typeface="Calibri" charset="0"/>
                <a:ea typeface="ＭＳ Ｐゴシック" charset="0"/>
              </a:rPr>
              <a:t>seq</a:t>
            </a:r>
            <a:endParaRPr lang="en-US" dirty="0">
              <a:latin typeface="Calibri" charset="0"/>
              <a:ea typeface="ＭＳ Ｐゴシック" charset="0"/>
            </a:endParaRPr>
          </a:p>
          <a:p>
            <a:pPr lvl="1">
              <a:defRPr/>
            </a:pPr>
            <a:r>
              <a:rPr lang="en-US" dirty="0">
                <a:latin typeface="Calibri" charset="0"/>
                <a:ea typeface="ＭＳ Ｐゴシック" charset="0"/>
              </a:rPr>
              <a:t>The ENCODE Consortium</a:t>
            </a:r>
          </a:p>
          <a:p>
            <a:pPr lvl="1">
              <a:defRPr/>
            </a:pPr>
            <a:r>
              <a:rPr lang="en-US" dirty="0">
                <a:latin typeface="Calibri" charset="0"/>
                <a:ea typeface="ＭＳ Ｐゴシック" charset="0"/>
              </a:rPr>
              <a:t>Download from the Course Wiki</a:t>
            </a:r>
          </a:p>
          <a:p>
            <a:pPr lvl="1">
              <a:defRPr/>
            </a:pPr>
            <a:r>
              <a:rPr lang="en-US" dirty="0">
                <a:latin typeface="Calibri" charset="0"/>
                <a:ea typeface="ＭＳ Ｐゴシック" charset="0"/>
              </a:rPr>
              <a:t>Meta data to supply, replicates, sequencing depth, control experiments, reporting standards, etc. </a:t>
            </a:r>
          </a:p>
          <a:p>
            <a:pPr>
              <a:defRPr/>
            </a:pPr>
            <a:r>
              <a:rPr lang="en-US" sz="1500" dirty="0">
                <a:latin typeface="Calibri" charset="0"/>
                <a:ea typeface="ＭＳ Ｐゴシック" charset="0"/>
                <a:hlinkClick r:id="rId2"/>
              </a:rPr>
              <a:t>https://goo.gl</a:t>
            </a:r>
            <a:r>
              <a:rPr lang="en-US" sz="1500">
                <a:latin typeface="Calibri" charset="0"/>
                <a:ea typeface="ＭＳ Ｐゴシック" charset="0"/>
                <a:hlinkClick r:id="rId2"/>
              </a:rPr>
              <a:t>/6LePBW</a:t>
            </a:r>
            <a:r>
              <a:rPr lang="en-US" sz="1500">
                <a:latin typeface="Calibri" charset="0"/>
                <a:ea typeface="ＭＳ Ｐゴシック" charset="0"/>
              </a:rPr>
              <a:t> </a:t>
            </a:r>
            <a:endParaRPr lang="en-US" sz="1500" dirty="0">
              <a:latin typeface="Calibri" charset="0"/>
              <a:ea typeface="ＭＳ Ｐゴシック" charset="0"/>
            </a:endParaRPr>
          </a:p>
          <a:p>
            <a:pPr>
              <a:defRPr/>
            </a:pPr>
            <a:endParaRPr lang="en-US" sz="1500" dirty="0">
              <a:latin typeface="Calibri" charset="0"/>
              <a:ea typeface="ＭＳ Ｐゴシック" charset="0"/>
            </a:endParaRPr>
          </a:p>
          <a:p>
            <a:pPr>
              <a:defRPr/>
            </a:pPr>
            <a:r>
              <a:rPr lang="en-US" sz="2400" dirty="0">
                <a:latin typeface="Calibri" charset="0"/>
                <a:ea typeface="ＭＳ Ｐゴシック" charset="0"/>
              </a:rPr>
              <a:t>Several additional initiatives are underway to develop standards and best practices that cover many of these concepts. These include: the Sequencing Quality Control (SEQC) consortium, the Roadmap Epigenomics Mapping Consortium (REMC), and the Beta Cell Biology Consortium (BCBC).</a:t>
            </a:r>
          </a:p>
        </p:txBody>
      </p:sp>
    </p:spTree>
    <p:extLst>
      <p:ext uri="{BB962C8B-B14F-4D97-AF65-F5344CB8AC3E}">
        <p14:creationId xmlns:p14="http://schemas.microsoft.com/office/powerpoint/2010/main" val="3798384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676400" y="44450"/>
            <a:ext cx="8839200" cy="1143000"/>
          </a:xfrm>
        </p:spPr>
        <p:txBody>
          <a:bodyPr/>
          <a:lstStyle/>
          <a:p>
            <a:r>
              <a:rPr lang="en-US" dirty="0">
                <a:latin typeface="Calibri" charset="0"/>
                <a:ea typeface="ＭＳ Ｐゴシック" charset="0"/>
              </a:rPr>
              <a:t>There are many RNA-</a:t>
            </a:r>
            <a:r>
              <a:rPr lang="en-US" dirty="0" err="1">
                <a:latin typeface="Calibri" charset="0"/>
                <a:ea typeface="ＭＳ Ｐゴシック" charset="0"/>
              </a:rPr>
              <a:t>seq</a:t>
            </a:r>
            <a:r>
              <a:rPr lang="en-US" dirty="0">
                <a:latin typeface="Calibri" charset="0"/>
                <a:ea typeface="ＭＳ Ｐゴシック" charset="0"/>
              </a:rPr>
              <a:t> library construction strategies</a:t>
            </a:r>
          </a:p>
        </p:txBody>
      </p:sp>
      <p:sp>
        <p:nvSpPr>
          <p:cNvPr id="3" name="Content Placeholder 2"/>
          <p:cNvSpPr>
            <a:spLocks noGrp="1"/>
          </p:cNvSpPr>
          <p:nvPr>
            <p:ph idx="1"/>
          </p:nvPr>
        </p:nvSpPr>
        <p:spPr/>
        <p:txBody>
          <a:bodyPr>
            <a:normAutofit fontScale="92500" lnSpcReduction="20000"/>
          </a:bodyPr>
          <a:lstStyle/>
          <a:p>
            <a:pPr>
              <a:defRPr/>
            </a:pPr>
            <a:r>
              <a:rPr lang="en-US" dirty="0"/>
              <a:t>Total RNA versus </a:t>
            </a:r>
            <a:r>
              <a:rPr lang="en-US" dirty="0" err="1"/>
              <a:t>polyA</a:t>
            </a:r>
            <a:r>
              <a:rPr lang="en-US" dirty="0"/>
              <a:t>+ RNA?</a:t>
            </a:r>
          </a:p>
          <a:p>
            <a:pPr>
              <a:defRPr/>
            </a:pPr>
            <a:r>
              <a:rPr lang="en-US" dirty="0" err="1"/>
              <a:t>Ribo</a:t>
            </a:r>
            <a:r>
              <a:rPr lang="en-US" dirty="0"/>
              <a:t>-reduction?</a:t>
            </a:r>
          </a:p>
          <a:p>
            <a:pPr>
              <a:defRPr/>
            </a:pPr>
            <a:r>
              <a:rPr lang="en-US" dirty="0"/>
              <a:t>Size selection (before and/or after </a:t>
            </a:r>
            <a:r>
              <a:rPr lang="en-US" dirty="0" err="1"/>
              <a:t>cDNA</a:t>
            </a:r>
            <a:r>
              <a:rPr lang="en-US" dirty="0"/>
              <a:t> synthesis)</a:t>
            </a:r>
          </a:p>
          <a:p>
            <a:pPr lvl="1">
              <a:defRPr/>
            </a:pPr>
            <a:r>
              <a:rPr lang="en-US" dirty="0"/>
              <a:t>Small RNAs (microRNAs) vs. large RNAs?</a:t>
            </a:r>
          </a:p>
          <a:p>
            <a:pPr lvl="1">
              <a:defRPr/>
            </a:pPr>
            <a:r>
              <a:rPr lang="en-US" dirty="0"/>
              <a:t>A narrow fragment size distribution vs. a broad one?</a:t>
            </a:r>
          </a:p>
          <a:p>
            <a:pPr>
              <a:defRPr/>
            </a:pPr>
            <a:r>
              <a:rPr lang="en-US" dirty="0"/>
              <a:t>Linear amplification?</a:t>
            </a:r>
          </a:p>
          <a:p>
            <a:pPr>
              <a:defRPr/>
            </a:pPr>
            <a:r>
              <a:rPr lang="en-US" dirty="0"/>
              <a:t>Stranded vs. un-stranded libraries</a:t>
            </a:r>
          </a:p>
          <a:p>
            <a:pPr>
              <a:defRPr/>
            </a:pPr>
            <a:r>
              <a:rPr lang="en-US" dirty="0"/>
              <a:t>Exome captured vs. un-captured</a:t>
            </a:r>
          </a:p>
          <a:p>
            <a:pPr>
              <a:defRPr/>
            </a:pPr>
            <a:r>
              <a:rPr lang="en-US" dirty="0"/>
              <a:t>Library normalization?</a:t>
            </a:r>
          </a:p>
          <a:p>
            <a:pPr>
              <a:defRPr/>
            </a:pPr>
            <a:endParaRPr lang="en-US" dirty="0"/>
          </a:p>
          <a:p>
            <a:pPr>
              <a:defRPr/>
            </a:pPr>
            <a:r>
              <a:rPr lang="en-US" dirty="0"/>
              <a:t>These details can affect analysis strategy</a:t>
            </a:r>
          </a:p>
          <a:p>
            <a:pPr lvl="1">
              <a:defRPr/>
            </a:pPr>
            <a:r>
              <a:rPr lang="en-US" dirty="0"/>
              <a:t>Especially comparisons between libraries</a:t>
            </a:r>
          </a:p>
        </p:txBody>
      </p:sp>
    </p:spTree>
    <p:extLst>
      <p:ext uri="{BB962C8B-B14F-4D97-AF65-F5344CB8AC3E}">
        <p14:creationId xmlns:p14="http://schemas.microsoft.com/office/powerpoint/2010/main" val="3729175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10204</TotalTime>
  <Words>2929</Words>
  <Application>Microsoft Macintosh PowerPoint</Application>
  <PresentationFormat>Widescreen</PresentationFormat>
  <Paragraphs>148</Paragraphs>
  <Slides>22</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Segoe UI</vt:lpstr>
      <vt:lpstr>Verdana</vt:lpstr>
      <vt:lpstr>Office Theme</vt:lpstr>
      <vt:lpstr>PowerPoint Presentation</vt:lpstr>
      <vt:lpstr>Learning objectives of the course</vt:lpstr>
      <vt:lpstr>Learning objectives of module 1</vt:lpstr>
      <vt:lpstr>Gene expression</vt:lpstr>
      <vt:lpstr>RNA sequencing</vt:lpstr>
      <vt:lpstr>Challenges</vt:lpstr>
      <vt:lpstr>Agilent example / interpretation</vt:lpstr>
      <vt:lpstr>Design considerations</vt:lpstr>
      <vt:lpstr>There are many RNA-seq library construction strategies</vt:lpstr>
      <vt:lpstr>Fragmentation and size selection</vt:lpstr>
      <vt:lpstr>RNA sequence enrichment (selection/depletion)</vt:lpstr>
      <vt:lpstr>Stranded vs. unstranded</vt:lpstr>
      <vt:lpstr>Replicates</vt:lpstr>
      <vt:lpstr>Common analysis goals of RNA-Seq  analysis (what can you ask of the data?)</vt:lpstr>
      <vt:lpstr>General themes of RNA-seq workflows</vt:lpstr>
      <vt:lpstr>Examples of RNA-seq data analysis workflows for differential gene expression</vt:lpstr>
      <vt:lpstr>Discussion of bulk vs single cell RNA-seq</vt:lpstr>
      <vt:lpstr>Common questions (and answers)</vt:lpstr>
      <vt:lpstr>PowerPoint Presentation</vt:lpstr>
      <vt:lpstr>HISAT2/StringTie/Ballgown RNA-seq Pipeline</vt:lpstr>
      <vt:lpstr>HISAT2/htseq-count/edgeR/DEseq2 Pipeline</vt:lpstr>
      <vt:lpstr>We are on a Coffee Break &amp; Networking Session</vt:lpstr>
    </vt:vector>
  </TitlesOfParts>
  <Company>Boston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Griffith, Malachi</cp:lastModifiedBy>
  <cp:revision>719</cp:revision>
  <dcterms:created xsi:type="dcterms:W3CDTF">2011-11-14T19:50:16Z</dcterms:created>
  <dcterms:modified xsi:type="dcterms:W3CDTF">2024-11-15T13:48:14Z</dcterms:modified>
</cp:coreProperties>
</file>