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19"/>
  </p:notesMasterIdLst>
  <p:sldIdLst>
    <p:sldId id="517" r:id="rId2"/>
    <p:sldId id="259" r:id="rId3"/>
    <p:sldId id="532" r:id="rId4"/>
    <p:sldId id="533" r:id="rId5"/>
    <p:sldId id="534" r:id="rId6"/>
    <p:sldId id="535" r:id="rId7"/>
    <p:sldId id="536" r:id="rId8"/>
    <p:sldId id="537" r:id="rId9"/>
    <p:sldId id="538" r:id="rId10"/>
    <p:sldId id="539" r:id="rId11"/>
    <p:sldId id="540" r:id="rId12"/>
    <p:sldId id="541" r:id="rId13"/>
    <p:sldId id="542" r:id="rId14"/>
    <p:sldId id="543" r:id="rId15"/>
    <p:sldId id="544" r:id="rId16"/>
    <p:sldId id="545" r:id="rId17"/>
    <p:sldId id="54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p:restoredTop sz="96327"/>
  </p:normalViewPr>
  <p:slideViewPr>
    <p:cSldViewPr snapToGrid="0" snapToObjects="1">
      <p:cViewPr varScale="1">
        <p:scale>
          <a:sx n="128" d="100"/>
          <a:sy n="128" d="100"/>
        </p:scale>
        <p:origin x="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65747-E6F5-D94A-981D-658B04DED679}" type="slidenum">
              <a:rPr lang="en-US" smtClean="0"/>
              <a:t>1</a:t>
            </a:fld>
            <a:endParaRPr lang="en-US"/>
          </a:p>
        </p:txBody>
      </p:sp>
    </p:spTree>
    <p:extLst>
      <p:ext uri="{BB962C8B-B14F-4D97-AF65-F5344CB8AC3E}">
        <p14:creationId xmlns:p14="http://schemas.microsoft.com/office/powerpoint/2010/main" val="341581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701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26465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c3ffec17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c3ffec17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733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6</a:t>
            </a:fld>
            <a:endParaRPr lang="en-US"/>
          </a:p>
        </p:txBody>
      </p:sp>
    </p:spTree>
    <p:extLst>
      <p:ext uri="{BB962C8B-B14F-4D97-AF65-F5344CB8AC3E}">
        <p14:creationId xmlns:p14="http://schemas.microsoft.com/office/powerpoint/2010/main" val="254881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7</a:t>
            </a:fld>
            <a:endParaRPr lang="en-US"/>
          </a:p>
        </p:txBody>
      </p:sp>
    </p:spTree>
    <p:extLst>
      <p:ext uri="{BB962C8B-B14F-4D97-AF65-F5344CB8AC3E}">
        <p14:creationId xmlns:p14="http://schemas.microsoft.com/office/powerpoint/2010/main" val="199398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26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477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545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30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8421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24615875-1AE6-CC48-9CDA-83B4DB9E01BD}"/>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9" name="Picture 7" descr="cshl_logo_alternate rgb.png">
            <a:extLst>
              <a:ext uri="{FF2B5EF4-FFF2-40B4-BE49-F238E27FC236}">
                <a16:creationId xmlns:a16="http://schemas.microsoft.com/office/drawing/2014/main" id="{2ABB33F8-A05E-3547-922B-CE0D692524D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646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106560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954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877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59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314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84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882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07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8769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5543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328FB569-0485-8045-BFD7-167815E77336}"/>
              </a:ext>
            </a:extLst>
          </p:cNvPr>
          <p:cNvSpPr txBox="1">
            <a:spLocks/>
          </p:cNvSpPr>
          <p:nvPr userDrawn="1"/>
        </p:nvSpPr>
        <p:spPr>
          <a:xfrm>
            <a:off x="6553200" y="6356356"/>
            <a:ext cx="21336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z="900" smtClean="0"/>
              <a:pPr>
                <a:defRPr/>
              </a:pPr>
              <a:t>‹#›</a:t>
            </a:fld>
            <a:endParaRPr lang="en-US" sz="900"/>
          </a:p>
        </p:txBody>
      </p:sp>
      <p:sp>
        <p:nvSpPr>
          <p:cNvPr id="8" name="Rectangle 7">
            <a:extLst>
              <a:ext uri="{FF2B5EF4-FFF2-40B4-BE49-F238E27FC236}">
                <a16:creationId xmlns:a16="http://schemas.microsoft.com/office/drawing/2014/main" id="{ED0306AE-18A0-4C44-8452-FDAD4CEC049D}"/>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11" name="TextBox 10">
            <a:extLst>
              <a:ext uri="{FF2B5EF4-FFF2-40B4-BE49-F238E27FC236}">
                <a16:creationId xmlns:a16="http://schemas.microsoft.com/office/drawing/2014/main" id="{E5BC81E6-F19D-9E4F-A613-5717CEE394C4}"/>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2" name="TextBox 11">
            <a:extLst>
              <a:ext uri="{FF2B5EF4-FFF2-40B4-BE49-F238E27FC236}">
                <a16:creationId xmlns:a16="http://schemas.microsoft.com/office/drawing/2014/main" id="{B8F5D193-BF70-C04D-ACCD-2D3C430B970A}"/>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391269066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701"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dev.ebi.ac.uk/fg/hts_mapper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840964"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bg1"/>
                </a:solidFill>
                <a:latin typeface="Calibri" charset="0"/>
                <a:cs typeface="Segoe UI" charset="0"/>
              </a:rPr>
              <a:t>RNA-Seq Module 2:</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4EF4C56F-9277-DA41-8A5C-0BD7DFF6A012}"/>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C60E7607-2120-B348-A84B-D55EECF43A4C}"/>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AA30CA4B-6455-6D49-9713-4041C94A90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A31707A7-4025-7F4F-9549-3BB01227F8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2" name="Title 1">
            <a:extLst>
              <a:ext uri="{FF2B5EF4-FFF2-40B4-BE49-F238E27FC236}">
                <a16:creationId xmlns:a16="http://schemas.microsoft.com/office/drawing/2014/main" id="{C1CFAA40-0D96-C406-0867-1FFA7E66902E}"/>
              </a:ext>
            </a:extLst>
          </p:cNvPr>
          <p:cNvSpPr txBox="1">
            <a:spLocks/>
          </p:cNvSpPr>
          <p:nvPr/>
        </p:nvSpPr>
        <p:spPr>
          <a:xfrm>
            <a:off x="3610150" y="1258565"/>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Arpad </a:t>
            </a:r>
            <a:r>
              <a:rPr lang="en-US" sz="1800" dirty="0" err="1">
                <a:latin typeface="Calibri"/>
                <a:cs typeface="Calibri"/>
              </a:rPr>
              <a:t>Danos</a:t>
            </a:r>
            <a:r>
              <a:rPr lang="en-US" sz="1800" dirty="0">
                <a:latin typeface="Calibri"/>
                <a:cs typeface="Calibri"/>
              </a:rPr>
              <a:t>, Felicia Gomez, Obi Griffith, Malachi Griffith,</a:t>
            </a:r>
          </a:p>
          <a:p>
            <a:pPr>
              <a:defRPr/>
            </a:pPr>
            <a:r>
              <a:rPr lang="en-US" sz="1800" dirty="0">
                <a:latin typeface="Calibri"/>
                <a:cs typeface="Calibri"/>
              </a:rPr>
              <a:t>My Hoang, Mariam Khanfar, Chris Miller, Kartik Singhal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a:ln w="1270">
                  <a:solidFill>
                    <a:schemeClr val="tx1">
                      <a:alpha val="38000"/>
                    </a:schemeClr>
                  </a:solidFill>
                </a:ln>
                <a:latin typeface="Calibri"/>
                <a:cs typeface="Calibri"/>
              </a:rPr>
              <a:t>November 10-23, 2024</a:t>
            </a:r>
            <a:endParaRPr lang="en-US" sz="1600" dirty="0">
              <a:ln w="1270">
                <a:solidFill>
                  <a:schemeClr val="tx1">
                    <a:alpha val="38000"/>
                  </a:schemeClr>
                </a:solidFill>
              </a:ln>
              <a:latin typeface="Calibri"/>
              <a:cs typeface="Calibri"/>
            </a:endParaRPr>
          </a:p>
        </p:txBody>
      </p:sp>
    </p:spTree>
    <p:extLst>
      <p:ext uri="{BB962C8B-B14F-4D97-AF65-F5344CB8AC3E}">
        <p14:creationId xmlns:p14="http://schemas.microsoft.com/office/powerpoint/2010/main" val="1428812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817765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90253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68137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66735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839725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399542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658740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730990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3"/>
          <p:cNvSpPr txBox="1">
            <a:spLocks noGrp="1"/>
          </p:cNvSpPr>
          <p:nvPr>
            <p:ph type="title"/>
          </p:nvPr>
        </p:nvSpPr>
        <p:spPr>
          <a:xfrm>
            <a:off x="178352" y="-235831"/>
            <a:ext cx="11360800" cy="1108400"/>
          </a:xfrm>
          <a:prstGeom prst="rect">
            <a:avLst/>
          </a:prstGeom>
        </p:spPr>
        <p:txBody>
          <a:bodyPr spcFirstLastPara="1" vert="horz" wrap="square" lIns="121900" tIns="121900" rIns="121900" bIns="121900" rtlCol="0" anchor="b" anchorCtr="0">
            <a:noAutofit/>
          </a:bodyPr>
          <a:lstStyle/>
          <a:p>
            <a:pPr>
              <a:spcBef>
                <a:spcPts val="0"/>
              </a:spcBef>
            </a:pPr>
            <a:r>
              <a:rPr lang="en" dirty="0">
                <a:latin typeface="Calibri" panose="020F0502020204030204" pitchFamily="34" charset="0"/>
                <a:cs typeface="Calibri" panose="020F0502020204030204" pitchFamily="34" charset="0"/>
              </a:rPr>
              <a:t>Alignment is central to most genomic research</a:t>
            </a:r>
            <a:endParaRPr dirty="0">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B18A2351-07B0-BB42-89A5-3307F3687101}"/>
              </a:ext>
            </a:extLst>
          </p:cNvPr>
          <p:cNvGrpSpPr/>
          <p:nvPr/>
        </p:nvGrpSpPr>
        <p:grpSpPr>
          <a:xfrm>
            <a:off x="89700" y="1531633"/>
            <a:ext cx="12192640" cy="4353867"/>
            <a:chOff x="0" y="2268140"/>
            <a:chExt cx="12192640" cy="4353867"/>
          </a:xfrm>
        </p:grpSpPr>
        <p:sp>
          <p:nvSpPr>
            <p:cNvPr id="216" name="Google Shape;216;p43"/>
            <p:cNvSpPr/>
            <p:nvPr/>
          </p:nvSpPr>
          <p:spPr>
            <a:xfrm>
              <a:off x="6917531" y="3768328"/>
              <a:ext cx="2166800" cy="6428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dirty="0">
                  <a:solidFill>
                    <a:srgbClr val="FFFFFF"/>
                  </a:solidFill>
                  <a:latin typeface="Economica"/>
                  <a:ea typeface="Economica"/>
                  <a:cs typeface="Economica"/>
                  <a:sym typeface="Economica"/>
                </a:rPr>
                <a:t>Find SVs</a:t>
              </a:r>
              <a:endParaRPr sz="1200" dirty="0">
                <a:latin typeface="Economica"/>
                <a:ea typeface="Economica"/>
                <a:cs typeface="Economica"/>
                <a:sym typeface="Economica"/>
              </a:endParaRPr>
            </a:p>
          </p:txBody>
        </p:sp>
        <p:grpSp>
          <p:nvGrpSpPr>
            <p:cNvPr id="5" name="Group 4">
              <a:extLst>
                <a:ext uri="{FF2B5EF4-FFF2-40B4-BE49-F238E27FC236}">
                  <a16:creationId xmlns:a16="http://schemas.microsoft.com/office/drawing/2014/main" id="{32E93BDD-032D-424A-808F-167D82FC5A09}"/>
                </a:ext>
              </a:extLst>
            </p:cNvPr>
            <p:cNvGrpSpPr/>
            <p:nvPr/>
          </p:nvGrpSpPr>
          <p:grpSpPr>
            <a:xfrm>
              <a:off x="0" y="2268140"/>
              <a:ext cx="12192640" cy="4353867"/>
              <a:chOff x="0" y="2268140"/>
              <a:chExt cx="12192640" cy="4353867"/>
            </a:xfrm>
          </p:grpSpPr>
          <p:pic>
            <p:nvPicPr>
              <p:cNvPr id="206" name="Google Shape;206;p43"/>
              <p:cNvPicPr preferRelativeResize="0"/>
              <p:nvPr/>
            </p:nvPicPr>
            <p:blipFill rotWithShape="1">
              <a:blip r:embed="rId3">
                <a:alphaModFix/>
              </a:blip>
              <a:srcRect/>
              <a:stretch/>
            </p:blipFill>
            <p:spPr>
              <a:xfrm>
                <a:off x="0" y="2926428"/>
                <a:ext cx="1690800" cy="1002400"/>
              </a:xfrm>
              <a:prstGeom prst="rect">
                <a:avLst/>
              </a:prstGeom>
              <a:noFill/>
              <a:ln>
                <a:noFill/>
              </a:ln>
            </p:spPr>
          </p:pic>
          <p:cxnSp>
            <p:nvCxnSpPr>
              <p:cNvPr id="207" name="Google Shape;207;p43"/>
              <p:cNvCxnSpPr/>
              <p:nvPr/>
            </p:nvCxnSpPr>
            <p:spPr>
              <a:xfrm rot="10800000">
                <a:off x="1678780" y="3429000"/>
                <a:ext cx="286000" cy="0"/>
              </a:xfrm>
              <a:prstGeom prst="straightConnector1">
                <a:avLst/>
              </a:prstGeom>
              <a:noFill/>
              <a:ln w="38100" cap="flat" cmpd="sng">
                <a:solidFill>
                  <a:srgbClr val="000000"/>
                </a:solidFill>
                <a:prstDash val="solid"/>
                <a:miter lim="8000"/>
                <a:headEnd type="stealth" w="sm" len="sm"/>
                <a:tailEnd type="none" w="sm" len="sm"/>
              </a:ln>
            </p:spPr>
          </p:cxnSp>
          <p:sp>
            <p:nvSpPr>
              <p:cNvPr id="208" name="Google Shape;208;p43"/>
              <p:cNvSpPr/>
              <p:nvPr/>
            </p:nvSpPr>
            <p:spPr>
              <a:xfrm>
                <a:off x="2095500" y="3107531"/>
                <a:ext cx="904800" cy="642800"/>
              </a:xfrm>
              <a:prstGeom prst="rect">
                <a:avLst/>
              </a:prstGeom>
              <a:solidFill>
                <a:srgbClr val="C0C0C0"/>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000000"/>
                  </a:buClr>
                </a:pPr>
                <a:r>
                  <a:rPr lang="en" sz="1733">
                    <a:solidFill>
                      <a:srgbClr val="000000"/>
                    </a:solidFill>
                    <a:latin typeface="Economica"/>
                    <a:ea typeface="Economica"/>
                    <a:cs typeface="Economica"/>
                    <a:sym typeface="Economica"/>
                  </a:rPr>
                  <a:t>FASTQ</a:t>
                </a:r>
                <a:endParaRPr sz="1200">
                  <a:latin typeface="Economica"/>
                  <a:ea typeface="Economica"/>
                  <a:cs typeface="Economica"/>
                  <a:sym typeface="Economica"/>
                </a:endParaRPr>
              </a:p>
              <a:p>
                <a:pPr algn="ctr">
                  <a:buClr>
                    <a:srgbClr val="000000"/>
                  </a:buClr>
                </a:pPr>
                <a:r>
                  <a:rPr lang="en" sz="1733">
                    <a:solidFill>
                      <a:srgbClr val="000000"/>
                    </a:solidFill>
                    <a:latin typeface="Economica"/>
                    <a:ea typeface="Economica"/>
                    <a:cs typeface="Economica"/>
                    <a:sym typeface="Economica"/>
                  </a:rPr>
                  <a:t>format</a:t>
                </a:r>
                <a:endParaRPr sz="1200">
                  <a:latin typeface="Economica"/>
                  <a:ea typeface="Economica"/>
                  <a:cs typeface="Economica"/>
                  <a:sym typeface="Economica"/>
                </a:endParaRPr>
              </a:p>
            </p:txBody>
          </p:sp>
          <p:sp>
            <p:nvSpPr>
              <p:cNvPr id="209" name="Google Shape;209;p43"/>
              <p:cNvSpPr/>
              <p:nvPr/>
            </p:nvSpPr>
            <p:spPr>
              <a:xfrm>
                <a:off x="3548063" y="2982516"/>
                <a:ext cx="1071600" cy="892800"/>
              </a:xfrm>
              <a:prstGeom prst="rect">
                <a:avLst/>
              </a:prstGeom>
              <a:solidFill>
                <a:srgbClr val="000000"/>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1733" dirty="0">
                    <a:solidFill>
                      <a:srgbClr val="FFFFFF"/>
                    </a:solidFill>
                    <a:latin typeface="Economica"/>
                    <a:ea typeface="Economica"/>
                    <a:cs typeface="Economica"/>
                    <a:sym typeface="Economica"/>
                  </a:rPr>
                  <a:t>Align</a:t>
                </a:r>
                <a:endParaRPr sz="1200" dirty="0">
                  <a:latin typeface="Economica"/>
                  <a:ea typeface="Economica"/>
                  <a:cs typeface="Economica"/>
                  <a:sym typeface="Economica"/>
                </a:endParaRPr>
              </a:p>
              <a:p>
                <a:pPr algn="ctr">
                  <a:buClr>
                    <a:srgbClr val="FFFFFF"/>
                  </a:buClr>
                </a:pPr>
                <a:r>
                  <a:rPr lang="en" sz="1733" dirty="0">
                    <a:solidFill>
                      <a:srgbClr val="FFFFFF"/>
                    </a:solidFill>
                    <a:latin typeface="Economica"/>
                    <a:ea typeface="Economica"/>
                    <a:cs typeface="Economica"/>
                    <a:sym typeface="Economica"/>
                  </a:rPr>
                  <a:t>to</a:t>
                </a:r>
                <a:endParaRPr sz="1200" dirty="0">
                  <a:latin typeface="Economica"/>
                  <a:ea typeface="Economica"/>
                  <a:cs typeface="Economica"/>
                  <a:sym typeface="Economica"/>
                </a:endParaRPr>
              </a:p>
              <a:p>
                <a:pPr algn="ctr">
                  <a:buClr>
                    <a:srgbClr val="FFFFFF"/>
                  </a:buClr>
                </a:pPr>
                <a:r>
                  <a:rPr lang="en" sz="1733" dirty="0">
                    <a:solidFill>
                      <a:srgbClr val="FFFFFF"/>
                    </a:solidFill>
                    <a:latin typeface="Economica"/>
                    <a:ea typeface="Economica"/>
                    <a:cs typeface="Economica"/>
                    <a:sym typeface="Economica"/>
                  </a:rPr>
                  <a:t>genome</a:t>
                </a:r>
                <a:endParaRPr sz="1200" dirty="0">
                  <a:latin typeface="Economica"/>
                  <a:ea typeface="Economica"/>
                  <a:cs typeface="Economica"/>
                  <a:sym typeface="Economica"/>
                </a:endParaRPr>
              </a:p>
            </p:txBody>
          </p:sp>
          <p:sp>
            <p:nvSpPr>
              <p:cNvPr id="210" name="Google Shape;210;p43"/>
              <p:cNvSpPr/>
              <p:nvPr/>
            </p:nvSpPr>
            <p:spPr>
              <a:xfrm>
                <a:off x="5167312" y="3027164"/>
                <a:ext cx="1071600" cy="803600"/>
              </a:xfrm>
              <a:prstGeom prst="rect">
                <a:avLst/>
              </a:prstGeom>
              <a:solidFill>
                <a:srgbClr val="AAAAAA"/>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000000"/>
                  </a:buClr>
                </a:pPr>
                <a:r>
                  <a:rPr lang="en" sz="1733">
                    <a:solidFill>
                      <a:srgbClr val="000000"/>
                    </a:solidFill>
                    <a:latin typeface="Economica"/>
                    <a:ea typeface="Economica"/>
                    <a:cs typeface="Economica"/>
                    <a:sym typeface="Economica"/>
                  </a:rPr>
                  <a:t>Quality control</a:t>
                </a:r>
                <a:endParaRPr sz="1200">
                  <a:latin typeface="Economica"/>
                  <a:ea typeface="Economica"/>
                  <a:cs typeface="Economica"/>
                  <a:sym typeface="Economica"/>
                </a:endParaRPr>
              </a:p>
            </p:txBody>
          </p:sp>
          <p:cxnSp>
            <p:nvCxnSpPr>
              <p:cNvPr id="211" name="Google Shape;211;p43"/>
              <p:cNvCxnSpPr/>
              <p:nvPr/>
            </p:nvCxnSpPr>
            <p:spPr>
              <a:xfrm rot="10800000">
                <a:off x="3131343"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12" name="Google Shape;212;p43"/>
              <p:cNvCxnSpPr/>
              <p:nvPr/>
            </p:nvCxnSpPr>
            <p:spPr>
              <a:xfrm rot="10800000">
                <a:off x="4750592"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13" name="Google Shape;213;p43"/>
              <p:cNvCxnSpPr/>
              <p:nvPr/>
            </p:nvCxnSpPr>
            <p:spPr>
              <a:xfrm rot="10800000">
                <a:off x="6381748" y="3420071"/>
                <a:ext cx="286000" cy="0"/>
              </a:xfrm>
              <a:prstGeom prst="straightConnector1">
                <a:avLst/>
              </a:prstGeom>
              <a:noFill/>
              <a:ln w="38100" cap="flat" cmpd="sng">
                <a:solidFill>
                  <a:srgbClr val="000000"/>
                </a:solidFill>
                <a:prstDash val="solid"/>
                <a:miter lim="8000"/>
                <a:headEnd type="stealth" w="sm" len="sm"/>
                <a:tailEnd type="none" w="sm" len="sm"/>
              </a:ln>
            </p:spPr>
          </p:cxnSp>
          <p:sp>
            <p:nvSpPr>
              <p:cNvPr id="214" name="Google Shape;214;p43"/>
              <p:cNvSpPr/>
              <p:nvPr/>
            </p:nvSpPr>
            <p:spPr>
              <a:xfrm>
                <a:off x="6917531" y="2268140"/>
                <a:ext cx="2166800" cy="3392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a:solidFill>
                      <a:srgbClr val="FFFFFF"/>
                    </a:solidFill>
                    <a:latin typeface="Economica"/>
                    <a:ea typeface="Economica"/>
                    <a:cs typeface="Economica"/>
                    <a:sym typeface="Economica"/>
                  </a:rPr>
                  <a:t>Find peaks</a:t>
                </a:r>
                <a:endParaRPr sz="1200">
                  <a:latin typeface="Economica"/>
                  <a:ea typeface="Economica"/>
                  <a:cs typeface="Economica"/>
                  <a:sym typeface="Economica"/>
                </a:endParaRPr>
              </a:p>
            </p:txBody>
          </p:sp>
          <p:sp>
            <p:nvSpPr>
              <p:cNvPr id="215" name="Google Shape;215;p43"/>
              <p:cNvSpPr/>
              <p:nvPr/>
            </p:nvSpPr>
            <p:spPr>
              <a:xfrm>
                <a:off x="6917531" y="2866429"/>
                <a:ext cx="2166800" cy="6428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dirty="0">
                    <a:solidFill>
                      <a:srgbClr val="FFFFFF"/>
                    </a:solidFill>
                    <a:latin typeface="Economica"/>
                    <a:ea typeface="Economica"/>
                    <a:cs typeface="Economica"/>
                    <a:sym typeface="Economica"/>
                  </a:rPr>
                  <a:t>Quantify transcripts</a:t>
                </a:r>
                <a:endParaRPr sz="1200" dirty="0">
                  <a:latin typeface="Economica"/>
                  <a:ea typeface="Economica"/>
                  <a:cs typeface="Economica"/>
                  <a:sym typeface="Economica"/>
                </a:endParaRPr>
              </a:p>
            </p:txBody>
          </p:sp>
          <p:sp>
            <p:nvSpPr>
              <p:cNvPr id="217" name="Google Shape;217;p43"/>
              <p:cNvSpPr/>
              <p:nvPr/>
            </p:nvSpPr>
            <p:spPr>
              <a:xfrm>
                <a:off x="6917531" y="5241727"/>
                <a:ext cx="2166800" cy="3392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a:solidFill>
                      <a:srgbClr val="FFFFFF"/>
                    </a:solidFill>
                    <a:latin typeface="Economica"/>
                    <a:ea typeface="Economica"/>
                    <a:cs typeface="Economica"/>
                    <a:sym typeface="Economica"/>
                  </a:rPr>
                  <a:t>etc.</a:t>
                </a:r>
                <a:endParaRPr sz="1200">
                  <a:latin typeface="Economica"/>
                  <a:ea typeface="Economica"/>
                  <a:cs typeface="Economica"/>
                  <a:sym typeface="Economica"/>
                </a:endParaRPr>
              </a:p>
            </p:txBody>
          </p:sp>
          <p:sp>
            <p:nvSpPr>
              <p:cNvPr id="218" name="Google Shape;218;p43"/>
              <p:cNvSpPr/>
              <p:nvPr/>
            </p:nvSpPr>
            <p:spPr>
              <a:xfrm>
                <a:off x="7868709" y="4329541"/>
                <a:ext cx="266000" cy="8420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000">
                    <a:solidFill>
                      <a:srgbClr val="000000"/>
                    </a:solidFill>
                    <a:latin typeface="Helvetica Neue"/>
                    <a:ea typeface="Helvetica Neue"/>
                    <a:cs typeface="Helvetica Neue"/>
                    <a:sym typeface="Helvetica Neue"/>
                  </a:rPr>
                  <a:t>.</a:t>
                </a:r>
                <a:endParaRPr sz="1200"/>
              </a:p>
              <a:p>
                <a:pPr algn="ctr">
                  <a:buClr>
                    <a:srgbClr val="000000"/>
                  </a:buClr>
                </a:pPr>
                <a:r>
                  <a:rPr lang="en" sz="2000">
                    <a:solidFill>
                      <a:srgbClr val="000000"/>
                    </a:solidFill>
                    <a:latin typeface="Helvetica Neue"/>
                    <a:ea typeface="Helvetica Neue"/>
                    <a:cs typeface="Helvetica Neue"/>
                    <a:sym typeface="Helvetica Neue"/>
                  </a:rPr>
                  <a:t>.</a:t>
                </a:r>
                <a:endParaRPr sz="1200"/>
              </a:p>
              <a:p>
                <a:pPr algn="ctr">
                  <a:buClr>
                    <a:srgbClr val="000000"/>
                  </a:buClr>
                </a:pPr>
                <a:r>
                  <a:rPr lang="en" sz="2000">
                    <a:solidFill>
                      <a:srgbClr val="000000"/>
                    </a:solidFill>
                    <a:latin typeface="Helvetica Neue"/>
                    <a:ea typeface="Helvetica Neue"/>
                    <a:cs typeface="Helvetica Neue"/>
                    <a:sym typeface="Helvetica Neue"/>
                  </a:rPr>
                  <a:t>.</a:t>
                </a:r>
                <a:endParaRPr sz="1200"/>
              </a:p>
            </p:txBody>
          </p:sp>
          <p:cxnSp>
            <p:nvCxnSpPr>
              <p:cNvPr id="219" name="Google Shape;219;p43"/>
              <p:cNvCxnSpPr/>
              <p:nvPr/>
            </p:nvCxnSpPr>
            <p:spPr>
              <a:xfrm rot="10800000">
                <a:off x="9334499"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20" name="Google Shape;220;p43"/>
              <p:cNvCxnSpPr/>
              <p:nvPr/>
            </p:nvCxnSpPr>
            <p:spPr>
              <a:xfrm>
                <a:off x="333375" y="6161484"/>
                <a:ext cx="4393600" cy="0"/>
              </a:xfrm>
              <a:prstGeom prst="straightConnector1">
                <a:avLst/>
              </a:prstGeom>
              <a:noFill/>
              <a:ln w="38100" cap="flat" cmpd="sng">
                <a:solidFill>
                  <a:srgbClr val="000000"/>
                </a:solidFill>
                <a:prstDash val="solid"/>
                <a:miter lim="8000"/>
                <a:headEnd type="triangle" w="sm" len="sm"/>
                <a:tailEnd type="triangle" w="sm" len="sm"/>
              </a:ln>
            </p:spPr>
          </p:cxnSp>
          <p:sp>
            <p:nvSpPr>
              <p:cNvPr id="221" name="Google Shape;221;p43"/>
              <p:cNvSpPr/>
              <p:nvPr/>
            </p:nvSpPr>
            <p:spPr>
              <a:xfrm>
                <a:off x="1896440" y="6254407"/>
                <a:ext cx="12808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Phase 0</a:t>
                </a:r>
                <a:endParaRPr sz="1200" dirty="0">
                  <a:latin typeface="Economica"/>
                  <a:ea typeface="Economica"/>
                  <a:cs typeface="Economica"/>
                  <a:sym typeface="Economica"/>
                </a:endParaRPr>
              </a:p>
            </p:txBody>
          </p:sp>
          <p:cxnSp>
            <p:nvCxnSpPr>
              <p:cNvPr id="222" name="Google Shape;222;p43"/>
              <p:cNvCxnSpPr/>
              <p:nvPr/>
            </p:nvCxnSpPr>
            <p:spPr>
              <a:xfrm>
                <a:off x="4929188" y="6170415"/>
                <a:ext cx="4393600" cy="0"/>
              </a:xfrm>
              <a:prstGeom prst="straightConnector1">
                <a:avLst/>
              </a:prstGeom>
              <a:noFill/>
              <a:ln w="38100" cap="flat" cmpd="sng">
                <a:solidFill>
                  <a:srgbClr val="000000"/>
                </a:solidFill>
                <a:prstDash val="solid"/>
                <a:miter lim="8000"/>
                <a:headEnd type="triangle" w="sm" len="sm"/>
                <a:tailEnd type="triangle" w="sm" len="sm"/>
              </a:ln>
            </p:spPr>
          </p:cxnSp>
          <p:sp>
            <p:nvSpPr>
              <p:cNvPr id="223" name="Google Shape;223;p43"/>
              <p:cNvSpPr/>
              <p:nvPr/>
            </p:nvSpPr>
            <p:spPr>
              <a:xfrm>
                <a:off x="6530959" y="6254407"/>
                <a:ext cx="11880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a:solidFill>
                      <a:srgbClr val="000000"/>
                    </a:solidFill>
                    <a:latin typeface="Economica"/>
                    <a:ea typeface="Economica"/>
                    <a:cs typeface="Economica"/>
                    <a:sym typeface="Economica"/>
                  </a:rPr>
                  <a:t>Phase1</a:t>
                </a:r>
                <a:endParaRPr sz="1200">
                  <a:latin typeface="Economica"/>
                  <a:ea typeface="Economica"/>
                  <a:cs typeface="Economica"/>
                  <a:sym typeface="Economica"/>
                </a:endParaRPr>
              </a:p>
            </p:txBody>
          </p:sp>
          <p:sp>
            <p:nvSpPr>
              <p:cNvPr id="224" name="Google Shape;224;p43"/>
              <p:cNvSpPr/>
              <p:nvPr/>
            </p:nvSpPr>
            <p:spPr>
              <a:xfrm>
                <a:off x="9659184" y="6254407"/>
                <a:ext cx="19600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Phase 2-100</a:t>
                </a:r>
                <a:endParaRPr sz="1200" dirty="0">
                  <a:latin typeface="Economica"/>
                  <a:ea typeface="Economica"/>
                  <a:cs typeface="Economica"/>
                  <a:sym typeface="Economica"/>
                </a:endParaRPr>
              </a:p>
            </p:txBody>
          </p:sp>
          <p:cxnSp>
            <p:nvCxnSpPr>
              <p:cNvPr id="225" name="Google Shape;225;p43"/>
              <p:cNvCxnSpPr/>
              <p:nvPr/>
            </p:nvCxnSpPr>
            <p:spPr>
              <a:xfrm>
                <a:off x="9715419" y="6170415"/>
                <a:ext cx="1857600" cy="0"/>
              </a:xfrm>
              <a:prstGeom prst="straightConnector1">
                <a:avLst/>
              </a:prstGeom>
              <a:noFill/>
              <a:ln w="38100" cap="flat" cmpd="sng">
                <a:solidFill>
                  <a:srgbClr val="000000"/>
                </a:solidFill>
                <a:prstDash val="solid"/>
                <a:miter lim="8000"/>
                <a:headEnd type="triangle" w="sm" len="sm"/>
                <a:tailEnd type="triangle" w="sm" len="sm"/>
              </a:ln>
            </p:spPr>
          </p:cxnSp>
          <p:pic>
            <p:nvPicPr>
              <p:cNvPr id="226" name="Google Shape;226;p43"/>
              <p:cNvPicPr preferRelativeResize="0"/>
              <p:nvPr/>
            </p:nvPicPr>
            <p:blipFill rotWithShape="1">
              <a:blip r:embed="rId4">
                <a:alphaModFix/>
              </a:blip>
              <a:srcRect/>
              <a:stretch/>
            </p:blipFill>
            <p:spPr>
              <a:xfrm>
                <a:off x="9782968" y="2875360"/>
                <a:ext cx="1968400" cy="1107200"/>
              </a:xfrm>
              <a:prstGeom prst="rect">
                <a:avLst/>
              </a:prstGeom>
              <a:noFill/>
              <a:ln>
                <a:noFill/>
              </a:ln>
            </p:spPr>
          </p:pic>
          <p:sp>
            <p:nvSpPr>
              <p:cNvPr id="227" name="Google Shape;227;p43"/>
              <p:cNvSpPr/>
              <p:nvPr/>
            </p:nvSpPr>
            <p:spPr>
              <a:xfrm>
                <a:off x="9359040" y="4129141"/>
                <a:ext cx="2833600" cy="9752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Analysis,</a:t>
                </a:r>
                <a:endParaRPr sz="1200" dirty="0">
                  <a:latin typeface="Economica"/>
                  <a:ea typeface="Economica"/>
                  <a:cs typeface="Economica"/>
                  <a:sym typeface="Economica"/>
                </a:endParaRPr>
              </a:p>
              <a:p>
                <a:pPr algn="ctr">
                  <a:buClr>
                    <a:srgbClr val="000000"/>
                  </a:buClr>
                </a:pPr>
                <a:r>
                  <a:rPr lang="en" sz="2400" dirty="0">
                    <a:solidFill>
                      <a:srgbClr val="000000"/>
                    </a:solidFill>
                    <a:latin typeface="Economica"/>
                    <a:ea typeface="Economica"/>
                    <a:cs typeface="Economica"/>
                    <a:sym typeface="Economica"/>
                  </a:rPr>
                  <a:t>Interpretation,</a:t>
                </a:r>
                <a:endParaRPr sz="1200" dirty="0">
                  <a:latin typeface="Economica"/>
                  <a:ea typeface="Economica"/>
                  <a:cs typeface="Economica"/>
                  <a:sym typeface="Economica"/>
                </a:endParaRPr>
              </a:p>
              <a:p>
                <a:pPr algn="ctr">
                  <a:buClr>
                    <a:srgbClr val="000000"/>
                  </a:buClr>
                </a:pPr>
                <a:r>
                  <a:rPr lang="en" sz="2400" dirty="0">
                    <a:solidFill>
                      <a:srgbClr val="000000"/>
                    </a:solidFill>
                    <a:latin typeface="Economica"/>
                    <a:ea typeface="Economica"/>
                    <a:cs typeface="Economica"/>
                    <a:sym typeface="Economica"/>
                  </a:rPr>
                  <a:t>Discovery</a:t>
                </a:r>
                <a:endParaRPr sz="1200" dirty="0">
                  <a:latin typeface="Economica"/>
                  <a:ea typeface="Economica"/>
                  <a:cs typeface="Economica"/>
                  <a:sym typeface="Economica"/>
                </a:endParaRPr>
              </a:p>
            </p:txBody>
          </p:sp>
          <p:pic>
            <p:nvPicPr>
              <p:cNvPr id="228" name="Google Shape;228;p43"/>
              <p:cNvPicPr preferRelativeResize="0"/>
              <p:nvPr/>
            </p:nvPicPr>
            <p:blipFill rotWithShape="1">
              <a:blip r:embed="rId5">
                <a:alphaModFix/>
              </a:blip>
              <a:srcRect/>
              <a:stretch/>
            </p:blipFill>
            <p:spPr>
              <a:xfrm>
                <a:off x="10507663" y="5259585"/>
                <a:ext cx="553600" cy="553600"/>
              </a:xfrm>
              <a:prstGeom prst="rect">
                <a:avLst/>
              </a:prstGeom>
              <a:noFill/>
              <a:ln>
                <a:noFill/>
              </a:ln>
            </p:spPr>
          </p:pic>
        </p:grpSp>
      </p:grpSp>
      <p:sp>
        <p:nvSpPr>
          <p:cNvPr id="26" name="TextBox 25">
            <a:extLst>
              <a:ext uri="{FF2B5EF4-FFF2-40B4-BE49-F238E27FC236}">
                <a16:creationId xmlns:a16="http://schemas.microsoft.com/office/drawing/2014/main" id="{35A20711-154B-7246-AC36-B9B9C6EB06B9}"/>
              </a:ext>
            </a:extLst>
          </p:cNvPr>
          <p:cNvSpPr txBox="1"/>
          <p:nvPr/>
        </p:nvSpPr>
        <p:spPr>
          <a:xfrm>
            <a:off x="1251236" y="6544565"/>
            <a:ext cx="5994400" cy="276999"/>
          </a:xfrm>
          <a:prstGeom prst="rect">
            <a:avLst/>
          </a:prstGeom>
          <a:noFill/>
        </p:spPr>
        <p:txBody>
          <a:bodyPr wrap="square" rtlCol="0">
            <a:spAutoFit/>
          </a:bodyPr>
          <a:lstStyle/>
          <a:p>
            <a:r>
              <a:rPr lang="en-US" sz="1200" dirty="0"/>
              <a:t>Slide courtesy of Andrew Farrell, Obi and Malachi Griffith</a:t>
            </a:r>
          </a:p>
        </p:txBody>
      </p:sp>
    </p:spTree>
    <p:extLst>
      <p:ext uri="{BB962C8B-B14F-4D97-AF65-F5344CB8AC3E}">
        <p14:creationId xmlns:p14="http://schemas.microsoft.com/office/powerpoint/2010/main" val="118241844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266422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Align to a transcriptome or align to a genome? </a:t>
            </a:r>
          </a:p>
          <a:p>
            <a:pPr lvl="2">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103248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Diagrams from </a:t>
            </a: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rPr>
              <a:t>Cloonan</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 &amp; </a:t>
            </a: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rPr>
              <a:t>Grimmond</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418364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238829" y="860053"/>
            <a:ext cx="11422505" cy="5427662"/>
          </a:xfrm>
        </p:spPr>
        <p:txBody>
          <a:bodyPr>
            <a:normAutofit fontScale="77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p>
          <a:p>
            <a:pPr lvl="1">
              <a:lnSpc>
                <a:spcPct val="120000"/>
              </a:lnSpc>
              <a:defRPr/>
            </a:pPr>
            <a:r>
              <a:rPr lang="en-US" dirty="0">
                <a:latin typeface="Calibri" panose="020F0502020204030204" pitchFamily="34" charset="0"/>
                <a:cs typeface="Calibri" panose="020F0502020204030204" pitchFamily="34" charset="0"/>
              </a:rPr>
              <a:t>Relies on known transcripts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lvl="1">
              <a:lnSpc>
                <a:spcPct val="120000"/>
              </a:lnSpc>
              <a:defRPr/>
            </a:pPr>
            <a:r>
              <a:rPr lang="en-US" dirty="0">
                <a:latin typeface="Calibri" panose="020F0502020204030204" pitchFamily="34" charset="0"/>
                <a:cs typeface="Calibri" panose="020F0502020204030204" pitchFamily="34" charset="0"/>
              </a:rPr>
              <a:t>Does not rely on known transcripts – allows for discovery </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43897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3"/>
          <a:srcRect b="3789"/>
          <a:stretch/>
        </p:blipFill>
        <p:spPr>
          <a:xfrm>
            <a:off x="1943882" y="492156"/>
            <a:ext cx="7231532" cy="587368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1354696" y="6429742"/>
            <a:ext cx="397986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Arial" charset="0"/>
                <a:ea typeface="ＭＳ Ｐゴシック" charset="0"/>
                <a:hlinkClick r:id="rId4">
                  <a:extLst>
                    <a:ext uri="{A12FA001-AC4F-418D-AE19-62706E023703}">
                      <ahyp:hlinkClr xmlns:ahyp="http://schemas.microsoft.com/office/drawing/2018/hyperlinkcolor" val="tx"/>
                    </a:ext>
                  </a:extLst>
                </a:hlinkClick>
              </a:rPr>
              <a:t>http://wwwdev.ebi.ac.uk/fg/hts_mappers/</a:t>
            </a:r>
            <a:endParaRPr kumimoji="0" lang="en-US" sz="1600" b="0" i="0" u="none" strike="noStrike" kern="1200" cap="none" spc="0" normalizeH="0" baseline="0" noProof="0" dirty="0">
              <a:ln>
                <a:noFill/>
              </a:ln>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318240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lnSpcReduction="10000"/>
          </a:bodyPr>
          <a:lstStyle/>
          <a:p>
            <a:pPr>
              <a:lnSpc>
                <a:spcPct val="110000"/>
              </a:lnSpc>
              <a:defRPr/>
            </a:pPr>
            <a:r>
              <a:rPr lang="en-US" dirty="0"/>
              <a:t>The fragments being sequenced in RNA-seq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0905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lvl="1">
              <a:defRPr/>
            </a:pPr>
            <a:r>
              <a:rPr lang="en-US" dirty="0">
                <a:latin typeface="Calibri" charset="0"/>
                <a:ea typeface="ＭＳ Ｐゴシック" charset="0"/>
              </a:rPr>
              <a:t>HISAT = </a:t>
            </a:r>
            <a:r>
              <a:rPr lang="en-US" b="1" dirty="0">
                <a:latin typeface="Calibri" charset="0"/>
                <a:ea typeface="ＭＳ Ｐゴシック" charset="0"/>
              </a:rPr>
              <a:t>H</a:t>
            </a:r>
            <a:r>
              <a:rPr lang="en-US" dirty="0">
                <a:latin typeface="Calibri" charset="0"/>
                <a:ea typeface="ＭＳ Ｐゴシック" charset="0"/>
              </a:rPr>
              <a:t>ierarchical </a:t>
            </a:r>
            <a:r>
              <a:rPr lang="en-US" b="1" dirty="0">
                <a:latin typeface="Calibri" charset="0"/>
                <a:ea typeface="ＭＳ Ｐゴシック" charset="0"/>
              </a:rPr>
              <a:t>I</a:t>
            </a:r>
            <a:r>
              <a:rPr lang="en-US" dirty="0">
                <a:latin typeface="Calibri" charset="0"/>
                <a:ea typeface="ＭＳ Ｐゴシック" charset="0"/>
              </a:rPr>
              <a:t>ndexing for </a:t>
            </a:r>
            <a:r>
              <a:rPr lang="en-US" b="1" dirty="0">
                <a:latin typeface="Calibri" charset="0"/>
                <a:ea typeface="ＭＳ Ｐゴシック" charset="0"/>
              </a:rPr>
              <a:t>S</a:t>
            </a:r>
            <a:r>
              <a:rPr lang="en-US" dirty="0">
                <a:latin typeface="Calibri" charset="0"/>
                <a:ea typeface="ＭＳ Ｐゴシック" charset="0"/>
              </a:rPr>
              <a:t>pliced </a:t>
            </a:r>
            <a:r>
              <a:rPr lang="en-US" b="1" dirty="0">
                <a:latin typeface="Calibri" charset="0"/>
                <a:ea typeface="ＭＳ Ｐゴシック" charset="0"/>
              </a:rPr>
              <a:t>A</a:t>
            </a:r>
            <a:r>
              <a:rPr lang="en-US" dirty="0">
                <a:latin typeface="Calibri" charset="0"/>
                <a:ea typeface="ＭＳ Ｐゴシック" charset="0"/>
              </a:rPr>
              <a:t>lignments of </a:t>
            </a:r>
            <a:r>
              <a:rPr lang="en-US" b="1" dirty="0">
                <a:latin typeface="Calibri" charset="0"/>
                <a:ea typeface="ＭＳ Ｐゴシック" charset="0"/>
              </a:rPr>
              <a:t>T</a:t>
            </a:r>
            <a:r>
              <a:rPr lang="en-US" dirty="0">
                <a:latin typeface="Calibri" charset="0"/>
                <a:ea typeface="ＭＳ Ｐゴシック" charset="0"/>
              </a:rPr>
              <a:t>ranscripts</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192165038"/>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6FC4E7CA-796F-DC46-8477-EB1B03D9751B}" vid="{7600C917-09B9-FA45-B59E-E0879212E2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1_Office Theme</Template>
  <TotalTime>0</TotalTime>
  <Words>1846</Words>
  <Application>Microsoft Macintosh PowerPoint</Application>
  <PresentationFormat>Widescreen</PresentationFormat>
  <Paragraphs>165</Paragraphs>
  <Slides>17</Slides>
  <Notes>11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Consolas</vt:lpstr>
      <vt:lpstr>Economica</vt:lpstr>
      <vt:lpstr>Helvetica Neue</vt:lpstr>
      <vt:lpstr>Segoe UI</vt:lpstr>
      <vt:lpstr>Verdana</vt:lpstr>
      <vt:lpstr>1_Office Theme</vt:lpstr>
      <vt:lpstr>PowerPoint Presentation</vt:lpstr>
      <vt:lpstr>Alignment is central to most genomic research</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Gomez, Felicia</dc:creator>
  <cp:lastModifiedBy>Hoang, My</cp:lastModifiedBy>
  <cp:revision>2</cp:revision>
  <dcterms:created xsi:type="dcterms:W3CDTF">2023-11-13T22:41:09Z</dcterms:created>
  <dcterms:modified xsi:type="dcterms:W3CDTF">2024-11-10T19:12:35Z</dcterms:modified>
</cp:coreProperties>
</file>