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23"/>
  </p:notesMasterIdLst>
  <p:sldIdLst>
    <p:sldId id="517" r:id="rId2"/>
    <p:sldId id="529" r:id="rId3"/>
    <p:sldId id="528" r:id="rId4"/>
    <p:sldId id="530" r:id="rId5"/>
    <p:sldId id="307" r:id="rId6"/>
    <p:sldId id="261" r:id="rId7"/>
    <p:sldId id="531" r:id="rId8"/>
    <p:sldId id="274" r:id="rId9"/>
    <p:sldId id="532" r:id="rId10"/>
    <p:sldId id="541" r:id="rId11"/>
    <p:sldId id="542" r:id="rId12"/>
    <p:sldId id="538" r:id="rId13"/>
    <p:sldId id="534" r:id="rId14"/>
    <p:sldId id="540" r:id="rId15"/>
    <p:sldId id="535" r:id="rId16"/>
    <p:sldId id="269" r:id="rId17"/>
    <p:sldId id="310" r:id="rId18"/>
    <p:sldId id="539" r:id="rId19"/>
    <p:sldId id="309" r:id="rId20"/>
    <p:sldId id="536" r:id="rId21"/>
    <p:sldId id="26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6327"/>
  </p:normalViewPr>
  <p:slideViewPr>
    <p:cSldViewPr snapToGrid="0" snapToObjects="1">
      <p:cViewPr varScale="1">
        <p:scale>
          <a:sx n="135" d="100"/>
          <a:sy n="135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55951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mbio.org/module-02-inputs/0002/02/01/Reference_Genome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46519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B7FB2-F6B0-1543-A027-E983F0BBC409}"/>
              </a:ext>
            </a:extLst>
          </p:cNvPr>
          <p:cNvSpPr/>
          <p:nvPr/>
        </p:nvSpPr>
        <p:spPr>
          <a:xfrm>
            <a:off x="0" y="2532563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04D726-BD32-4440-96D7-F399437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6" name="Picture 1" descr="RNA-Seq-alignment.png">
            <a:extLst>
              <a:ext uri="{FF2B5EF4-FFF2-40B4-BE49-F238E27FC236}">
                <a16:creationId xmlns:a16="http://schemas.microsoft.com/office/drawing/2014/main" id="{DB0026F2-4D3B-FD43-BF24-54BBCB08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A329E-4A84-7D49-B485-4D1EDDDB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655F21-2343-B600-7C9E-8D407E4A2552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07118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b="1" dirty="0">
                <a:latin typeface="Calibri" panose="020F0502020204030204" pitchFamily="34" charset="0"/>
                <a:cs typeface="Calibri" panose="020F0502020204030204" pitchFamily="34" charset="0"/>
              </a:rPr>
              <a:t>SAM 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4800" b="1" dirty="0">
                <a:latin typeface="Calibri" panose="020F0502020204030204" pitchFamily="34" charset="0"/>
                <a:cs typeface="Calibri" panose="020F0502020204030204" pitchFamily="34" charset="0"/>
              </a:rPr>
              <a:t>ormat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– Information Fields</a:t>
            </a:r>
            <a:endParaRPr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36732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267731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54" y="4964377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32" y="1992392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0" y="677083"/>
            <a:ext cx="11899142" cy="123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‘CIGAR’ (</a:t>
            </a:r>
            <a:r>
              <a:rPr lang="en-US" sz="1800" b="1" u="sng" dirty="0">
                <a:cs typeface="Calibri" panose="020F0502020204030204" pitchFamily="34" charset="0"/>
              </a:rPr>
              <a:t>C</a:t>
            </a:r>
            <a:r>
              <a:rPr lang="en-US" sz="1800" dirty="0">
                <a:cs typeface="Calibri" panose="020F0502020204030204" pitchFamily="34" charset="0"/>
              </a:rPr>
              <a:t>ompact </a:t>
            </a:r>
            <a:r>
              <a:rPr lang="en-US" sz="1800" b="1" u="sng" dirty="0">
                <a:cs typeface="Calibri" panose="020F0502020204030204" pitchFamily="34" charset="0"/>
              </a:rPr>
              <a:t>I</a:t>
            </a:r>
            <a:r>
              <a:rPr lang="en-US" sz="1800" dirty="0">
                <a:cs typeface="Calibri" panose="020F0502020204030204" pitchFamily="34" charset="0"/>
              </a:rPr>
              <a:t>diosyncratic </a:t>
            </a:r>
            <a:r>
              <a:rPr lang="en-US" sz="1800" b="1" u="sng" dirty="0">
                <a:cs typeface="Calibri" panose="020F0502020204030204" pitchFamily="34" charset="0"/>
              </a:rPr>
              <a:t>G</a:t>
            </a:r>
            <a:r>
              <a:rPr lang="en-US" sz="1800" dirty="0">
                <a:cs typeface="Calibri" panose="020F0502020204030204" pitchFamily="34" charset="0"/>
              </a:rPr>
              <a:t>apped </a:t>
            </a:r>
            <a:r>
              <a:rPr lang="en-US" sz="1800" b="1" u="sng" dirty="0">
                <a:cs typeface="Calibri" panose="020F0502020204030204" pitchFamily="34" charset="0"/>
              </a:rPr>
              <a:t>A</a:t>
            </a:r>
            <a:r>
              <a:rPr lang="en-US" sz="1800" dirty="0">
                <a:cs typeface="Calibri" panose="020F0502020204030204" pitchFamily="34" charset="0"/>
              </a:rPr>
              <a:t>lignment </a:t>
            </a:r>
            <a:r>
              <a:rPr lang="en-US" sz="1800" b="1" u="sng" dirty="0">
                <a:cs typeface="Calibri" panose="020F0502020204030204" pitchFamily="34" charset="0"/>
              </a:rPr>
              <a:t>R</a:t>
            </a:r>
            <a:r>
              <a:rPr lang="en-US" sz="1800" dirty="0">
                <a:cs typeface="Calibri" panose="020F0502020204030204" pitchFamily="34" charset="0"/>
              </a:rPr>
              <a:t>eport)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48106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1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162648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0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86356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9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C60DD-C38F-0B41-A1F0-023D0E26699D}"/>
              </a:ext>
            </a:extLst>
          </p:cNvPr>
          <p:cNvSpPr txBox="1"/>
          <p:nvPr/>
        </p:nvSpPr>
        <p:spPr>
          <a:xfrm>
            <a:off x="500065" y="5203604"/>
            <a:ext cx="952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detailed discussion of various human reference genome flavors refer here:</a:t>
            </a:r>
          </a:p>
          <a:p>
            <a:r>
              <a:rPr lang="en-US" dirty="0">
                <a:hlinkClick r:id="rId3"/>
              </a:rPr>
              <a:t>https://pmbio.org/module-02-inputs/0002/02/01/Reference_Genome/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1" r="2507" b="6437"/>
          <a:stretch/>
        </p:blipFill>
        <p:spPr>
          <a:xfrm>
            <a:off x="352425" y="885826"/>
            <a:ext cx="7823200" cy="5182466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97987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82190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214037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96815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254826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M File Example Header Section.png">
            <a:extLst>
              <a:ext uri="{FF2B5EF4-FFF2-40B4-BE49-F238E27FC236}">
                <a16:creationId xmlns:a16="http://schemas.microsoft.com/office/drawing/2014/main" id="{1E18477F-246E-B140-AD68-75D89EF9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1" y="1415302"/>
            <a:ext cx="11277600" cy="225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F0B8FA-F35E-CB47-A451-66A311B3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77801"/>
            <a:ext cx="11277600" cy="60960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A4E477C-F7F5-4740-B274-9A10E993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30" y="902855"/>
            <a:ext cx="1042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Example SAM/BAM header section (abbreviated)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0180E5-BFA4-7847-B0BC-BC1A929080C0}"/>
              </a:ext>
            </a:extLst>
          </p:cNvPr>
          <p:cNvGrpSpPr/>
          <p:nvPr/>
        </p:nvGrpSpPr>
        <p:grpSpPr>
          <a:xfrm>
            <a:off x="1723580" y="3429000"/>
            <a:ext cx="9072623" cy="2998319"/>
            <a:chOff x="152400" y="1284501"/>
            <a:chExt cx="7565657" cy="2211072"/>
          </a:xfrm>
        </p:grpSpPr>
        <p:sp>
          <p:nvSpPr>
            <p:cNvPr id="11" name="Version (VN) and sort order (SO) - Important!">
              <a:extLst>
                <a:ext uri="{FF2B5EF4-FFF2-40B4-BE49-F238E27FC236}">
                  <a16:creationId xmlns:a16="http://schemas.microsoft.com/office/drawing/2014/main" id="{73B184CA-CB4F-D342-AEF7-59DA5DB16614}"/>
                </a:ext>
              </a:extLst>
            </p:cNvPr>
            <p:cNvSpPr txBox="1"/>
            <p:nvPr/>
          </p:nvSpPr>
          <p:spPr>
            <a:xfrm>
              <a:off x="1131049" y="1284501"/>
              <a:ext cx="2069351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Version (VN) and sort order (SO) - Important!</a:t>
              </a:r>
            </a:p>
          </p:txBody>
        </p:sp>
        <p:pic>
          <p:nvPicPr>
            <p:cNvPr id="12" name="Screen Shot 2014-11-15 at 7.40.05 AM.png" descr="Screen Shot 2014-11-15 at 7.40.05 AM.png">
              <a:extLst>
                <a:ext uri="{FF2B5EF4-FFF2-40B4-BE49-F238E27FC236}">
                  <a16:creationId xmlns:a16="http://schemas.microsoft.com/office/drawing/2014/main" id="{6D780573-219E-6345-BB0A-B862E7C9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943521"/>
              <a:ext cx="7565657" cy="60653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Line">
              <a:extLst>
                <a:ext uri="{FF2B5EF4-FFF2-40B4-BE49-F238E27FC236}">
                  <a16:creationId xmlns:a16="http://schemas.microsoft.com/office/drawing/2014/main" id="{C414E3DC-B103-1F4F-A762-98D884448C24}"/>
                </a:ext>
              </a:extLst>
            </p:cNvPr>
            <p:cNvSpPr/>
            <p:nvPr/>
          </p:nvSpPr>
          <p:spPr>
            <a:xfrm flipH="1">
              <a:off x="838200" y="1462463"/>
              <a:ext cx="241493" cy="466321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4" name="Reference sequence (SQ)…">
              <a:extLst>
                <a:ext uri="{FF2B5EF4-FFF2-40B4-BE49-F238E27FC236}">
                  <a16:creationId xmlns:a16="http://schemas.microsoft.com/office/drawing/2014/main" id="{8B73CB10-31DA-474E-B010-149ECFCDC2E1}"/>
                </a:ext>
              </a:extLst>
            </p:cNvPr>
            <p:cNvSpPr txBox="1"/>
            <p:nvPr/>
          </p:nvSpPr>
          <p:spPr>
            <a:xfrm>
              <a:off x="5633477" y="1439387"/>
              <a:ext cx="1842746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/>
            <a:p>
              <a:pPr algn="l">
                <a:defRPr sz="2200"/>
              </a:pPr>
              <a:r>
                <a:rPr sz="1160" dirty="0"/>
                <a:t>Reference sequence (SQ)</a:t>
              </a:r>
            </a:p>
            <a:p>
              <a:pPr algn="l">
                <a:defRPr sz="2200"/>
              </a:pPr>
              <a:r>
                <a:rPr sz="1160" dirty="0"/>
                <a:t>and sequence length (LN)</a:t>
              </a:r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1BEB538D-60ED-8243-ACFC-A86F2AB5EB0C}"/>
                </a:ext>
              </a:extLst>
            </p:cNvPr>
            <p:cNvSpPr/>
            <p:nvPr/>
          </p:nvSpPr>
          <p:spPr>
            <a:xfrm flipH="1">
              <a:off x="2201111" y="1692875"/>
              <a:ext cx="3432366" cy="447726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6" name="Read group (RG) and sample (SM)">
              <a:extLst>
                <a:ext uri="{FF2B5EF4-FFF2-40B4-BE49-F238E27FC236}">
                  <a16:creationId xmlns:a16="http://schemas.microsoft.com/office/drawing/2014/main" id="{AA75B9C7-6354-7E49-9234-BA2E8A0761DB}"/>
                </a:ext>
              </a:extLst>
            </p:cNvPr>
            <p:cNvSpPr txBox="1"/>
            <p:nvPr/>
          </p:nvSpPr>
          <p:spPr>
            <a:xfrm>
              <a:off x="378072" y="3021308"/>
              <a:ext cx="1898917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Read group (RG) and sample (SM)</a:t>
              </a:r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2BCEDE19-D179-0044-A0F6-775571DD4E8C}"/>
                </a:ext>
              </a:extLst>
            </p:cNvPr>
            <p:cNvSpPr/>
            <p:nvPr/>
          </p:nvSpPr>
          <p:spPr>
            <a:xfrm flipH="1" flipV="1">
              <a:off x="453834" y="2338438"/>
              <a:ext cx="588478" cy="699075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8" name="Programs (PG) that have been run on the data">
              <a:extLst>
                <a:ext uri="{FF2B5EF4-FFF2-40B4-BE49-F238E27FC236}">
                  <a16:creationId xmlns:a16="http://schemas.microsoft.com/office/drawing/2014/main" id="{B98B5F03-B792-8640-99DA-57E3C66765C8}"/>
                </a:ext>
              </a:extLst>
            </p:cNvPr>
            <p:cNvSpPr txBox="1"/>
            <p:nvPr/>
          </p:nvSpPr>
          <p:spPr>
            <a:xfrm>
              <a:off x="2553434" y="3084451"/>
              <a:ext cx="1898918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Programs (PG) that have been run on the data</a:t>
              </a:r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E61CFEFC-3905-8048-9066-7FC7A40CE998}"/>
                </a:ext>
              </a:extLst>
            </p:cNvPr>
            <p:cNvSpPr/>
            <p:nvPr/>
          </p:nvSpPr>
          <p:spPr>
            <a:xfrm flipH="1" flipV="1">
              <a:off x="2053297" y="2576330"/>
              <a:ext cx="1000274" cy="461183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310207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203200" y="94721"/>
            <a:ext cx="10287000" cy="8143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8604"/>
          <a:stretch/>
        </p:blipFill>
        <p:spPr>
          <a:xfrm>
            <a:off x="203200" y="1606309"/>
            <a:ext cx="11379200" cy="4683655"/>
          </a:xfrm>
        </p:spPr>
      </p:pic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0" y="909109"/>
            <a:ext cx="1280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11140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521094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7005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dirty="0"/>
              <a:t>SAM </a:t>
            </a:r>
            <a:r>
              <a:rPr lang="en-US" sz="4800" dirty="0"/>
              <a:t>F</a:t>
            </a:r>
            <a:r>
              <a:rPr sz="4800" dirty="0"/>
              <a:t>ormat</a:t>
            </a:r>
            <a:r>
              <a:rPr lang="en-US" sz="4800" dirty="0"/>
              <a:t> – Information Fields</a:t>
            </a:r>
            <a:endParaRPr sz="4800" dirty="0"/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23797871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91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BCBDB91A-9B26-824C-84F1-38A40AE60A56}" vid="{D4184701-6EB9-C840-884B-4BABDB359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1481</Words>
  <Application>Microsoft Macintosh PowerPoint</Application>
  <PresentationFormat>Widescreen</PresentationFormat>
  <Paragraphs>208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Courier New</vt:lpstr>
      <vt:lpstr>Segoe UI</vt:lpstr>
      <vt:lpstr>Wingdings</vt:lpstr>
      <vt:lpstr>1_Office Theme</vt:lpstr>
      <vt:lpstr>PowerPoint Presentation</vt:lpstr>
      <vt:lpstr>Introduction to the SAM/BAM format</vt:lpstr>
      <vt:lpstr>Example of SAM/BAM file format</vt:lpstr>
      <vt:lpstr>SAM/BAM header section</vt:lpstr>
      <vt:lpstr>A BAM file is divided in header and alignment sections</vt:lpstr>
      <vt:lpstr>A BAM file is divided in header and alignment sections</vt:lpstr>
      <vt:lpstr>SAM/BAM alignment section</vt:lpstr>
      <vt:lpstr>SAM Format – Information Fields</vt:lpstr>
      <vt:lpstr>SAM/BAM flags explained</vt:lpstr>
      <vt:lpstr>SAM Format – Information Fields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1</cp:revision>
  <dcterms:created xsi:type="dcterms:W3CDTF">2023-11-06T01:25:54Z</dcterms:created>
  <dcterms:modified xsi:type="dcterms:W3CDTF">2023-11-06T01:26:23Z</dcterms:modified>
</cp:coreProperties>
</file>