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7"/>
  </p:notesMasterIdLst>
  <p:sldIdLst>
    <p:sldId id="558" r:id="rId2"/>
    <p:sldId id="559" r:id="rId3"/>
    <p:sldId id="537" r:id="rId4"/>
    <p:sldId id="538" r:id="rId5"/>
    <p:sldId id="539" r:id="rId6"/>
    <p:sldId id="540" r:id="rId7"/>
    <p:sldId id="541" r:id="rId8"/>
    <p:sldId id="554" r:id="rId9"/>
    <p:sldId id="555" r:id="rId10"/>
    <p:sldId id="556" r:id="rId11"/>
    <p:sldId id="557" r:id="rId12"/>
    <p:sldId id="546" r:id="rId13"/>
    <p:sldId id="547" r:id="rId14"/>
    <p:sldId id="548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83E1-3D03-AA4D-B1B0-8663466EA30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1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45822-ADFF-4540-9BD4-E4A28AC543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71300/" TargetMode="External"/><Relationship Id="rId2" Type="http://schemas.openxmlformats.org/officeDocument/2006/relationships/hyperlink" Target="http://www.biostars.org/p/1275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786742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2: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QC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ED1F2D-4507-8C40-A6D9-EE479B27922B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4787A8-181B-164D-AE48-2C262C3A7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FA4ED203-2039-1E4B-8E2C-8830997CC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C6117F-E648-2440-99B3-607572DC0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3DFD0F-DA38-7643-F53D-1664E396B758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Mariam Khanfar, Chris Miller, Kartik Singhal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5-19, 2023</a:t>
            </a:r>
          </a:p>
        </p:txBody>
      </p:sp>
    </p:spTree>
    <p:extLst>
      <p:ext uri="{BB962C8B-B14F-4D97-AF65-F5344CB8AC3E}">
        <p14:creationId xmlns:p14="http://schemas.microsoft.com/office/powerpoint/2010/main" val="7483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Sequencing Depth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AD072-28FB-E64B-84F4-03C41C53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/>
          <a:p>
            <a:pPr>
              <a:buSzPct val="45000"/>
              <a:buFont typeface="Wingdings" charset="0"/>
              <a:buChar char=""/>
            </a:pPr>
            <a:r>
              <a:rPr lang="en-CA" sz="1600" b="1" dirty="0"/>
              <a:t>Have we sequenced deep enough?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DNA-</a:t>
            </a:r>
            <a:r>
              <a:rPr lang="en-CA" sz="1600" dirty="0" err="1"/>
              <a:t>seq</a:t>
            </a:r>
            <a:r>
              <a:rPr lang="en-CA" sz="1600" dirty="0"/>
              <a:t>, we can determine this by looking at the average coverage over the sequenced region. Is it above a certain threshold?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RNA-</a:t>
            </a:r>
            <a:r>
              <a:rPr lang="en-CA" sz="1600" dirty="0" err="1"/>
              <a:t>seq</a:t>
            </a:r>
            <a:r>
              <a:rPr lang="en-CA" sz="1600" dirty="0"/>
              <a:t>, this is a challenge due to the variability in gene abundance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Use splice junctions detection rate as a way to identify desired sequencing depth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Check for saturation by resampling 5%, 10%, 15%, ..., 95% of total alignments from aligned file, and then detect splice junctions from each subset and compare to reference gene model.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This method ensures that you have sufficient coverage to perform alternative splicing analyses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964637A-49DB-5441-80D3-25CDED42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08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Base Distribution</a:t>
            </a:r>
            <a:endParaRPr lang="en-US" b="1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155402-9BEA-5542-A564-BF1F34C3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717116"/>
            <a:ext cx="87836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Your sequenced bases distribution will depend on the library preparation protocol selected </a:t>
            </a:r>
          </a:p>
          <a:p>
            <a:pPr>
              <a:buSzPct val="45000"/>
              <a:buFont typeface="Wingdings" charset="0"/>
              <a:buNone/>
            </a:pPr>
            <a:endParaRPr lang="en-CA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3BA1C36-59F3-3A4B-804E-F4A61C03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721379"/>
            <a:ext cx="4032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A57DFD2-7A85-714A-8086-FD1050F4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505479"/>
            <a:ext cx="46085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C5094138-4FD5-E141-B2B1-818D5B0D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1" y="4936065"/>
            <a:ext cx="21320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Whole </a:t>
            </a:r>
            <a:r>
              <a:rPr lang="en-CA" sz="1200" dirty="0" err="1"/>
              <a:t>Transcriptome</a:t>
            </a:r>
            <a:r>
              <a:rPr lang="en-CA" sz="1200" dirty="0"/>
              <a:t> Library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BC23AF67-F15D-E04A-B69F-973B902B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1" y="4950354"/>
            <a:ext cx="15097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PolyA mRNA library</a:t>
            </a:r>
          </a:p>
        </p:txBody>
      </p:sp>
    </p:spTree>
    <p:extLst>
      <p:ext uri="{BB962C8B-B14F-4D97-AF65-F5344CB8AC3E}">
        <p14:creationId xmlns:p14="http://schemas.microsoft.com/office/powerpoint/2010/main" val="330832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397000"/>
            <a:ext cx="8928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6" y="4060825"/>
            <a:ext cx="88550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6551" y="6002339"/>
            <a:ext cx="58213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http://</a:t>
            </a:r>
            <a:r>
              <a:rPr lang="en-CA" sz="1200" dirty="0" err="1"/>
              <a:t>thegenomefactory.blogspot.ca</a:t>
            </a:r>
            <a:r>
              <a:rPr lang="en-CA" sz="1200" dirty="0"/>
              <a:t>/2013/08/paired-end-read-confusion-</a:t>
            </a:r>
            <a:r>
              <a:rPr lang="en-CA" sz="1200" dirty="0" err="1"/>
              <a:t>library.html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85801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1268760"/>
            <a:ext cx="4171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06875" y="5594351"/>
            <a:ext cx="397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Consistent with library size selection?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7248" y="6003020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807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2041526" y="1352551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951039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0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9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834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</a:t>
            </a:r>
            <a:r>
              <a:rPr lang="en-US" b="1">
                <a:latin typeface="Calibri" charset="0"/>
                <a:ea typeface="ＭＳ Ｐゴシック" charset="0"/>
              </a:rPr>
              <a:t>module 3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 in IGV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Alignment QC Assessment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79002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2351088" y="1700213"/>
            <a:ext cx="7815262" cy="4176712"/>
          </a:xfr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3287713" y="1484314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881313" y="1208089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5951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6383339" y="1341439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648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3143250" y="6021389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1558926" y="4508501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2045505" y="4149727"/>
            <a:ext cx="594508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1539375" y="307975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1970413" y="2719388"/>
            <a:ext cx="669601" cy="360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8256588" y="3141664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8005764" y="3644901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5303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4656139" y="5013326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/>
              <a:t>Single reads, spliced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3287713" y="2636839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2835569" y="311150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7608888" y="1557339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7881938" y="1341439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8040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9244306" y="1196976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9191626" y="3429001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88677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9642476" y="3500439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95154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239607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111969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 Assessment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3' and 5' Bias</a:t>
            </a:r>
          </a:p>
          <a:p>
            <a:r>
              <a:rPr lang="en-US" dirty="0"/>
              <a:t>Nucleotide Content</a:t>
            </a:r>
          </a:p>
          <a:p>
            <a:r>
              <a:rPr lang="en-US" dirty="0"/>
              <a:t>Base/Read Quality</a:t>
            </a:r>
          </a:p>
          <a:p>
            <a:r>
              <a:rPr lang="en-US" dirty="0"/>
              <a:t>PCR Artifact</a:t>
            </a:r>
          </a:p>
          <a:p>
            <a:r>
              <a:rPr lang="en-US" dirty="0"/>
              <a:t>Sequencing Depth</a:t>
            </a:r>
          </a:p>
          <a:p>
            <a:r>
              <a:rPr lang="en-US" dirty="0"/>
              <a:t>Base Distribution</a:t>
            </a:r>
          </a:p>
          <a:p>
            <a:r>
              <a:rPr lang="en-US" dirty="0"/>
              <a:t>Insert Size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8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3' &amp; 5' Bias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419226"/>
            <a:ext cx="59309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1413470"/>
            <a:ext cx="43354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0452100" y="1772668"/>
            <a:ext cx="1588" cy="15843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95439" y="5877273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9360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4000500"/>
            <a:ext cx="53498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513184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68464" y="1295400"/>
            <a:ext cx="3959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b="1" dirty="0"/>
              <a:t>Random primers</a:t>
            </a:r>
            <a:r>
              <a:rPr lang="en-CA" dirty="0"/>
              <a:t> are used to reverse transcribe RNA fragments into double-stranded complementary DNA (</a:t>
            </a:r>
            <a:r>
              <a:rPr lang="en-CA" dirty="0" err="1"/>
              <a:t>dscDNA</a:t>
            </a:r>
            <a:r>
              <a:rPr lang="en-CA" dirty="0"/>
              <a:t>)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Causes certain patterns to be over represented at the beginning (5’end) of reads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Deviation from expected A%=C%=G%=T%=25%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92144" y="5975351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http://</a:t>
            </a:r>
            <a:r>
              <a:rPr lang="en-CA" sz="2000" dirty="0" err="1"/>
              <a:t>rseqc.sourceforge.net</a:t>
            </a:r>
            <a:r>
              <a:rPr lang="en-CA" sz="20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Nucleotide 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05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Quality Distribution</a:t>
            </a:r>
            <a:endParaRPr lang="en-US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5395467-9875-9F43-B3E9-F781D1D2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718733"/>
            <a:ext cx="5791200" cy="4724400"/>
          </a:xfrm>
        </p:spPr>
        <p:txBody>
          <a:bodyPr/>
          <a:lstStyle/>
          <a:p>
            <a:r>
              <a:rPr lang="en-US" sz="2000" dirty="0" err="1"/>
              <a:t>Phred</a:t>
            </a:r>
            <a:r>
              <a:rPr lang="en-US" sz="2000" dirty="0"/>
              <a:t> quality score is widely used to characterize the quality of base-calling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quality score = -10xlog(10)P, here P is probability that base-calling is wrong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score of 30 means there is 1/1000 chance that the base-calling is wrong</a:t>
            </a:r>
          </a:p>
          <a:p>
            <a:r>
              <a:rPr lang="en-US" sz="2000" dirty="0"/>
              <a:t>The quality of the bases tend to drop at the end of the read, a pattern observed in sequencing by synthesis techniques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E48340C-E61D-8F41-9ED1-0006B95B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781799" y="1415421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59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PCR Duplication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B6BE51-5477-C24D-A534-A19F2F9CFD00}"/>
              </a:ext>
            </a:extLst>
          </p:cNvPr>
          <p:cNvSpPr txBox="1">
            <a:spLocks/>
          </p:cNvSpPr>
          <p:nvPr/>
        </p:nvSpPr>
        <p:spPr>
          <a:xfrm>
            <a:off x="203200" y="1600200"/>
            <a:ext cx="5791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Duplicate reads are reads that have the same start/end positions and same exact sequence</a:t>
            </a:r>
          </a:p>
          <a:p>
            <a:r>
              <a:rPr lang="en-US" sz="2000"/>
              <a:t>In DNA-seq, reads/start point is used as a metric to assess PCR duplication rate</a:t>
            </a:r>
          </a:p>
          <a:p>
            <a:r>
              <a:rPr lang="en-US" sz="2000"/>
              <a:t>In DNA-seq, duplicate reads are collapsed using tools such as picard</a:t>
            </a:r>
          </a:p>
          <a:p>
            <a:r>
              <a:rPr lang="en-US" sz="2000"/>
              <a:t>How is RNA-seq different from DNA-seq?</a:t>
            </a:r>
          </a:p>
          <a:p>
            <a:endParaRPr lang="en-US" sz="2000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4721F7D5-4DBC-7642-829E-F49B2E40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5A8C7474-0471-574D-87FA-156D476BC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9" y="5975351"/>
            <a:ext cx="3196694" cy="34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312643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BCBDB91A-9B26-824C-84F1-38A40AE60A56}" vid="{D4184701-6EB9-C840-884B-4BABDB359D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0</TotalTime>
  <Words>643</Words>
  <Application>Microsoft Macintosh PowerPoint</Application>
  <PresentationFormat>Widescreen</PresentationFormat>
  <Paragraphs>80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Segoe UI</vt:lpstr>
      <vt:lpstr>Wingdings</vt:lpstr>
      <vt:lpstr>1_Office Theme</vt:lpstr>
      <vt:lpstr>PowerPoint Presentation</vt:lpstr>
      <vt:lpstr>Learning objectives of module 3</vt:lpstr>
      <vt:lpstr>Visualization of RNA-seq alignments in IGV browser</vt:lpstr>
      <vt:lpstr>Alternative viewers to IGV</vt:lpstr>
      <vt:lpstr>Alignment QC Assessment</vt:lpstr>
      <vt:lpstr>Alignment QC: 3' &amp; 5' Bias</vt:lpstr>
      <vt:lpstr>Alignment QC: Nucleotide Content</vt:lpstr>
      <vt:lpstr>Alignment QC: Quality Distribution</vt:lpstr>
      <vt:lpstr>Alignment QC: PCR Duplication</vt:lpstr>
      <vt:lpstr>Alignment QC: Sequencing Depth</vt:lpstr>
      <vt:lpstr>Alignment QC: Base Distribution</vt:lpstr>
      <vt:lpstr>Alignment QC: Insert Size</vt:lpstr>
      <vt:lpstr>Alignment QC: Insert Size</vt:lpstr>
      <vt:lpstr>BAM read counting and variant allele expression status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Felicia</dc:creator>
  <cp:lastModifiedBy>Gomez, Felicia</cp:lastModifiedBy>
  <cp:revision>1</cp:revision>
  <dcterms:created xsi:type="dcterms:W3CDTF">2023-11-06T01:03:26Z</dcterms:created>
  <dcterms:modified xsi:type="dcterms:W3CDTF">2023-11-06T01:04:08Z</dcterms:modified>
</cp:coreProperties>
</file>