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56" r:id="rId2"/>
    <p:sldId id="257" r:id="rId3"/>
    <p:sldId id="258" r:id="rId4"/>
    <p:sldId id="516" r:id="rId5"/>
    <p:sldId id="517" r:id="rId6"/>
    <p:sldId id="525" r:id="rId7"/>
    <p:sldId id="526" r:id="rId8"/>
    <p:sldId id="518" r:id="rId9"/>
    <p:sldId id="520" r:id="rId10"/>
    <p:sldId id="521" r:id="rId11"/>
    <p:sldId id="522" r:id="rId12"/>
    <p:sldId id="527"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76"/>
    <p:restoredTop sz="84554"/>
  </p:normalViewPr>
  <p:slideViewPr>
    <p:cSldViewPr snapToGrid="0" snapToObjects="1">
      <p:cViewPr varScale="1">
        <p:scale>
          <a:sx n="110" d="100"/>
          <a:sy n="110" d="100"/>
        </p:scale>
        <p:origin x="1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6/15/20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5946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11</a:t>
            </a:fld>
            <a:endParaRPr lang="en-US"/>
          </a:p>
        </p:txBody>
      </p:sp>
    </p:spTree>
    <p:extLst>
      <p:ext uri="{BB962C8B-B14F-4D97-AF65-F5344CB8AC3E}">
        <p14:creationId xmlns:p14="http://schemas.microsoft.com/office/powerpoint/2010/main" val="3842261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12</a:t>
            </a:fld>
            <a:endParaRPr lang="en-US"/>
          </a:p>
        </p:txBody>
      </p:sp>
    </p:spTree>
    <p:extLst>
      <p:ext uri="{BB962C8B-B14F-4D97-AF65-F5344CB8AC3E}">
        <p14:creationId xmlns:p14="http://schemas.microsoft.com/office/powerpoint/2010/main" val="1847111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810728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 name="Google Shape;7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3767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5290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5</a:t>
            </a:fld>
            <a:endParaRPr lang="en-US"/>
          </a:p>
        </p:txBody>
      </p:sp>
    </p:spTree>
    <p:extLst>
      <p:ext uri="{BB962C8B-B14F-4D97-AF65-F5344CB8AC3E}">
        <p14:creationId xmlns:p14="http://schemas.microsoft.com/office/powerpoint/2010/main" val="4206205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6</a:t>
            </a:fld>
            <a:endParaRPr lang="en-US"/>
          </a:p>
        </p:txBody>
      </p:sp>
    </p:spTree>
    <p:extLst>
      <p:ext uri="{BB962C8B-B14F-4D97-AF65-F5344CB8AC3E}">
        <p14:creationId xmlns:p14="http://schemas.microsoft.com/office/powerpoint/2010/main" val="1889554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7</a:t>
            </a:fld>
            <a:endParaRPr lang="en-US"/>
          </a:p>
        </p:txBody>
      </p:sp>
    </p:spTree>
    <p:extLst>
      <p:ext uri="{BB962C8B-B14F-4D97-AF65-F5344CB8AC3E}">
        <p14:creationId xmlns:p14="http://schemas.microsoft.com/office/powerpoint/2010/main" val="3958591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use TPM, the sum of all TPMs in each sample are the same. This makes it easier to compare the proportion of reads that mapped to a gene in each sample. In contrast, with RPKM and FPKM, the sum of the normalized reads in each sample may be different, and this makes it harder to compare samples directly.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8</a:t>
            </a:fld>
            <a:endParaRPr lang="en-US"/>
          </a:p>
        </p:txBody>
      </p:sp>
    </p:spTree>
    <p:extLst>
      <p:ext uri="{BB962C8B-B14F-4D97-AF65-F5344CB8AC3E}">
        <p14:creationId xmlns:p14="http://schemas.microsoft.com/office/powerpoint/2010/main" val="1440429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The StringTie algorithm: RNA-</a:t>
            </a:r>
            <a:r>
              <a:rPr lang="en-US" sz="1200" b="0" i="0" u="none" strike="noStrike" kern="1200" baseline="0" dirty="0" err="1">
                <a:solidFill>
                  <a:schemeClr val="tx1"/>
                </a:solidFill>
                <a:latin typeface="+mn-lt"/>
                <a:ea typeface="ＭＳ Ｐゴシック" pitchFamily="-28" charset="-128"/>
                <a:cs typeface="ＭＳ Ｐゴシック" pitchFamily="-28" charset="-128"/>
              </a:rPr>
              <a:t>seq</a:t>
            </a:r>
            <a:r>
              <a:rPr lang="en-US" sz="1200" b="0" i="0" u="none" strike="noStrike" kern="1200" baseline="0" dirty="0">
                <a:solidFill>
                  <a:schemeClr val="tx1"/>
                </a:solidFill>
                <a:latin typeface="+mn-lt"/>
                <a:ea typeface="ＭＳ Ｐゴシック" pitchFamily="-28" charset="-128"/>
                <a:cs typeface="ＭＳ Ｐゴシック" pitchFamily="-28" charset="-128"/>
              </a:rPr>
              <a:t> reads are assembled into super-reads (Step 1) and then super-reads plus un-assembled reads are mapped to the genome (Step 2). In Step 3, mapped reads and super-reads are used to build an alternative splice graph. We use the path from source (s) to sink (t) with the heaviest coverage to build a flow network corresponding to the transcript represented by that path (Step 4). The maximum flow in this network represents the coverage of one assembled transcript, which is removed from the splice graph (Step 5). Steps 4 and 5 are repeated until no more transcripts can be assembled. </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9</a:t>
            </a:fld>
            <a:endParaRPr lang="en-US"/>
          </a:p>
        </p:txBody>
      </p:sp>
    </p:spTree>
    <p:extLst>
      <p:ext uri="{BB962C8B-B14F-4D97-AF65-F5344CB8AC3E}">
        <p14:creationId xmlns:p14="http://schemas.microsoft.com/office/powerpoint/2010/main" val="3317184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Flow network associated with a transcript (shown with colored nodes). 15 fragments (shown in grey) align to the transcript. Two nodes in the flow network are connected if a fragment starts and ends at those nodes. E.g., nodes 1 and 5 are connected because fragment (a) starts at node 1 and ends at node 5. For each colored node in the transcript, two nodes are created in the flow network. Capacities on edges (not connecting source or sink) are shown in red.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In the first node (corresponding to exon1) there are 7 fragments. One of these fragments is connected to exon5 (starts at beginning of exon1 and ends at end of exon5), while 6 fragments are connected to exon3. In the second node (corresponding to exon3) there are 13 fragments, of which 3 are connected to exon 5. The final node (corresponding to exon5) has 4 supporting fragments. The maximum flow is clearly 1 – 3 – 5.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StringTie estimates the coverage level of the transcript by solving a maximum-flow problem that determines the maximum number of fragments that can be associated with the chosen transcript.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dirty="0"/>
              <a:t>The maximum flow problem is a well-studied problem in optimization theory.</a:t>
            </a:r>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10</a:t>
            </a:fld>
            <a:endParaRPr lang="en-US"/>
          </a:p>
        </p:txBody>
      </p:sp>
    </p:spTree>
    <p:extLst>
      <p:ext uri="{BB962C8B-B14F-4D97-AF65-F5344CB8AC3E}">
        <p14:creationId xmlns:p14="http://schemas.microsoft.com/office/powerpoint/2010/main" val="21707094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6" name="Google Shape;21;p7" descr="bioinformatics.ca-logo-white-text.png">
            <a:extLst>
              <a:ext uri="{FF2B5EF4-FFF2-40B4-BE49-F238E27FC236}">
                <a16:creationId xmlns:a16="http://schemas.microsoft.com/office/drawing/2014/main" id="{976CDBAE-D711-A742-B40E-A32BCAD65585}"/>
              </a:ext>
            </a:extLst>
          </p:cNvPr>
          <p:cNvPicPr preferRelativeResize="0"/>
          <p:nvPr userDrawn="1"/>
        </p:nvPicPr>
        <p:blipFill rotWithShape="1">
          <a:blip r:embed="rId2">
            <a:alphaModFix/>
          </a:blip>
          <a:srcRect/>
          <a:stretch/>
        </p:blipFill>
        <p:spPr>
          <a:xfrm>
            <a:off x="76200" y="1656599"/>
            <a:ext cx="1729740" cy="727826"/>
          </a:xfrm>
          <a:prstGeom prst="rect">
            <a:avLst/>
          </a:prstGeom>
          <a:noFill/>
          <a:ln>
            <a:noFill/>
          </a:ln>
        </p:spPr>
      </p:pic>
    </p:spTree>
    <p:extLst>
      <p:ext uri="{BB962C8B-B14F-4D97-AF65-F5344CB8AC3E}">
        <p14:creationId xmlns:p14="http://schemas.microsoft.com/office/powerpoint/2010/main" val="1896301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3827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5641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2203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534873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4791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4020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14957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767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73381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724992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TextBox 7">
            <a:extLst>
              <a:ext uri="{FF2B5EF4-FFF2-40B4-BE49-F238E27FC236}">
                <a16:creationId xmlns:a16="http://schemas.microsoft.com/office/drawing/2014/main" id="{3B9921A8-24C1-8343-A42F-FAD39C375800}"/>
              </a:ext>
            </a:extLst>
          </p:cNvPr>
          <p:cNvSpPr txBox="1">
            <a:spLocks noChangeArrowheads="1"/>
          </p:cNvSpPr>
          <p:nvPr userDrawn="1"/>
        </p:nvSpPr>
        <p:spPr bwMode="auto">
          <a:xfrm>
            <a:off x="111760" y="6447904"/>
            <a:ext cx="252139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800" b="1" dirty="0">
                <a:solidFill>
                  <a:schemeClr val="bg1"/>
                </a:solidFill>
                <a:latin typeface="Calibri" charset="0"/>
                <a:cs typeface="Calibri" charset="0"/>
              </a:rPr>
              <a:t>Module 3 </a:t>
            </a:r>
          </a:p>
        </p:txBody>
      </p:sp>
      <p:sp>
        <p:nvSpPr>
          <p:cNvPr id="13" name="TextBox 12">
            <a:extLst>
              <a:ext uri="{FF2B5EF4-FFF2-40B4-BE49-F238E27FC236}">
                <a16:creationId xmlns:a16="http://schemas.microsoft.com/office/drawing/2014/main" id="{2EFCFA98-1874-0340-ADD8-1DAF88DCD190}"/>
              </a:ext>
            </a:extLst>
          </p:cNvPr>
          <p:cNvSpPr txBox="1"/>
          <p:nvPr userDrawn="1"/>
        </p:nvSpPr>
        <p:spPr>
          <a:xfrm>
            <a:off x="9721408" y="6447904"/>
            <a:ext cx="23622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4" name="TextBox 13">
            <a:extLst>
              <a:ext uri="{FF2B5EF4-FFF2-40B4-BE49-F238E27FC236}">
                <a16:creationId xmlns:a16="http://schemas.microsoft.com/office/drawing/2014/main" id="{9732489B-09D1-E54C-9153-2E827E51CD7E}"/>
              </a:ext>
            </a:extLst>
          </p:cNvPr>
          <p:cNvSpPr txBox="1"/>
          <p:nvPr userDrawn="1"/>
        </p:nvSpPr>
        <p:spPr>
          <a:xfrm>
            <a:off x="5867412" y="6447904"/>
            <a:ext cx="457176" cy="369332"/>
          </a:xfrm>
          <a:prstGeom prst="rect">
            <a:avLst/>
          </a:prstGeom>
          <a:noFill/>
        </p:spPr>
        <p:txBody>
          <a:bodyPr wrap="none" rtlCol="0" anchor="ctr">
            <a:spAutoFit/>
          </a:bodyPr>
          <a:lstStyle/>
          <a:p>
            <a:pPr algn="ctr"/>
            <a:fld id="{0153C3B2-0654-1049-821D-A9450C27E9C9}" type="slidenum">
              <a:rPr lang="en-US" sz="1800" smtClean="0">
                <a:solidFill>
                  <a:schemeClr val="bg1"/>
                </a:solidFill>
              </a:rPr>
              <a:pPr algn="ctr"/>
              <a:t>‹#›</a:t>
            </a:fld>
            <a:endParaRPr lang="en-US" sz="1800" dirty="0">
              <a:solidFill>
                <a:schemeClr val="bg1"/>
              </a:solidFill>
            </a:endParaRPr>
          </a:p>
        </p:txBody>
      </p:sp>
    </p:spTree>
    <p:extLst>
      <p:ext uri="{BB962C8B-B14F-4D97-AF65-F5344CB8AC3E}">
        <p14:creationId xmlns:p14="http://schemas.microsoft.com/office/powerpoint/2010/main" val="1137247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cole-trapnell-lab.github.io/cufflinks/cuffcompare/index.html#cuffcompare-output-file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5.jp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gif"/><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biostars.org/p/11378/"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www.biostars.org/p/68126/"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www.rna-seqblog.com/rpkm-fpkm-and-tpm-clearly-explained/"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ncbi.nlm.nih.gov/pubmed/22872506"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p:nvPr/>
        </p:nvSpPr>
        <p:spPr>
          <a:xfrm>
            <a:off x="931221" y="2489451"/>
            <a:ext cx="10294920" cy="14478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9A3334"/>
              </a:buClr>
              <a:buSzPts val="4400"/>
              <a:buFont typeface="Verdana"/>
              <a:buNone/>
            </a:pPr>
            <a:r>
              <a:rPr lang="en-US" sz="4400" b="0" i="0" u="none" strike="noStrike" cap="none" dirty="0">
                <a:solidFill>
                  <a:srgbClr val="9A3334"/>
                </a:solidFill>
                <a:latin typeface="Verdana"/>
                <a:ea typeface="Verdana"/>
                <a:cs typeface="Verdana"/>
                <a:sym typeface="Verdana"/>
              </a:rPr>
              <a:t>Canadian Bioinformatics Workshops</a:t>
            </a:r>
            <a:endParaRPr dirty="0"/>
          </a:p>
        </p:txBody>
      </p:sp>
      <p:sp>
        <p:nvSpPr>
          <p:cNvPr id="70" name="Google Shape;70;p1"/>
          <p:cNvSpPr txBox="1"/>
          <p:nvPr/>
        </p:nvSpPr>
        <p:spPr>
          <a:xfrm>
            <a:off x="2058889" y="3719450"/>
            <a:ext cx="8039584" cy="1927225"/>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2800"/>
              <a:buFont typeface="Arial"/>
              <a:buNone/>
            </a:pPr>
            <a:r>
              <a:rPr lang="en-US" sz="2800" b="0" i="0" u="none" strike="noStrike" cap="none">
                <a:solidFill>
                  <a:schemeClr val="dk1"/>
                </a:solidFill>
                <a:latin typeface="Verdana"/>
                <a:ea typeface="Verdana"/>
                <a:cs typeface="Verdana"/>
                <a:sym typeface="Verdana"/>
              </a:rPr>
              <a:t>www.bioinformatics.ca</a:t>
            </a:r>
            <a:endParaRPr sz="2800" b="0" i="0" u="none" strike="noStrike" cap="none">
              <a:solidFill>
                <a:schemeClr val="dk1"/>
              </a:solidFill>
              <a:latin typeface="Verdana"/>
              <a:ea typeface="Verdana"/>
              <a:cs typeface="Verdana"/>
              <a:sym typeface="Verdana"/>
            </a:endParaRPr>
          </a:p>
          <a:p>
            <a:pPr marL="0" marR="0" lvl="0" indent="0" algn="ctr" rtl="0">
              <a:lnSpc>
                <a:spcPct val="90000"/>
              </a:lnSpc>
              <a:spcBef>
                <a:spcPts val="1000"/>
              </a:spcBef>
              <a:spcAft>
                <a:spcPts val="0"/>
              </a:spcAft>
              <a:buClr>
                <a:schemeClr val="dk1"/>
              </a:buClr>
              <a:buSzPts val="2800"/>
              <a:buFont typeface="Arial"/>
              <a:buNone/>
            </a:pPr>
            <a:r>
              <a:rPr lang="en-US" sz="2800" b="0" i="0" u="none" strike="noStrike" cap="none">
                <a:solidFill>
                  <a:schemeClr val="dk1"/>
                </a:solidFill>
                <a:latin typeface="Verdana"/>
                <a:ea typeface="Verdana"/>
                <a:cs typeface="Verdana"/>
                <a:sym typeface="Verdana"/>
              </a:rPr>
              <a:t>bioinformaticsdotca.github.io</a:t>
            </a:r>
            <a:endParaRPr sz="2800" b="0" i="0" u="none" strike="noStrike" cap="none">
              <a:solidFill>
                <a:schemeClr val="dk1"/>
              </a:solidFill>
              <a:latin typeface="Verdana"/>
              <a:ea typeface="Verdana"/>
              <a:cs typeface="Verdana"/>
              <a:sym typeface="Verdana"/>
            </a:endParaRPr>
          </a:p>
        </p:txBody>
      </p:sp>
      <p:pic>
        <p:nvPicPr>
          <p:cNvPr id="71" name="Google Shape;71;p1"/>
          <p:cNvPicPr preferRelativeResize="0"/>
          <p:nvPr/>
        </p:nvPicPr>
        <p:blipFill rotWithShape="1">
          <a:blip r:embed="rId3">
            <a:alphaModFix/>
          </a:blip>
          <a:srcRect/>
          <a:stretch/>
        </p:blipFill>
        <p:spPr>
          <a:xfrm>
            <a:off x="20706545" y="5616657"/>
            <a:ext cx="243182" cy="201720"/>
          </a:xfrm>
          <a:prstGeom prst="rect">
            <a:avLst/>
          </a:prstGeom>
          <a:noFill/>
          <a:ln>
            <a:noFill/>
          </a:ln>
        </p:spPr>
      </p:pic>
      <p:pic>
        <p:nvPicPr>
          <p:cNvPr id="72" name="Google Shape;72;p1" descr="Funding and Entrance Fellowships 2020, Faculty Of Law, McGill ..."/>
          <p:cNvPicPr preferRelativeResize="0"/>
          <p:nvPr/>
        </p:nvPicPr>
        <p:blipFill rotWithShape="1">
          <a:blip r:embed="rId4">
            <a:alphaModFix/>
          </a:blip>
          <a:srcRect/>
          <a:stretch/>
        </p:blipFill>
        <p:spPr>
          <a:xfrm>
            <a:off x="10202645" y="5385065"/>
            <a:ext cx="1871856" cy="982724"/>
          </a:xfrm>
          <a:prstGeom prst="rect">
            <a:avLst/>
          </a:prstGeom>
          <a:noFill/>
          <a:ln>
            <a:noFill/>
          </a:ln>
        </p:spPr>
      </p:pic>
      <p:sp>
        <p:nvSpPr>
          <p:cNvPr id="73" name="Google Shape;73;p1"/>
          <p:cNvSpPr txBox="1"/>
          <p:nvPr/>
        </p:nvSpPr>
        <p:spPr>
          <a:xfrm>
            <a:off x="10338298" y="5471296"/>
            <a:ext cx="1307939"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b="0" i="0" u="none" strike="noStrike" cap="none">
                <a:solidFill>
                  <a:schemeClr val="dk1"/>
                </a:solidFill>
                <a:latin typeface="Verdana"/>
                <a:ea typeface="Verdana"/>
                <a:cs typeface="Verdana"/>
                <a:sym typeface="Verdana"/>
              </a:rPr>
              <a:t>Supported by </a:t>
            </a:r>
            <a:endParaRPr/>
          </a:p>
        </p:txBody>
      </p:sp>
    </p:spTree>
    <p:extLst>
      <p:ext uri="{BB962C8B-B14F-4D97-AF65-F5344CB8AC3E}">
        <p14:creationId xmlns:p14="http://schemas.microsoft.com/office/powerpoint/2010/main" val="3055751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624"/>
            <a:ext cx="8839200" cy="1008112"/>
          </a:xfrm>
        </p:spPr>
        <p:txBody>
          <a:bodyPr>
            <a:normAutofit/>
          </a:bodyPr>
          <a:lstStyle/>
          <a:p>
            <a:pPr algn="ctr"/>
            <a:r>
              <a:rPr lang="en-US" sz="2800" b="1" dirty="0">
                <a:latin typeface="Calibri" panose="020F0502020204030204" pitchFamily="34" charset="0"/>
                <a:cs typeface="Calibri" panose="020F0502020204030204" pitchFamily="34" charset="0"/>
              </a:rPr>
              <a:t>From flow network for each transcript, maximum flow is used to assemble transcript and estimate abundance </a:t>
            </a:r>
          </a:p>
        </p:txBody>
      </p:sp>
      <p:pic>
        <p:nvPicPr>
          <p:cNvPr id="4" name="Content Placeholder 3" descr="nbt.3122-S1_Page_14.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7889" t="11473" r="30804" b="58388"/>
          <a:stretch/>
        </p:blipFill>
        <p:spPr>
          <a:xfrm>
            <a:off x="2639616" y="980728"/>
            <a:ext cx="6480720" cy="4926544"/>
          </a:xfrm>
        </p:spPr>
      </p:pic>
      <p:sp>
        <p:nvSpPr>
          <p:cNvPr id="5" name="Rectangle 4"/>
          <p:cNvSpPr/>
          <p:nvPr/>
        </p:nvSpPr>
        <p:spPr>
          <a:xfrm>
            <a:off x="491067" y="5877272"/>
            <a:ext cx="11311466" cy="523220"/>
          </a:xfrm>
          <a:prstGeom prst="rect">
            <a:avLst/>
          </a:prstGeom>
        </p:spPr>
        <p:txBody>
          <a:bodyPr wrap="square">
            <a:spAutoFit/>
          </a:bodyPr>
          <a:lstStyle/>
          <a:p>
            <a:r>
              <a:rPr lang="en-US" sz="1400" dirty="0"/>
              <a:t>StringTie uses basic graph theory (splice graph), custom heuristics (heaviest path), more graph theory </a:t>
            </a:r>
            <a:br>
              <a:rPr lang="en-US" sz="1400" dirty="0"/>
            </a:br>
            <a:r>
              <a:rPr lang="en-US" sz="1400" dirty="0"/>
              <a:t>(flow network) and optimization theory (maximum flow). See StringTie paper for definitions and math.</a:t>
            </a:r>
          </a:p>
        </p:txBody>
      </p:sp>
    </p:spTree>
    <p:extLst>
      <p:ext uri="{BB962C8B-B14F-4D97-AF65-F5344CB8AC3E}">
        <p14:creationId xmlns:p14="http://schemas.microsoft.com/office/powerpoint/2010/main" val="409905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alibri" panose="020F0502020204030204" pitchFamily="34" charset="0"/>
                <a:cs typeface="Calibri" panose="020F0502020204030204" pitchFamily="34" charset="0"/>
              </a:rPr>
              <a:t>StringTie -merge</a:t>
            </a:r>
          </a:p>
        </p:txBody>
      </p:sp>
      <p:sp>
        <p:nvSpPr>
          <p:cNvPr id="3" name="Content Placeholder 2"/>
          <p:cNvSpPr>
            <a:spLocks noGrp="1"/>
          </p:cNvSpPr>
          <p:nvPr>
            <p:ph idx="1"/>
          </p:nvPr>
        </p:nvSpPr>
        <p:spPr/>
        <p:txBody>
          <a:bodyPr/>
          <a:lstStyle/>
          <a:p>
            <a:r>
              <a:rPr lang="en-US" dirty="0"/>
              <a:t>Merge together all gene structures from all samples</a:t>
            </a:r>
          </a:p>
          <a:p>
            <a:pPr lvl="1"/>
            <a:r>
              <a:rPr lang="en-US" dirty="0"/>
              <a:t>Some samples may only partially represent a gene structure</a:t>
            </a:r>
            <a:br>
              <a:rPr lang="en-US" dirty="0"/>
            </a:br>
            <a:endParaRPr lang="en-US" dirty="0"/>
          </a:p>
          <a:p>
            <a:r>
              <a:rPr lang="en-US" dirty="0"/>
              <a:t>Incorporates known transcripts with assembled, potentially novel transcripts</a:t>
            </a:r>
            <a:br>
              <a:rPr lang="en-US" dirty="0"/>
            </a:br>
            <a:endParaRPr lang="en-US" dirty="0"/>
          </a:p>
          <a:p>
            <a:r>
              <a:rPr lang="en-US" dirty="0"/>
              <a:t>For de novo or reference guided mode, we will rerun StringTie with the merged transcript assembly.</a:t>
            </a:r>
          </a:p>
        </p:txBody>
      </p:sp>
      <p:sp>
        <p:nvSpPr>
          <p:cNvPr id="4" name="TextBox 3"/>
          <p:cNvSpPr txBox="1"/>
          <p:nvPr/>
        </p:nvSpPr>
        <p:spPr>
          <a:xfrm>
            <a:off x="6240016" y="6021288"/>
            <a:ext cx="4427984" cy="369332"/>
          </a:xfrm>
          <a:prstGeom prst="rect">
            <a:avLst/>
          </a:prstGeom>
          <a:noFill/>
        </p:spPr>
        <p:txBody>
          <a:bodyPr wrap="square" rtlCol="0">
            <a:spAutoFit/>
          </a:bodyPr>
          <a:lstStyle/>
          <a:p>
            <a:r>
              <a:rPr lang="en-US" dirty="0" err="1"/>
              <a:t>Pertea</a:t>
            </a:r>
            <a:r>
              <a:rPr lang="en-US" dirty="0"/>
              <a:t> et al. Nature Protocols, 2016</a:t>
            </a:r>
          </a:p>
        </p:txBody>
      </p:sp>
    </p:spTree>
    <p:extLst>
      <p:ext uri="{BB962C8B-B14F-4D97-AF65-F5344CB8AC3E}">
        <p14:creationId xmlns:p14="http://schemas.microsoft.com/office/powerpoint/2010/main" val="1818525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gffcompare</a:t>
            </a:r>
            <a:endParaRPr lang="en-US" b="1" dirty="0">
              <a:latin typeface="Calibri" panose="020F0502020204030204" pitchFamily="34" charset="0"/>
              <a:cs typeface="Calibri" panose="020F0502020204030204" pitchFamily="34" charset="0"/>
            </a:endParaRPr>
          </a:p>
        </p:txBody>
      </p:sp>
      <p:sp>
        <p:nvSpPr>
          <p:cNvPr id="7" name="Content Placeholder 2">
            <a:extLst>
              <a:ext uri="{FF2B5EF4-FFF2-40B4-BE49-F238E27FC236}">
                <a16:creationId xmlns:a16="http://schemas.microsoft.com/office/drawing/2014/main" id="{3DD2DCB1-7456-FA4B-B5D8-CA06BD02983C}"/>
              </a:ext>
            </a:extLst>
          </p:cNvPr>
          <p:cNvSpPr>
            <a:spLocks noGrp="1"/>
          </p:cNvSpPr>
          <p:nvPr>
            <p:ph idx="1"/>
          </p:nvPr>
        </p:nvSpPr>
        <p:spPr>
          <a:xfrm>
            <a:off x="203200" y="1600200"/>
            <a:ext cx="5791200" cy="4724400"/>
          </a:xfrm>
        </p:spPr>
        <p:txBody>
          <a:bodyPr/>
          <a:lstStyle/>
          <a:p>
            <a:r>
              <a:rPr lang="en-US" dirty="0" err="1"/>
              <a:t>gffcompare</a:t>
            </a:r>
            <a:r>
              <a:rPr lang="en-US" dirty="0"/>
              <a:t> will compare a merged transcript GTF with known annotation, also in GTF/GFF3 format</a:t>
            </a:r>
          </a:p>
          <a:p>
            <a:r>
              <a:rPr lang="en-US" sz="1800" dirty="0">
                <a:hlinkClick r:id="rId3"/>
              </a:rPr>
              <a:t>http://</a:t>
            </a:r>
            <a:r>
              <a:rPr lang="en-US" sz="1800" dirty="0" err="1">
                <a:hlinkClick r:id="rId3"/>
              </a:rPr>
              <a:t>cole-trapnell-lab.github.io</a:t>
            </a:r>
            <a:r>
              <a:rPr lang="en-US" sz="1800" dirty="0">
                <a:hlinkClick r:id="rId3"/>
              </a:rPr>
              <a:t>/cufflinks/</a:t>
            </a:r>
            <a:r>
              <a:rPr lang="en-US" sz="1800" dirty="0" err="1">
                <a:hlinkClick r:id="rId3"/>
              </a:rPr>
              <a:t>cuffcompare</a:t>
            </a:r>
            <a:r>
              <a:rPr lang="en-US" sz="1800" dirty="0">
                <a:hlinkClick r:id="rId3"/>
              </a:rPr>
              <a:t>/</a:t>
            </a:r>
            <a:r>
              <a:rPr lang="en-US" sz="1800" dirty="0" err="1">
                <a:hlinkClick r:id="rId3"/>
              </a:rPr>
              <a:t>index.html#cuffcompare-output-files</a:t>
            </a:r>
            <a:endParaRPr lang="en-US" sz="1800" dirty="0"/>
          </a:p>
          <a:p>
            <a:endParaRPr lang="en-US" dirty="0"/>
          </a:p>
        </p:txBody>
      </p:sp>
      <p:pic>
        <p:nvPicPr>
          <p:cNvPr id="8" name="Content Placeholder 4" descr="Screen Shot 2016-11-15 at 8.31.40 AM.png">
            <a:extLst>
              <a:ext uri="{FF2B5EF4-FFF2-40B4-BE49-F238E27FC236}">
                <a16:creationId xmlns:a16="http://schemas.microsoft.com/office/drawing/2014/main" id="{EB66E292-7423-2F44-8786-67F2DEEC1B9C}"/>
              </a:ext>
            </a:extLst>
          </p:cNvPr>
          <p:cNvPicPr>
            <a:picLocks noChangeAspect="1"/>
          </p:cNvPicPr>
          <p:nvPr/>
        </p:nvPicPr>
        <p:blipFill>
          <a:blip r:embed="rId4">
            <a:extLst>
              <a:ext uri="{28A0092B-C50C-407E-A947-70E740481C1C}">
                <a14:useLocalDpi xmlns:a14="http://schemas.microsoft.com/office/drawing/2010/main" val="0"/>
              </a:ext>
            </a:extLst>
          </a:blip>
          <a:srcRect t="-8072" b="-8072"/>
          <a:stretch>
            <a:fillRect/>
          </a:stretch>
        </p:blipFill>
        <p:spPr>
          <a:xfrm>
            <a:off x="6599820" y="1052736"/>
            <a:ext cx="4846714" cy="5271864"/>
          </a:xfrm>
          <a:prstGeom prst="rect">
            <a:avLst/>
          </a:prstGeom>
        </p:spPr>
      </p:pic>
    </p:spTree>
    <p:extLst>
      <p:ext uri="{BB962C8B-B14F-4D97-AF65-F5344CB8AC3E}">
        <p14:creationId xmlns:p14="http://schemas.microsoft.com/office/powerpoint/2010/main" val="1121938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a:spLocks noGrp="1"/>
          </p:cNvSpPr>
          <p:nvPr>
            <p:ph type="title"/>
          </p:nvPr>
        </p:nvSpPr>
        <p:spPr>
          <a:xfrm>
            <a:off x="838200" y="365125"/>
            <a:ext cx="10515600" cy="34531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nsolas"/>
              <a:buNone/>
            </a:pPr>
            <a:r>
              <a:rPr lang="en-US"/>
              <a:t>We are on a Coffee Break &amp; Networking Session</a:t>
            </a:r>
            <a:endParaRPr/>
          </a:p>
        </p:txBody>
      </p:sp>
      <p:sp>
        <p:nvSpPr>
          <p:cNvPr id="100" name="Google Shape;100;p5"/>
          <p:cNvSpPr txBox="1"/>
          <p:nvPr/>
        </p:nvSpPr>
        <p:spPr>
          <a:xfrm>
            <a:off x="790832" y="3966519"/>
            <a:ext cx="1060209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Verdana"/>
                <a:ea typeface="Verdana"/>
                <a:cs typeface="Verdana"/>
                <a:sym typeface="Verdana"/>
              </a:rPr>
              <a:t>Workshop Sponsors:</a:t>
            </a:r>
            <a:endParaRPr/>
          </a:p>
        </p:txBody>
      </p:sp>
      <p:pic>
        <p:nvPicPr>
          <p:cNvPr id="101" name="Google Shape;101;p5"/>
          <p:cNvPicPr preferRelativeResize="0"/>
          <p:nvPr/>
        </p:nvPicPr>
        <p:blipFill rotWithShape="1">
          <a:blip r:embed="rId3">
            <a:alphaModFix/>
          </a:blip>
          <a:srcRect/>
          <a:stretch/>
        </p:blipFill>
        <p:spPr>
          <a:xfrm>
            <a:off x="2514600" y="4517673"/>
            <a:ext cx="1676400" cy="1206500"/>
          </a:xfrm>
          <a:prstGeom prst="rect">
            <a:avLst/>
          </a:prstGeom>
          <a:noFill/>
          <a:ln>
            <a:noFill/>
          </a:ln>
        </p:spPr>
      </p:pic>
      <p:pic>
        <p:nvPicPr>
          <p:cNvPr id="102" name="Google Shape;102;p5"/>
          <p:cNvPicPr preferRelativeResize="0"/>
          <p:nvPr/>
        </p:nvPicPr>
        <p:blipFill rotWithShape="1">
          <a:blip r:embed="rId4">
            <a:alphaModFix/>
          </a:blip>
          <a:srcRect/>
          <a:stretch/>
        </p:blipFill>
        <p:spPr>
          <a:xfrm>
            <a:off x="4781024" y="4858491"/>
            <a:ext cx="2781300" cy="787400"/>
          </a:xfrm>
          <a:prstGeom prst="rect">
            <a:avLst/>
          </a:prstGeom>
          <a:noFill/>
          <a:ln>
            <a:noFill/>
          </a:ln>
        </p:spPr>
      </p:pic>
      <p:pic>
        <p:nvPicPr>
          <p:cNvPr id="103" name="Google Shape;103;p5"/>
          <p:cNvPicPr preferRelativeResize="0"/>
          <p:nvPr/>
        </p:nvPicPr>
        <p:blipFill rotWithShape="1">
          <a:blip r:embed="rId5">
            <a:alphaModFix/>
          </a:blip>
          <a:srcRect/>
          <a:stretch/>
        </p:blipFill>
        <p:spPr>
          <a:xfrm>
            <a:off x="7819767" y="4660327"/>
            <a:ext cx="3114941" cy="1126171"/>
          </a:xfrm>
          <a:prstGeom prst="rect">
            <a:avLst/>
          </a:prstGeom>
          <a:noFill/>
          <a:ln>
            <a:noFill/>
          </a:ln>
        </p:spPr>
      </p:pic>
      <p:pic>
        <p:nvPicPr>
          <p:cNvPr id="105" name="Google Shape;105;p5" descr="Comp_Ca"/>
          <p:cNvPicPr preferRelativeResize="0"/>
          <p:nvPr/>
        </p:nvPicPr>
        <p:blipFill rotWithShape="1">
          <a:blip r:embed="rId6">
            <a:alphaModFix/>
          </a:blip>
          <a:srcRect/>
          <a:stretch/>
        </p:blipFill>
        <p:spPr>
          <a:xfrm>
            <a:off x="445006" y="4545552"/>
            <a:ext cx="1183055" cy="1510030"/>
          </a:xfrm>
          <a:prstGeom prst="rect">
            <a:avLst/>
          </a:prstGeom>
          <a:noFill/>
          <a:ln>
            <a:noFill/>
          </a:ln>
        </p:spPr>
      </p:pic>
    </p:spTree>
    <p:extLst>
      <p:ext uri="{BB962C8B-B14F-4D97-AF65-F5344CB8AC3E}">
        <p14:creationId xmlns:p14="http://schemas.microsoft.com/office/powerpoint/2010/main" val="298565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2" descr="Picture 1.png"/>
          <p:cNvPicPr preferRelativeResize="0"/>
          <p:nvPr/>
        </p:nvPicPr>
        <p:blipFill rotWithShape="1">
          <a:blip r:embed="rId3">
            <a:alphaModFix/>
          </a:blip>
          <a:srcRect/>
          <a:stretch/>
        </p:blipFill>
        <p:spPr>
          <a:xfrm>
            <a:off x="2822576" y="0"/>
            <a:ext cx="6518495" cy="6400800"/>
          </a:xfrm>
          <a:prstGeom prst="rect">
            <a:avLst/>
          </a:prstGeom>
          <a:noFill/>
          <a:ln>
            <a:noFill/>
          </a:ln>
        </p:spPr>
      </p:pic>
    </p:spTree>
    <p:extLst>
      <p:ext uri="{BB962C8B-B14F-4D97-AF65-F5344CB8AC3E}">
        <p14:creationId xmlns:p14="http://schemas.microsoft.com/office/powerpoint/2010/main" val="1480575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3"/>
          <p:cNvSpPr txBox="1">
            <a:spLocks noGrp="1"/>
          </p:cNvSpPr>
          <p:nvPr>
            <p:ph type="ctrTitle"/>
          </p:nvPr>
        </p:nvSpPr>
        <p:spPr>
          <a:xfrm>
            <a:off x="3048000" y="-1300203"/>
            <a:ext cx="9144000" cy="2387600"/>
          </a:xfrm>
          <a:prstGeom prst="rect">
            <a:avLst/>
          </a:prstGeom>
          <a:noFill/>
          <a:ln>
            <a:noFill/>
          </a:ln>
        </p:spPr>
        <p:txBody>
          <a:bodyPr spcFirstLastPara="1" wrap="square" lIns="91425" tIns="45700" rIns="91425" bIns="45700" anchor="b" anchorCtr="0">
            <a:normAutofit/>
          </a:bodyPr>
          <a:lstStyle/>
          <a:p>
            <a:pPr algn="r"/>
            <a:r>
              <a:rPr lang="en-US" sz="4800" b="1" dirty="0">
                <a:solidFill>
                  <a:schemeClr val="bg1"/>
                </a:solidFill>
                <a:latin typeface="Calibri" charset="0"/>
                <a:cs typeface="Segoe UI" charset="0"/>
              </a:rPr>
              <a:t>Abundance Estimation</a:t>
            </a:r>
          </a:p>
        </p:txBody>
      </p:sp>
      <p:sp>
        <p:nvSpPr>
          <p:cNvPr id="84" name="Google Shape;84;p3"/>
          <p:cNvSpPr txBox="1">
            <a:spLocks noGrp="1"/>
          </p:cNvSpPr>
          <p:nvPr>
            <p:ph type="subTitle" idx="1"/>
          </p:nvPr>
        </p:nvSpPr>
        <p:spPr>
          <a:xfrm>
            <a:off x="3048000" y="1087397"/>
            <a:ext cx="9144000" cy="1655762"/>
          </a:xfrm>
          <a:prstGeom prst="rect">
            <a:avLst/>
          </a:prstGeom>
          <a:noFill/>
          <a:ln>
            <a:noFill/>
          </a:ln>
        </p:spPr>
        <p:txBody>
          <a:bodyPr spcFirstLastPara="1" wrap="square" lIns="91425" tIns="45700" rIns="91425" bIns="45700" anchor="t" anchorCtr="0">
            <a:normAutofit/>
          </a:bodyPr>
          <a:lstStyle/>
          <a:p>
            <a:pPr lvl="0" algn="r">
              <a:spcBef>
                <a:spcPts val="0"/>
              </a:spcBef>
              <a:buClr>
                <a:schemeClr val="lt1"/>
              </a:buClr>
            </a:pPr>
            <a:r>
              <a:rPr lang="en-US" sz="1800" dirty="0">
                <a:solidFill>
                  <a:schemeClr val="lt1"/>
                </a:solidFill>
                <a:latin typeface="Calibri" panose="020F0502020204030204" pitchFamily="34" charset="0"/>
                <a:cs typeface="Calibri" panose="020F0502020204030204" pitchFamily="34" charset="0"/>
              </a:rPr>
              <a:t>Kelsy Cotto, Obi Griffith, Malachi Griffith, Saad Khan, Allegra Petti, </a:t>
            </a:r>
            <a:r>
              <a:rPr lang="en-US" sz="1800" dirty="0" err="1">
                <a:solidFill>
                  <a:schemeClr val="lt1"/>
                </a:solidFill>
                <a:latin typeface="Calibri" panose="020F0502020204030204" pitchFamily="34" charset="0"/>
                <a:cs typeface="Calibri" panose="020F0502020204030204" pitchFamily="34" charset="0"/>
              </a:rPr>
              <a:t>Huiming</a:t>
            </a:r>
            <a:r>
              <a:rPr lang="en-US" sz="1800" dirty="0">
                <a:solidFill>
                  <a:schemeClr val="lt1"/>
                </a:solidFill>
                <a:latin typeface="Calibri" panose="020F0502020204030204" pitchFamily="34" charset="0"/>
                <a:cs typeface="Calibri" panose="020F0502020204030204" pitchFamily="34" charset="0"/>
              </a:rPr>
              <a:t> Xia </a:t>
            </a:r>
          </a:p>
          <a:p>
            <a:pPr marL="0" lvl="0" indent="0" algn="r" rtl="0">
              <a:lnSpc>
                <a:spcPct val="90000"/>
              </a:lnSpc>
              <a:spcBef>
                <a:spcPts val="1000"/>
              </a:spcBef>
              <a:spcAft>
                <a:spcPts val="0"/>
              </a:spcAft>
              <a:buClr>
                <a:schemeClr val="lt1"/>
              </a:buClr>
              <a:buSzPts val="2400"/>
              <a:buNone/>
            </a:pPr>
            <a:r>
              <a:rPr lang="en-US" dirty="0">
                <a:solidFill>
                  <a:schemeClr val="lt1"/>
                </a:solidFill>
                <a:latin typeface="Calibri" panose="020F0502020204030204" pitchFamily="34" charset="0"/>
                <a:cs typeface="Calibri" panose="020F0502020204030204" pitchFamily="34" charset="0"/>
              </a:rPr>
              <a:t>Informatics for RNA-</a:t>
            </a:r>
            <a:r>
              <a:rPr lang="en-US" dirty="0" err="1">
                <a:solidFill>
                  <a:schemeClr val="lt1"/>
                </a:solidFill>
                <a:latin typeface="Calibri" panose="020F0502020204030204" pitchFamily="34" charset="0"/>
                <a:cs typeface="Calibri" panose="020F0502020204030204" pitchFamily="34" charset="0"/>
              </a:rPr>
              <a:t>seq</a:t>
            </a:r>
            <a:r>
              <a:rPr lang="en-US" dirty="0">
                <a:solidFill>
                  <a:schemeClr val="lt1"/>
                </a:solidFill>
                <a:latin typeface="Calibri" panose="020F0502020204030204" pitchFamily="34" charset="0"/>
                <a:cs typeface="Calibri" panose="020F0502020204030204" pitchFamily="34" charset="0"/>
              </a:rPr>
              <a:t> Analysis</a:t>
            </a:r>
            <a:endParaRPr lang="en-US" dirty="0">
              <a:latin typeface="Calibri" panose="020F0502020204030204" pitchFamily="34" charset="0"/>
              <a:cs typeface="Calibri" panose="020F0502020204030204" pitchFamily="34" charset="0"/>
            </a:endParaRPr>
          </a:p>
          <a:p>
            <a:pPr marL="0" lvl="0" indent="0" algn="r" rtl="0">
              <a:lnSpc>
                <a:spcPct val="90000"/>
              </a:lnSpc>
              <a:spcBef>
                <a:spcPts val="1000"/>
              </a:spcBef>
              <a:spcAft>
                <a:spcPts val="0"/>
              </a:spcAft>
              <a:buClr>
                <a:schemeClr val="lt1"/>
              </a:buClr>
              <a:buSzPts val="2400"/>
              <a:buNone/>
            </a:pPr>
            <a:r>
              <a:rPr lang="en-US" dirty="0">
                <a:solidFill>
                  <a:schemeClr val="lt1"/>
                </a:solidFill>
                <a:latin typeface="Calibri" panose="020F0502020204030204" pitchFamily="34" charset="0"/>
                <a:cs typeface="Calibri" panose="020F0502020204030204" pitchFamily="34" charset="0"/>
              </a:rPr>
              <a:t>June 17-19, 2020</a:t>
            </a:r>
            <a:endParaRPr dirty="0">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13ADF737-1D15-BA47-B6D3-CBF8CD2526B5}"/>
              </a:ext>
            </a:extLst>
          </p:cNvPr>
          <p:cNvSpPr/>
          <p:nvPr/>
        </p:nvSpPr>
        <p:spPr>
          <a:xfrm>
            <a:off x="0" y="2522835"/>
            <a:ext cx="12192000" cy="3889541"/>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pic>
        <p:nvPicPr>
          <p:cNvPr id="5" name="Picture 4">
            <a:extLst>
              <a:ext uri="{FF2B5EF4-FFF2-40B4-BE49-F238E27FC236}">
                <a16:creationId xmlns:a16="http://schemas.microsoft.com/office/drawing/2014/main" id="{59623160-CBEC-614C-B3EE-93CE90CC4319}"/>
              </a:ext>
            </a:extLst>
          </p:cNvPr>
          <p:cNvPicPr>
            <a:picLocks noChangeAspect="1"/>
          </p:cNvPicPr>
          <p:nvPr/>
        </p:nvPicPr>
        <p:blipFill>
          <a:blip r:embed="rId3"/>
          <a:stretch>
            <a:fillRect/>
          </a:stretch>
        </p:blipFill>
        <p:spPr>
          <a:xfrm>
            <a:off x="204216" y="2890275"/>
            <a:ext cx="3128830" cy="3128830"/>
          </a:xfrm>
          <a:prstGeom prst="rect">
            <a:avLst/>
          </a:prstGeom>
        </p:spPr>
      </p:pic>
      <p:pic>
        <p:nvPicPr>
          <p:cNvPr id="6" name="Picture 1" descr="RNA-Seq-alignment.png">
            <a:extLst>
              <a:ext uri="{FF2B5EF4-FFF2-40B4-BE49-F238E27FC236}">
                <a16:creationId xmlns:a16="http://schemas.microsoft.com/office/drawing/2014/main" id="{C972351F-E5B8-654E-90B6-EFCAB1BDB6B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57151" y="2888092"/>
            <a:ext cx="3271336" cy="31331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a:extLst>
              <a:ext uri="{FF2B5EF4-FFF2-40B4-BE49-F238E27FC236}">
                <a16:creationId xmlns:a16="http://schemas.microsoft.com/office/drawing/2014/main" id="{DD4C25AB-7A44-E04D-9475-951DE549D8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8851" y="3731538"/>
            <a:ext cx="5263149" cy="1631984"/>
          </a:xfrm>
          <a:prstGeom prst="rect">
            <a:avLst/>
          </a:prstGeom>
        </p:spPr>
      </p:pic>
    </p:spTree>
    <p:extLst>
      <p:ext uri="{BB962C8B-B14F-4D97-AF65-F5344CB8AC3E}">
        <p14:creationId xmlns:p14="http://schemas.microsoft.com/office/powerpoint/2010/main" val="3377278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0" y="10886"/>
            <a:ext cx="12192000" cy="801914"/>
          </a:xfrm>
        </p:spPr>
        <p:txBody>
          <a:bodyPr>
            <a:normAutofit fontScale="90000"/>
          </a:bodyPr>
          <a:lstStyle/>
          <a:p>
            <a:pPr algn="ctr"/>
            <a:r>
              <a:rPr lang="en-US" b="1" dirty="0">
                <a:latin typeface="Calibri" charset="0"/>
                <a:ea typeface="ＭＳ Ｐゴシック" charset="0"/>
              </a:rPr>
              <a:t>Expression estimation for known genes and transcripts</a:t>
            </a:r>
          </a:p>
        </p:txBody>
      </p:sp>
      <p:cxnSp>
        <p:nvCxnSpPr>
          <p:cNvPr id="6" name="Straight Arrow Connector 5"/>
          <p:cNvCxnSpPr/>
          <p:nvPr/>
        </p:nvCxnSpPr>
        <p:spPr>
          <a:xfrm>
            <a:off x="9600990" y="2394925"/>
            <a:ext cx="700955" cy="248"/>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2" name="TextBox 6"/>
          <p:cNvSpPr txBox="1">
            <a:spLocks noChangeArrowheads="1"/>
          </p:cNvSpPr>
          <p:nvPr/>
        </p:nvSpPr>
        <p:spPr bwMode="auto">
          <a:xfrm>
            <a:off x="9456973" y="1963125"/>
            <a:ext cx="91598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3’ bias</a:t>
            </a:r>
          </a:p>
        </p:txBody>
      </p:sp>
      <p:cxnSp>
        <p:nvCxnSpPr>
          <p:cNvPr id="8" name="Straight Arrow Connector 7"/>
          <p:cNvCxnSpPr/>
          <p:nvPr/>
        </p:nvCxnSpPr>
        <p:spPr>
          <a:xfrm>
            <a:off x="9459305" y="3907342"/>
            <a:ext cx="0" cy="647873"/>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4" name="TextBox 9"/>
          <p:cNvSpPr txBox="1">
            <a:spLocks noChangeArrowheads="1"/>
          </p:cNvSpPr>
          <p:nvPr/>
        </p:nvSpPr>
        <p:spPr bwMode="auto">
          <a:xfrm>
            <a:off x="9384693" y="3907342"/>
            <a:ext cx="1331913"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a:t>Down-regulated</a:t>
            </a:r>
          </a:p>
        </p:txBody>
      </p:sp>
      <p:pic>
        <p:nvPicPr>
          <p:cNvPr id="3" name="Content Placeholder 2" descr="Screen Shot 2013-05-30 at 8.54.3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5" r="-700"/>
          <a:stretch/>
        </p:blipFill>
        <p:spPr>
          <a:xfrm>
            <a:off x="1631951" y="705927"/>
            <a:ext cx="7739111" cy="5618673"/>
          </a:xfrm>
        </p:spPr>
      </p:pic>
    </p:spTree>
    <p:extLst>
      <p:ext uri="{BB962C8B-B14F-4D97-AF65-F5344CB8AC3E}">
        <p14:creationId xmlns:p14="http://schemas.microsoft.com/office/powerpoint/2010/main" val="2827081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 (RPKM)</a:t>
            </a:r>
          </a:p>
        </p:txBody>
      </p:sp>
      <p:sp>
        <p:nvSpPr>
          <p:cNvPr id="28674" name="Content Placeholder 2"/>
          <p:cNvSpPr>
            <a:spLocks noGrp="1"/>
          </p:cNvSpPr>
          <p:nvPr>
            <p:ph idx="1"/>
          </p:nvPr>
        </p:nvSpPr>
        <p:spPr>
          <a:xfrm>
            <a:off x="740979" y="1340768"/>
            <a:ext cx="10570780" cy="4983832"/>
          </a:xfrm>
        </p:spPr>
        <p:txBody>
          <a:bodyPr wrap="square">
            <a:normAutofit/>
          </a:bodyPr>
          <a:lstStyle/>
          <a:p>
            <a:r>
              <a:rPr lang="en-US" dirty="0">
                <a:latin typeface="Calibri" charset="0"/>
                <a:ea typeface="ＭＳ Ｐゴシック" charset="0"/>
              </a:rPr>
              <a:t>RPKM:          </a:t>
            </a:r>
            <a:r>
              <a:rPr lang="en-US" b="1" dirty="0">
                <a:latin typeface="Calibri" charset="0"/>
                <a:ea typeface="ＭＳ Ｐゴシック" charset="0"/>
              </a:rPr>
              <a:t>Reads</a:t>
            </a:r>
            <a:r>
              <a:rPr lang="en-US" dirty="0">
                <a:latin typeface="Calibri" charset="0"/>
                <a:ea typeface="ＭＳ Ｐゴシック" charset="0"/>
              </a:rPr>
              <a:t> Per Kilobase of transcript per Million mapped reads. </a:t>
            </a:r>
          </a:p>
          <a:p>
            <a:r>
              <a:rPr lang="en-US" dirty="0">
                <a:latin typeface="Calibri" charset="0"/>
                <a:ea typeface="ＭＳ Ｐゴシック" charset="0"/>
              </a:rPr>
              <a:t>FPKM:   </a:t>
            </a:r>
            <a:r>
              <a:rPr lang="en-US" b="1" dirty="0">
                <a:latin typeface="Calibri" charset="0"/>
                <a:ea typeface="ＭＳ Ｐゴシック" charset="0"/>
              </a:rPr>
              <a:t>Fragments</a:t>
            </a:r>
            <a:r>
              <a:rPr lang="en-US" dirty="0">
                <a:latin typeface="Calibri" charset="0"/>
                <a:ea typeface="ＭＳ Ｐゴシック" charset="0"/>
              </a:rPr>
              <a:t> Per Kilobase of transcript per Million mapped reads.</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No essential difference - Just a terminology change to better describe paired-end reads!</a:t>
            </a:r>
          </a:p>
          <a:p>
            <a:endParaRPr lang="en-US" dirty="0">
              <a:latin typeface="Calibri" charset="0"/>
              <a:ea typeface="ＭＳ Ｐゴシック" charset="0"/>
            </a:endParaRPr>
          </a:p>
        </p:txBody>
      </p:sp>
    </p:spTree>
    <p:extLst>
      <p:ext uri="{BB962C8B-B14F-4D97-AF65-F5344CB8AC3E}">
        <p14:creationId xmlns:p14="http://schemas.microsoft.com/office/powerpoint/2010/main" val="2428593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370489" y="1340768"/>
            <a:ext cx="7181194" cy="4983832"/>
          </a:xfrm>
        </p:spPr>
        <p:txBody>
          <a:bodyPr wrap="square">
            <a:normAutofit/>
          </a:bodyPr>
          <a:lstStyle/>
          <a:p>
            <a:r>
              <a:rPr lang="en-US" dirty="0">
                <a:latin typeface="Calibri" charset="0"/>
                <a:ea typeface="ＭＳ Ｐゴシック" charset="0"/>
              </a:rPr>
              <a:t>Why not just count reads in my </a:t>
            </a:r>
            <a:r>
              <a:rPr lang="en-US" dirty="0" err="1">
                <a:latin typeface="Calibri" charset="0"/>
                <a:ea typeface="ＭＳ Ｐゴシック" charset="0"/>
              </a:rPr>
              <a:t>RNAseq</a:t>
            </a:r>
            <a:r>
              <a:rPr lang="en-US" dirty="0">
                <a:latin typeface="Calibri" charset="0"/>
                <a:ea typeface="ＭＳ Ｐゴシック" charset="0"/>
              </a:rPr>
              <a:t> data?</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The relative expression of a transcript is proportional to the number of cDNA fragments that originate from it. However: </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biased towards larger genes</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related to total library depth</a:t>
            </a:r>
          </a:p>
        </p:txBody>
      </p:sp>
      <p:sp>
        <p:nvSpPr>
          <p:cNvPr id="2" name="TextBox 1">
            <a:extLst>
              <a:ext uri="{FF2B5EF4-FFF2-40B4-BE49-F238E27FC236}">
                <a16:creationId xmlns:a16="http://schemas.microsoft.com/office/drawing/2014/main" id="{5DBA97B9-0A17-DC4A-8D8A-CC62D7683E9B}"/>
              </a:ext>
            </a:extLst>
          </p:cNvPr>
          <p:cNvSpPr txBox="1"/>
          <p:nvPr/>
        </p:nvSpPr>
        <p:spPr>
          <a:xfrm>
            <a:off x="8246691" y="1358779"/>
            <a:ext cx="3452501" cy="3708708"/>
          </a:xfrm>
          <a:prstGeom prst="rect">
            <a:avLst/>
          </a:prstGeom>
          <a:noFill/>
        </p:spPr>
        <p:txBody>
          <a:bodyPr wrap="square" rtlCol="0">
            <a:spAutoFit/>
          </a:bodyPr>
          <a:lstStyle/>
          <a:p>
            <a:r>
              <a:rPr lang="en-US" sz="2000" b="1" dirty="0">
                <a:latin typeface="Calibri" charset="0"/>
                <a:ea typeface="ＭＳ Ｐゴシック" charset="0"/>
              </a:rPr>
              <a:t>Fragments</a:t>
            </a:r>
            <a:r>
              <a:rPr lang="en-US" sz="2000" dirty="0">
                <a:latin typeface="Calibri" charset="0"/>
                <a:ea typeface="ＭＳ Ｐゴシック" charset="0"/>
              </a:rPr>
              <a:t> </a:t>
            </a: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r>
              <a:rPr lang="en-US" sz="2000" b="1" dirty="0">
                <a:latin typeface="Calibri" charset="0"/>
                <a:ea typeface="ＭＳ Ｐゴシック" charset="0"/>
              </a:rPr>
              <a:t>Per Kilobase of transcript </a:t>
            </a:r>
          </a:p>
          <a:p>
            <a:endParaRPr lang="en-US" sz="1400" b="1" dirty="0">
              <a:latin typeface="Calibri" charset="0"/>
              <a:ea typeface="ＭＳ Ｐゴシック" charset="0"/>
            </a:endParaRPr>
          </a:p>
          <a:p>
            <a:endParaRPr lang="en-US" sz="1400" b="1" dirty="0">
              <a:latin typeface="Calibri" charset="0"/>
              <a:ea typeface="ＭＳ Ｐゴシック" charset="0"/>
            </a:endParaRPr>
          </a:p>
          <a:p>
            <a:r>
              <a:rPr lang="en-US" sz="2000" b="1" dirty="0">
                <a:latin typeface="Calibri" charset="0"/>
                <a:ea typeface="ＭＳ Ｐゴシック" charset="0"/>
              </a:rPr>
              <a:t>per Million mapped reads.</a:t>
            </a:r>
            <a:endParaRPr lang="en-US" sz="2000" b="1" dirty="0"/>
          </a:p>
        </p:txBody>
      </p:sp>
      <p:cxnSp>
        <p:nvCxnSpPr>
          <p:cNvPr id="4" name="Straight Arrow Connector 3">
            <a:extLst>
              <a:ext uri="{FF2B5EF4-FFF2-40B4-BE49-F238E27FC236}">
                <a16:creationId xmlns:a16="http://schemas.microsoft.com/office/drawing/2014/main" id="{4A7AFA4D-A2A1-5A4F-9E2E-567F8FF64D10}"/>
              </a:ext>
            </a:extLst>
          </p:cNvPr>
          <p:cNvCxnSpPr/>
          <p:nvPr/>
        </p:nvCxnSpPr>
        <p:spPr>
          <a:xfrm>
            <a:off x="7551683" y="1598064"/>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516AEFC-F577-F44D-8F6D-A789BB657019}"/>
              </a:ext>
            </a:extLst>
          </p:cNvPr>
          <p:cNvCxnSpPr/>
          <p:nvPr/>
        </p:nvCxnSpPr>
        <p:spPr>
          <a:xfrm>
            <a:off x="7625706" y="4023401"/>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74BCB3-8345-4F42-B5A0-B72F5A191604}"/>
              </a:ext>
            </a:extLst>
          </p:cNvPr>
          <p:cNvCxnSpPr/>
          <p:nvPr/>
        </p:nvCxnSpPr>
        <p:spPr>
          <a:xfrm>
            <a:off x="7625706" y="4789755"/>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15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696685" y="1340768"/>
            <a:ext cx="10354491" cy="4983832"/>
          </a:xfrm>
        </p:spPr>
        <p:txBody>
          <a:bodyPr wrap="square">
            <a:normAutofit/>
          </a:bodyPr>
          <a:lstStyle/>
          <a:p>
            <a:r>
              <a:rPr lang="en-US" dirty="0">
                <a:latin typeface="Calibri" charset="0"/>
                <a:ea typeface="ＭＳ Ｐゴシック" charset="0"/>
              </a:rPr>
              <a:t>FPKM attempts to normalize for gene size and library depth</a:t>
            </a:r>
          </a:p>
          <a:p>
            <a:pPr lvl="2"/>
            <a:r>
              <a:rPr lang="en-US" dirty="0">
                <a:latin typeface="Calibri" charset="0"/>
                <a:ea typeface="ＭＳ Ｐゴシック" charset="0"/>
              </a:rPr>
              <a:t>remember – RPKM is essentially the same!</a:t>
            </a:r>
          </a:p>
          <a:p>
            <a:endParaRPr lang="nl-NL" dirty="0">
              <a:latin typeface="Calibri" charset="0"/>
              <a:ea typeface="ＭＳ Ｐゴシック" charset="0"/>
            </a:endParaRPr>
          </a:p>
          <a:p>
            <a:r>
              <a:rPr lang="nl-NL" dirty="0">
                <a:latin typeface="Calibri" charset="0"/>
                <a:ea typeface="ＭＳ Ｐゴシック" charset="0"/>
              </a:rPr>
              <a:t>FPKM = (10^9 * C) / (N * L)</a:t>
            </a:r>
            <a:r>
              <a:rPr lang="en-US" dirty="0">
                <a:latin typeface="Calibri" charset="0"/>
                <a:ea typeface="ＭＳ Ｐゴシック" charset="0"/>
              </a:rPr>
              <a:t> </a:t>
            </a:r>
          </a:p>
          <a:p>
            <a:pPr lvl="1"/>
            <a:r>
              <a:rPr lang="en-US" dirty="0">
                <a:latin typeface="Calibri" charset="0"/>
                <a:ea typeface="ＭＳ Ｐゴシック" charset="0"/>
              </a:rPr>
              <a:t>C = number of </a:t>
            </a:r>
            <a:r>
              <a:rPr lang="en-US" dirty="0" err="1">
                <a:latin typeface="Calibri" charset="0"/>
                <a:ea typeface="ＭＳ Ｐゴシック" charset="0"/>
              </a:rPr>
              <a:t>mappable</a:t>
            </a:r>
            <a:r>
              <a:rPr lang="en-US" dirty="0">
                <a:latin typeface="Calibri" charset="0"/>
                <a:ea typeface="ＭＳ Ｐゴシック" charset="0"/>
              </a:rPr>
              <a:t> reads/fragments for a gene/transcript/exon/</a:t>
            </a:r>
            <a:r>
              <a:rPr lang="en-US" dirty="0" err="1">
                <a:latin typeface="Calibri" charset="0"/>
                <a:ea typeface="ＭＳ Ｐゴシック" charset="0"/>
              </a:rPr>
              <a:t>etc</a:t>
            </a:r>
            <a:endParaRPr lang="en-US" dirty="0">
              <a:latin typeface="Calibri" charset="0"/>
              <a:ea typeface="ＭＳ Ｐゴシック" charset="0"/>
            </a:endParaRPr>
          </a:p>
          <a:p>
            <a:pPr lvl="1"/>
            <a:r>
              <a:rPr lang="en-US" dirty="0">
                <a:latin typeface="Calibri" charset="0"/>
                <a:ea typeface="ＭＳ Ｐゴシック" charset="0"/>
              </a:rPr>
              <a:t>N = total number of </a:t>
            </a:r>
            <a:r>
              <a:rPr lang="en-US" dirty="0" err="1">
                <a:latin typeface="Calibri" charset="0"/>
                <a:ea typeface="ＭＳ Ｐゴシック" charset="0"/>
              </a:rPr>
              <a:t>mappable</a:t>
            </a:r>
            <a:r>
              <a:rPr lang="en-US" dirty="0">
                <a:latin typeface="Calibri" charset="0"/>
                <a:ea typeface="ＭＳ Ｐゴシック" charset="0"/>
              </a:rPr>
              <a:t> reads/fragments in the library </a:t>
            </a:r>
          </a:p>
          <a:p>
            <a:pPr lvl="1"/>
            <a:r>
              <a:rPr lang="en-US" dirty="0">
                <a:latin typeface="Calibri" charset="0"/>
                <a:ea typeface="ＭＳ Ｐゴシック" charset="0"/>
              </a:rPr>
              <a:t>L = number of base pairs in the gene/transcript/exon/</a:t>
            </a:r>
            <a:r>
              <a:rPr lang="en-US" dirty="0" err="1">
                <a:latin typeface="Calibri" charset="0"/>
                <a:ea typeface="ＭＳ Ｐゴシック" charset="0"/>
              </a:rPr>
              <a:t>etc</a:t>
            </a:r>
            <a:endParaRPr lang="en-US" dirty="0">
              <a:latin typeface="Calibri" charset="0"/>
              <a:ea typeface="ＭＳ Ｐゴシック" charset="0"/>
            </a:endParaRPr>
          </a:p>
          <a:p>
            <a:pPr marL="457200" lvl="1" indent="0">
              <a:buNone/>
            </a:pPr>
            <a:br>
              <a:rPr lang="en-US" dirty="0">
                <a:latin typeface="Calibri" charset="0"/>
                <a:ea typeface="ＭＳ Ｐゴシック" charset="0"/>
              </a:rPr>
            </a:br>
            <a:endParaRPr lang="en-US" dirty="0">
              <a:latin typeface="Calibri" charset="0"/>
              <a:ea typeface="ＭＳ Ｐゴシック" charset="0"/>
            </a:endParaRPr>
          </a:p>
          <a:p>
            <a:r>
              <a:rPr lang="en-US" sz="2000" dirty="0">
                <a:latin typeface="Calibri" charset="0"/>
                <a:ea typeface="ＭＳ Ｐゴシック" charset="0"/>
              </a:rPr>
              <a:t>More reading:</a:t>
            </a:r>
          </a:p>
          <a:p>
            <a:pPr lvl="1"/>
            <a:r>
              <a:rPr lang="en-US" sz="1600" dirty="0">
                <a:latin typeface="Calibri" charset="0"/>
                <a:ea typeface="ＭＳ Ｐゴシック" charset="0"/>
                <a:hlinkClick r:id="rId3"/>
              </a:rPr>
              <a:t>http://www.biostars.org/p/11378/</a:t>
            </a:r>
            <a:endParaRPr lang="en-US" sz="1600" dirty="0">
              <a:latin typeface="Calibri" charset="0"/>
              <a:ea typeface="ＭＳ Ｐゴシック" charset="0"/>
            </a:endParaRPr>
          </a:p>
          <a:p>
            <a:pPr lvl="1"/>
            <a:r>
              <a:rPr lang="en-US" sz="1600" dirty="0">
                <a:latin typeface="Calibri" charset="0"/>
                <a:ea typeface="ＭＳ Ｐゴシック" charset="0"/>
                <a:hlinkClick r:id="rId4"/>
              </a:rPr>
              <a:t>http://www.biostars.org/p/68126/</a:t>
            </a:r>
            <a:endParaRPr lang="en-US" sz="1600"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4017283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pPr algn="ctr"/>
            <a:r>
              <a:rPr lang="en-US" b="1" dirty="0">
                <a:latin typeface="Calibri" panose="020F0502020204030204" pitchFamily="34" charset="0"/>
                <a:cs typeface="Calibri" panose="020F0502020204030204" pitchFamily="34" charset="0"/>
              </a:rPr>
              <a:t>How do FPKM and TPM differ?</a:t>
            </a:r>
          </a:p>
        </p:txBody>
      </p:sp>
      <p:sp>
        <p:nvSpPr>
          <p:cNvPr id="3" name="Content Placeholder 2"/>
          <p:cNvSpPr>
            <a:spLocks noGrp="1"/>
          </p:cNvSpPr>
          <p:nvPr>
            <p:ph idx="1"/>
          </p:nvPr>
        </p:nvSpPr>
        <p:spPr>
          <a:xfrm>
            <a:off x="1027611" y="994089"/>
            <a:ext cx="10180320" cy="1043690"/>
          </a:xfrm>
        </p:spPr>
        <p:txBody>
          <a:bodyPr>
            <a:normAutofit/>
          </a:bodyPr>
          <a:lstStyle/>
          <a:p>
            <a:r>
              <a:rPr lang="en-US" sz="2400" dirty="0"/>
              <a:t>TPM: Transcript per Kilobase Million</a:t>
            </a:r>
          </a:p>
          <a:p>
            <a:r>
              <a:rPr lang="en-US" sz="2400" dirty="0"/>
              <a:t>The difference is in the order of operations:</a:t>
            </a:r>
          </a:p>
        </p:txBody>
      </p:sp>
      <p:sp>
        <p:nvSpPr>
          <p:cNvPr id="4" name="Content Placeholder 2">
            <a:extLst>
              <a:ext uri="{FF2B5EF4-FFF2-40B4-BE49-F238E27FC236}">
                <a16:creationId xmlns:a16="http://schemas.microsoft.com/office/drawing/2014/main" id="{54F92D20-8AE2-DA44-A7D0-C91F848950E1}"/>
              </a:ext>
            </a:extLst>
          </p:cNvPr>
          <p:cNvSpPr txBox="1">
            <a:spLocks/>
          </p:cNvSpPr>
          <p:nvPr/>
        </p:nvSpPr>
        <p:spPr>
          <a:xfrm>
            <a:off x="927462" y="5011814"/>
            <a:ext cx="10180320" cy="137157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endParaRPr lang="en-US" dirty="0"/>
          </a:p>
          <a:p>
            <a:r>
              <a:rPr lang="en-US" sz="4400" dirty="0"/>
              <a:t>The sum of all TPMs in each sample is the same. Easier to compare across samples!</a:t>
            </a:r>
            <a:br>
              <a:rPr lang="en-US" sz="4400" dirty="0"/>
            </a:br>
            <a:endParaRPr lang="en-US" sz="4400" dirty="0">
              <a:hlinkClick r:id="rId3"/>
            </a:endParaRPr>
          </a:p>
          <a:p>
            <a:r>
              <a:rPr lang="en-US" sz="3500" dirty="0">
                <a:hlinkClick r:id="rId3"/>
              </a:rPr>
              <a:t>http://www.rna-seqblog.com/rpkm-fpkm-and-tpm-clearly-explained/</a:t>
            </a:r>
            <a:endParaRPr lang="en-US" sz="3500" dirty="0"/>
          </a:p>
          <a:p>
            <a:r>
              <a:rPr lang="en-US" sz="3500" dirty="0">
                <a:hlinkClick r:id="rId4"/>
              </a:rPr>
              <a:t>https://www.ncbi.nlm.nih.gov/pubmed/22872506</a:t>
            </a:r>
            <a:r>
              <a:rPr lang="en-US" sz="3500" dirty="0"/>
              <a:t> </a:t>
            </a:r>
          </a:p>
        </p:txBody>
      </p:sp>
      <p:sp>
        <p:nvSpPr>
          <p:cNvPr id="6" name="TextBox 5">
            <a:extLst>
              <a:ext uri="{FF2B5EF4-FFF2-40B4-BE49-F238E27FC236}">
                <a16:creationId xmlns:a16="http://schemas.microsoft.com/office/drawing/2014/main" id="{4F402C60-59F1-1B44-B621-7F0D62AD1900}"/>
              </a:ext>
            </a:extLst>
          </p:cNvPr>
          <p:cNvSpPr txBox="1"/>
          <p:nvPr/>
        </p:nvSpPr>
        <p:spPr>
          <a:xfrm>
            <a:off x="818605" y="2172339"/>
            <a:ext cx="4380412" cy="2708434"/>
          </a:xfrm>
          <a:prstGeom prst="rect">
            <a:avLst/>
          </a:prstGeom>
          <a:noFill/>
          <a:ln>
            <a:solidFill>
              <a:schemeClr val="bg1">
                <a:lumMod val="65000"/>
              </a:schemeClr>
            </a:solidFill>
          </a:ln>
        </p:spPr>
        <p:txBody>
          <a:bodyPr wrap="square" rtlCol="0">
            <a:spAutoFit/>
          </a:bodyPr>
          <a:lstStyle/>
          <a:p>
            <a:r>
              <a:rPr lang="en-US" b="1" dirty="0"/>
              <a:t>FPKM</a:t>
            </a:r>
            <a:br>
              <a:rPr lang="en-US" sz="1000" b="1" dirty="0"/>
            </a:br>
            <a:endParaRPr lang="en-US" sz="1000" b="1" dirty="0"/>
          </a:p>
          <a:p>
            <a:r>
              <a:rPr lang="en-US" sz="1600" dirty="0"/>
              <a:t>1) Determine total fragment count, divide by 1,000,000 </a:t>
            </a:r>
            <a:r>
              <a:rPr lang="en-US" sz="1400" dirty="0">
                <a:solidFill>
                  <a:schemeClr val="bg2">
                    <a:lumMod val="50000"/>
                  </a:schemeClr>
                </a:solidFill>
              </a:rPr>
              <a:t>(per Million)</a:t>
            </a:r>
            <a:br>
              <a:rPr lang="en-US" sz="1400" dirty="0"/>
            </a:br>
            <a:endParaRPr lang="en-US" sz="1400" dirty="0"/>
          </a:p>
          <a:p>
            <a:r>
              <a:rPr lang="en-US" sz="1600" dirty="0"/>
              <a:t>2) Divide each gene/transcript fragment count by #1 </a:t>
            </a:r>
            <a:r>
              <a:rPr lang="en-US" sz="1400" dirty="0">
                <a:solidFill>
                  <a:schemeClr val="bg2">
                    <a:lumMod val="50000"/>
                  </a:schemeClr>
                </a:solidFill>
              </a:rPr>
              <a:t>(Fragments Per Million)</a:t>
            </a:r>
            <a:endParaRPr lang="en-US" sz="1400" dirty="0"/>
          </a:p>
          <a:p>
            <a:endParaRPr lang="en-US" sz="1600" dirty="0"/>
          </a:p>
          <a:p>
            <a:r>
              <a:rPr lang="en-US" sz="1600" dirty="0"/>
              <a:t>3) Divide each FPM by length of each gene/transcript in kilobases </a:t>
            </a:r>
            <a:r>
              <a:rPr lang="en-US" sz="1400" dirty="0">
                <a:solidFill>
                  <a:schemeClr val="bg2">
                    <a:lumMod val="50000"/>
                  </a:schemeClr>
                </a:solidFill>
              </a:rPr>
              <a:t>(FPKM)</a:t>
            </a:r>
          </a:p>
          <a:p>
            <a:endParaRPr lang="en-US" sz="1600" dirty="0"/>
          </a:p>
        </p:txBody>
      </p:sp>
      <p:sp>
        <p:nvSpPr>
          <p:cNvPr id="7" name="TextBox 6">
            <a:extLst>
              <a:ext uri="{FF2B5EF4-FFF2-40B4-BE49-F238E27FC236}">
                <a16:creationId xmlns:a16="http://schemas.microsoft.com/office/drawing/2014/main" id="{8377C2F8-4FD0-8646-9F7F-B2548A76E432}"/>
              </a:ext>
            </a:extLst>
          </p:cNvPr>
          <p:cNvSpPr txBox="1"/>
          <p:nvPr/>
        </p:nvSpPr>
        <p:spPr>
          <a:xfrm>
            <a:off x="6365966" y="2172339"/>
            <a:ext cx="4632960" cy="2739211"/>
          </a:xfrm>
          <a:prstGeom prst="rect">
            <a:avLst/>
          </a:prstGeom>
          <a:noFill/>
          <a:ln>
            <a:solidFill>
              <a:schemeClr val="bg1">
                <a:lumMod val="65000"/>
              </a:schemeClr>
            </a:solidFill>
          </a:ln>
        </p:spPr>
        <p:txBody>
          <a:bodyPr wrap="square" rtlCol="0">
            <a:spAutoFit/>
          </a:bodyPr>
          <a:lstStyle/>
          <a:p>
            <a:r>
              <a:rPr lang="en-US" b="1" dirty="0"/>
              <a:t>TPM</a:t>
            </a:r>
            <a:br>
              <a:rPr lang="en-US" sz="1000" b="1" dirty="0"/>
            </a:br>
            <a:endParaRPr lang="en-US" sz="1000" b="1" dirty="0"/>
          </a:p>
          <a:p>
            <a:r>
              <a:rPr lang="en-US" sz="1600" dirty="0"/>
              <a:t>1) Divide each gene/transcript fragment count by length of the transcript in kilobases  </a:t>
            </a:r>
            <a:r>
              <a:rPr lang="en-US" sz="1400" dirty="0">
                <a:solidFill>
                  <a:schemeClr val="bg2">
                    <a:lumMod val="50000"/>
                  </a:schemeClr>
                </a:solidFill>
              </a:rPr>
              <a:t>(Fragments Per Kilobase)</a:t>
            </a:r>
          </a:p>
          <a:p>
            <a:br>
              <a:rPr lang="en-US" sz="1600" dirty="0"/>
            </a:br>
            <a:r>
              <a:rPr lang="en-US" sz="1600" dirty="0"/>
              <a:t>2) Sum all FPK values for the sample and divide by 1,000,000 </a:t>
            </a:r>
            <a:r>
              <a:rPr lang="en-US" sz="1400" dirty="0">
                <a:solidFill>
                  <a:schemeClr val="bg2">
                    <a:lumMod val="50000"/>
                  </a:schemeClr>
                </a:solidFill>
              </a:rPr>
              <a:t>(per Million)</a:t>
            </a:r>
          </a:p>
          <a:p>
            <a:br>
              <a:rPr lang="en-US" sz="1600" dirty="0"/>
            </a:br>
            <a:r>
              <a:rPr lang="en-US" sz="1600" dirty="0"/>
              <a:t>3) Divide #1 by #2 </a:t>
            </a:r>
            <a:r>
              <a:rPr lang="en-US" sz="1600" dirty="0">
                <a:solidFill>
                  <a:schemeClr val="bg2">
                    <a:lumMod val="50000"/>
                  </a:schemeClr>
                </a:solidFill>
              </a:rPr>
              <a:t>(TPM)</a:t>
            </a:r>
          </a:p>
          <a:p>
            <a:endParaRPr lang="en-US" sz="1600" dirty="0"/>
          </a:p>
        </p:txBody>
      </p:sp>
    </p:spTree>
    <p:extLst>
      <p:ext uri="{BB962C8B-B14F-4D97-AF65-F5344CB8AC3E}">
        <p14:creationId xmlns:p14="http://schemas.microsoft.com/office/powerpoint/2010/main" val="2069213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bt.3122-S1_Page_13.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2267" t="9572" r="12178" b="46442"/>
          <a:stretch/>
        </p:blipFill>
        <p:spPr>
          <a:xfrm>
            <a:off x="4059091" y="584888"/>
            <a:ext cx="7691561" cy="5794824"/>
          </a:xfrm>
        </p:spPr>
      </p:pic>
      <p:sp>
        <p:nvSpPr>
          <p:cNvPr id="6" name="TextBox 5">
            <a:extLst>
              <a:ext uri="{FF2B5EF4-FFF2-40B4-BE49-F238E27FC236}">
                <a16:creationId xmlns:a16="http://schemas.microsoft.com/office/drawing/2014/main" id="{D981205D-7164-1940-AD7E-4AD9C0A95664}"/>
              </a:ext>
            </a:extLst>
          </p:cNvPr>
          <p:cNvSpPr txBox="1"/>
          <p:nvPr/>
        </p:nvSpPr>
        <p:spPr>
          <a:xfrm>
            <a:off x="122548" y="1116733"/>
            <a:ext cx="3558082" cy="5262979"/>
          </a:xfrm>
          <a:prstGeom prst="rect">
            <a:avLst/>
          </a:prstGeom>
          <a:noFill/>
        </p:spPr>
        <p:txBody>
          <a:bodyPr wrap="square" rtlCol="0">
            <a:spAutoFit/>
          </a:bodyPr>
          <a:lstStyle/>
          <a:p>
            <a:r>
              <a:rPr lang="en-US" sz="1600" dirty="0"/>
              <a:t>Map reads to the genome</a:t>
            </a:r>
            <a:br>
              <a:rPr lang="en-US" sz="1600" dirty="0"/>
            </a:br>
            <a:endParaRPr lang="en-US" sz="1600" dirty="0"/>
          </a:p>
          <a:p>
            <a:br>
              <a:rPr lang="en-US" sz="1600" dirty="0"/>
            </a:br>
            <a:r>
              <a:rPr lang="en-US" sz="1600" dirty="0"/>
              <a:t>Infer isoforms:</a:t>
            </a:r>
            <a:br>
              <a:rPr lang="en-US" sz="1600" dirty="0"/>
            </a:br>
            <a:endParaRPr lang="en-US" sz="1600" dirty="0"/>
          </a:p>
          <a:p>
            <a:pPr marL="285750" indent="-285750">
              <a:buFontTx/>
              <a:buChar char="-"/>
            </a:pPr>
            <a:r>
              <a:rPr lang="en-US" sz="1600" dirty="0"/>
              <a:t>iteratively extract the heaviest path from a splice graph</a:t>
            </a:r>
            <a:br>
              <a:rPr lang="en-US" sz="1600" dirty="0"/>
            </a:br>
            <a:endParaRPr lang="en-US" sz="1600" dirty="0"/>
          </a:p>
          <a:p>
            <a:pPr marL="285750" indent="-285750">
              <a:buFontTx/>
              <a:buChar char="-"/>
            </a:pPr>
            <a:r>
              <a:rPr lang="en-US" sz="1600" dirty="0"/>
              <a:t>construct a flow network</a:t>
            </a:r>
            <a:br>
              <a:rPr lang="en-US" sz="1600" dirty="0"/>
            </a:br>
            <a:endParaRPr lang="en-US" sz="1600" dirty="0"/>
          </a:p>
          <a:p>
            <a:pPr marL="285750" indent="-285750">
              <a:buFontTx/>
              <a:buChar char="-"/>
            </a:pPr>
            <a:r>
              <a:rPr lang="en-US" sz="1600" dirty="0"/>
              <a:t>compute maximum flow to estimate abundance</a:t>
            </a:r>
            <a:br>
              <a:rPr lang="en-US" sz="1600" dirty="0"/>
            </a:br>
            <a:endParaRPr lang="en-US" sz="1600" dirty="0"/>
          </a:p>
          <a:p>
            <a:pPr marL="285750" indent="-285750">
              <a:buFontTx/>
              <a:buChar char="-"/>
            </a:pPr>
            <a:r>
              <a:rPr lang="en-US" sz="1600" dirty="0"/>
              <a:t>update the splice graph by removing reads that were assigned by the flow algorithm</a:t>
            </a:r>
            <a:br>
              <a:rPr lang="en-US" sz="1600" dirty="0"/>
            </a:br>
            <a:endParaRPr lang="en-US" sz="1600" dirty="0"/>
          </a:p>
          <a:p>
            <a:pPr marL="285750" indent="-285750">
              <a:buFontTx/>
              <a:buChar char="-"/>
            </a:pPr>
            <a:r>
              <a:rPr lang="en-US" sz="1600" dirty="0"/>
              <a:t>This process repeats until all reads have been assigned. </a:t>
            </a:r>
          </a:p>
        </p:txBody>
      </p:sp>
      <p:sp>
        <p:nvSpPr>
          <p:cNvPr id="7" name="Title 1">
            <a:extLst>
              <a:ext uri="{FF2B5EF4-FFF2-40B4-BE49-F238E27FC236}">
                <a16:creationId xmlns:a16="http://schemas.microsoft.com/office/drawing/2014/main" id="{35C845F0-3C59-F244-A6E6-72CEFB68E45B}"/>
              </a:ext>
            </a:extLst>
          </p:cNvPr>
          <p:cNvSpPr>
            <a:spLocks noGrp="1"/>
          </p:cNvSpPr>
          <p:nvPr>
            <p:ph type="title"/>
          </p:nvPr>
        </p:nvSpPr>
        <p:spPr>
          <a:xfrm>
            <a:off x="1676400" y="94821"/>
            <a:ext cx="8839200" cy="490066"/>
          </a:xfrm>
        </p:spPr>
        <p:txBody>
          <a:bodyPr>
            <a:normAutofit fontScale="90000"/>
          </a:bodyPr>
          <a:lstStyle/>
          <a:p>
            <a:pPr algn="ctr"/>
            <a:r>
              <a:rPr lang="en-US" b="1" dirty="0">
                <a:latin typeface="Calibri" panose="020F0502020204030204" pitchFamily="34" charset="0"/>
                <a:cs typeface="Calibri" panose="020F0502020204030204" pitchFamily="34" charset="0"/>
              </a:rPr>
              <a:t>How does StringTie work?</a:t>
            </a:r>
          </a:p>
        </p:txBody>
      </p:sp>
      <p:sp>
        <p:nvSpPr>
          <p:cNvPr id="8" name="TextBox 7">
            <a:extLst>
              <a:ext uri="{FF2B5EF4-FFF2-40B4-BE49-F238E27FC236}">
                <a16:creationId xmlns:a16="http://schemas.microsoft.com/office/drawing/2014/main" id="{9A549B85-0517-644D-8FB1-49811967085B}"/>
              </a:ext>
            </a:extLst>
          </p:cNvPr>
          <p:cNvSpPr txBox="1"/>
          <p:nvPr/>
        </p:nvSpPr>
        <p:spPr>
          <a:xfrm>
            <a:off x="8758091" y="6161314"/>
            <a:ext cx="5472608" cy="276999"/>
          </a:xfrm>
          <a:prstGeom prst="rect">
            <a:avLst/>
          </a:prstGeom>
          <a:noFill/>
        </p:spPr>
        <p:txBody>
          <a:bodyPr wrap="square" rtlCol="0">
            <a:spAutoFit/>
          </a:bodyPr>
          <a:lstStyle/>
          <a:p>
            <a:r>
              <a:rPr lang="en-US" sz="1200" dirty="0" err="1"/>
              <a:t>Pertea</a:t>
            </a:r>
            <a:r>
              <a:rPr lang="en-US" sz="1200" dirty="0"/>
              <a:t> et al. Nature Biotechnology, 2015</a:t>
            </a:r>
          </a:p>
        </p:txBody>
      </p:sp>
    </p:spTree>
    <p:extLst>
      <p:ext uri="{BB962C8B-B14F-4D97-AF65-F5344CB8AC3E}">
        <p14:creationId xmlns:p14="http://schemas.microsoft.com/office/powerpoint/2010/main" val="260346525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1092</Words>
  <Application>Microsoft Macintosh PowerPoint</Application>
  <PresentationFormat>Widescreen</PresentationFormat>
  <Paragraphs>101</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ＭＳ Ｐゴシック</vt:lpstr>
      <vt:lpstr>Arial</vt:lpstr>
      <vt:lpstr>Calibri</vt:lpstr>
      <vt:lpstr>Consolas</vt:lpstr>
      <vt:lpstr>Segoe UI</vt:lpstr>
      <vt:lpstr>Verdana</vt:lpstr>
      <vt:lpstr>1_Office Theme</vt:lpstr>
      <vt:lpstr>PowerPoint Presentation</vt:lpstr>
      <vt:lpstr>PowerPoint Presentation</vt:lpstr>
      <vt:lpstr>Abundance Estimation</vt:lpstr>
      <vt:lpstr>Expression estimation for known genes and transcripts</vt:lpstr>
      <vt:lpstr>What is FPKM (RPKM)</vt:lpstr>
      <vt:lpstr>What is FPKM</vt:lpstr>
      <vt:lpstr>What is FPKM</vt:lpstr>
      <vt:lpstr>How do FPKM and TPM differ?</vt:lpstr>
      <vt:lpstr>How does StringTie work?</vt:lpstr>
      <vt:lpstr>From flow network for each transcript, maximum flow is used to assemble transcript and estimate abundance </vt:lpstr>
      <vt:lpstr>StringTie -merge</vt:lpstr>
      <vt:lpstr>gffcompare</vt:lpstr>
      <vt:lpstr>We are on a Coffee Break &amp; Networking Session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Cotto, Kelsy</dc:creator>
  <cp:lastModifiedBy>Griffith, Malachi</cp:lastModifiedBy>
  <cp:revision>27</cp:revision>
  <dcterms:created xsi:type="dcterms:W3CDTF">2019-02-25T20:09:25Z</dcterms:created>
  <dcterms:modified xsi:type="dcterms:W3CDTF">2020-06-15T20:39:49Z</dcterms:modified>
</cp:coreProperties>
</file>