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3"/>
  </p:notesMasterIdLst>
  <p:sldIdLst>
    <p:sldId id="256" r:id="rId2"/>
    <p:sldId id="257" r:id="rId3"/>
    <p:sldId id="515" r:id="rId4"/>
    <p:sldId id="314" r:id="rId5"/>
    <p:sldId id="262" r:id="rId6"/>
    <p:sldId id="316" r:id="rId7"/>
    <p:sldId id="313" r:id="rId8"/>
    <p:sldId id="317" r:id="rId9"/>
    <p:sldId id="318" r:id="rId10"/>
    <p:sldId id="31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/>
    <p:restoredTop sz="84218"/>
  </p:normalViewPr>
  <p:slideViewPr>
    <p:cSldViewPr snapToGrid="0" snapToObjects="1">
      <p:cViewPr varScale="1">
        <p:scale>
          <a:sx n="107" d="100"/>
          <a:sy n="107" d="100"/>
        </p:scale>
        <p:origin x="14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40469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3022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80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www.somewhereville.com</a:t>
            </a:r>
            <a:r>
              <a:rPr lang="en-US" dirty="0"/>
              <a:t>/2011/12/16/sanger-and-illumina-1-3-and-solexa-phred-score-q-ascii-glyph-base-error-conversion-tables/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FASTQ_format#Quality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33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General_feature_format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97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8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65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2ABB33F8-A05E-3547-922B-CE0D69252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7" descr="cshl_logo_alternate rgb.png">
            <a:extLst>
              <a:ext uri="{FF2B5EF4-FFF2-40B4-BE49-F238E27FC236}">
                <a16:creationId xmlns:a16="http://schemas.microsoft.com/office/drawing/2014/main" id="{5DC8E3AA-C257-D14E-A5A8-DF7017F43D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2645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D20CC-434E-FE41-A341-FCCFCF15F5ED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948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45822-ADFF-4540-9BD4-E4A28AC543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C81E6-F19D-9E4F-A613-5717CEE394C4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5D193-BF70-C04D-ACCD-2D3C430B970A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01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81877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9891-ECCF-F445-8317-47962E32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894" y="870943"/>
            <a:ext cx="8647509" cy="994172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GTF example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A5B6-0F0F-2C46-93FD-262FC2456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892" y="2226471"/>
            <a:ext cx="8647508" cy="39886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22	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start_codon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    11066501        11066503        .       +       0      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… </a:t>
            </a:r>
          </a:p>
          <a:p>
            <a:pPr marL="0" indent="0" algn="ctr">
              <a:buNone/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789394-F52E-AB45-9614-59FFEDECD030}"/>
              </a:ext>
            </a:extLst>
          </p:cNvPr>
          <p:cNvCxnSpPr>
            <a:cxnSpLocks/>
          </p:cNvCxnSpPr>
          <p:nvPr/>
        </p:nvCxnSpPr>
        <p:spPr>
          <a:xfrm flipH="1">
            <a:off x="2019192" y="2633492"/>
            <a:ext cx="23080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E29FA5-C0FF-E143-B0EB-1684B97D56EB}"/>
              </a:ext>
            </a:extLst>
          </p:cNvPr>
          <p:cNvCxnSpPr>
            <a:cxnSpLocks/>
          </p:cNvCxnSpPr>
          <p:nvPr/>
        </p:nvCxnSpPr>
        <p:spPr>
          <a:xfrm flipV="1">
            <a:off x="2137055" y="2634537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095A62-59CF-5945-AAFA-46715DAEEC53}"/>
              </a:ext>
            </a:extLst>
          </p:cNvPr>
          <p:cNvSpPr txBox="1"/>
          <p:nvPr/>
        </p:nvSpPr>
        <p:spPr>
          <a:xfrm>
            <a:off x="1678692" y="3042098"/>
            <a:ext cx="8999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Sequence Name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8A505-9283-1242-A7C6-7CDC16C374B6}"/>
              </a:ext>
            </a:extLst>
          </p:cNvPr>
          <p:cNvCxnSpPr>
            <a:cxnSpLocks/>
          </p:cNvCxnSpPr>
          <p:nvPr/>
        </p:nvCxnSpPr>
        <p:spPr>
          <a:xfrm flipH="1" flipV="1">
            <a:off x="5076732" y="2620877"/>
            <a:ext cx="12209" cy="772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AD9228-8A71-8F40-ADFE-A446B3D86ACB}"/>
              </a:ext>
            </a:extLst>
          </p:cNvPr>
          <p:cNvCxnSpPr>
            <a:cxnSpLocks/>
          </p:cNvCxnSpPr>
          <p:nvPr/>
        </p:nvCxnSpPr>
        <p:spPr>
          <a:xfrm flipH="1">
            <a:off x="4776829" y="2620877"/>
            <a:ext cx="54924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AA2082-DBB4-1E4F-85B2-9F6080EB2938}"/>
              </a:ext>
            </a:extLst>
          </p:cNvPr>
          <p:cNvSpPr txBox="1"/>
          <p:nvPr/>
        </p:nvSpPr>
        <p:spPr>
          <a:xfrm>
            <a:off x="4827773" y="3405517"/>
            <a:ext cx="5223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05792A-4839-BC4E-A5DB-C1D7245BA4E5}"/>
              </a:ext>
            </a:extLst>
          </p:cNvPr>
          <p:cNvCxnSpPr>
            <a:cxnSpLocks/>
          </p:cNvCxnSpPr>
          <p:nvPr/>
        </p:nvCxnSpPr>
        <p:spPr>
          <a:xfrm flipH="1" flipV="1">
            <a:off x="6028393" y="2621633"/>
            <a:ext cx="1" cy="3985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8C256F-0D12-0546-9B46-24A351D04225}"/>
              </a:ext>
            </a:extLst>
          </p:cNvPr>
          <p:cNvCxnSpPr>
            <a:cxnSpLocks/>
          </p:cNvCxnSpPr>
          <p:nvPr/>
        </p:nvCxnSpPr>
        <p:spPr>
          <a:xfrm flipH="1">
            <a:off x="5743492" y="2621630"/>
            <a:ext cx="64560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929899-D70C-EE40-8C80-20DF865217D3}"/>
              </a:ext>
            </a:extLst>
          </p:cNvPr>
          <p:cNvSpPr txBox="1"/>
          <p:nvPr/>
        </p:nvSpPr>
        <p:spPr>
          <a:xfrm>
            <a:off x="5801418" y="3019752"/>
            <a:ext cx="4523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E3251E-76A6-8345-9E71-C74DCD35CBE0}"/>
              </a:ext>
            </a:extLst>
          </p:cNvPr>
          <p:cNvCxnSpPr>
            <a:cxnSpLocks/>
          </p:cNvCxnSpPr>
          <p:nvPr/>
        </p:nvCxnSpPr>
        <p:spPr>
          <a:xfrm flipH="1" flipV="1">
            <a:off x="6828168" y="2645557"/>
            <a:ext cx="3599" cy="7463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85AD5-691B-124E-A613-C4F95546F9F5}"/>
              </a:ext>
            </a:extLst>
          </p:cNvPr>
          <p:cNvCxnSpPr>
            <a:cxnSpLocks/>
          </p:cNvCxnSpPr>
          <p:nvPr/>
        </p:nvCxnSpPr>
        <p:spPr>
          <a:xfrm flipH="1">
            <a:off x="6729323" y="2622392"/>
            <a:ext cx="18216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51A2FA-C1E0-4B48-8871-430C465C3D3B}"/>
              </a:ext>
            </a:extLst>
          </p:cNvPr>
          <p:cNvSpPr txBox="1"/>
          <p:nvPr/>
        </p:nvSpPr>
        <p:spPr>
          <a:xfrm>
            <a:off x="6548445" y="3402631"/>
            <a:ext cx="5736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90FA4A-DEB9-DE40-9F45-DB0351A66A23}"/>
              </a:ext>
            </a:extLst>
          </p:cNvPr>
          <p:cNvCxnSpPr>
            <a:cxnSpLocks/>
          </p:cNvCxnSpPr>
          <p:nvPr/>
        </p:nvCxnSpPr>
        <p:spPr>
          <a:xfrm flipV="1">
            <a:off x="7580275" y="2637463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2BFC9B-5A46-6540-B66A-249973A07A8D}"/>
              </a:ext>
            </a:extLst>
          </p:cNvPr>
          <p:cNvCxnSpPr>
            <a:cxnSpLocks/>
          </p:cNvCxnSpPr>
          <p:nvPr/>
        </p:nvCxnSpPr>
        <p:spPr>
          <a:xfrm flipH="1">
            <a:off x="7468207" y="2634904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49F456-75A8-244C-A82C-8A4C2997B584}"/>
              </a:ext>
            </a:extLst>
          </p:cNvPr>
          <p:cNvSpPr txBox="1"/>
          <p:nvPr/>
        </p:nvSpPr>
        <p:spPr>
          <a:xfrm>
            <a:off x="7250793" y="3408521"/>
            <a:ext cx="69502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Phase/Frame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9FC021-7994-6D4F-8566-797CA8BFB917}"/>
              </a:ext>
            </a:extLst>
          </p:cNvPr>
          <p:cNvCxnSpPr>
            <a:cxnSpLocks/>
          </p:cNvCxnSpPr>
          <p:nvPr/>
        </p:nvCxnSpPr>
        <p:spPr>
          <a:xfrm flipH="1">
            <a:off x="3061106" y="2626789"/>
            <a:ext cx="2899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708C91-68AE-194D-A6D6-5A9BF7FE525A}"/>
              </a:ext>
            </a:extLst>
          </p:cNvPr>
          <p:cNvCxnSpPr>
            <a:cxnSpLocks/>
          </p:cNvCxnSpPr>
          <p:nvPr/>
        </p:nvCxnSpPr>
        <p:spPr>
          <a:xfrm flipH="1" flipV="1">
            <a:off x="3212964" y="2630781"/>
            <a:ext cx="5705" cy="7777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B4C6E8-EDAD-EF41-AF49-EAE51E7596F6}"/>
              </a:ext>
            </a:extLst>
          </p:cNvPr>
          <p:cNvSpPr txBox="1"/>
          <p:nvPr/>
        </p:nvSpPr>
        <p:spPr>
          <a:xfrm>
            <a:off x="2564799" y="3408520"/>
            <a:ext cx="7611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60EA50-714F-6245-BB1C-1EE8E8119260}"/>
              </a:ext>
            </a:extLst>
          </p:cNvPr>
          <p:cNvCxnSpPr>
            <a:cxnSpLocks/>
          </p:cNvCxnSpPr>
          <p:nvPr/>
        </p:nvCxnSpPr>
        <p:spPr>
          <a:xfrm flipH="1">
            <a:off x="3629637" y="2622799"/>
            <a:ext cx="6174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25F888-210F-9C47-B5F4-A66ACBEDEF33}"/>
              </a:ext>
            </a:extLst>
          </p:cNvPr>
          <p:cNvCxnSpPr>
            <a:cxnSpLocks/>
          </p:cNvCxnSpPr>
          <p:nvPr/>
        </p:nvCxnSpPr>
        <p:spPr>
          <a:xfrm flipV="1">
            <a:off x="3939668" y="2626792"/>
            <a:ext cx="0" cy="3900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03BA7B-EB8F-974F-AA05-B86CF2D48B98}"/>
              </a:ext>
            </a:extLst>
          </p:cNvPr>
          <p:cNvSpPr txBox="1"/>
          <p:nvPr/>
        </p:nvSpPr>
        <p:spPr>
          <a:xfrm>
            <a:off x="3553889" y="3042097"/>
            <a:ext cx="786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0DE3D5-5F23-0A42-A4A0-28F2D65F8AC2}"/>
              </a:ext>
            </a:extLst>
          </p:cNvPr>
          <p:cNvCxnSpPr>
            <a:cxnSpLocks/>
          </p:cNvCxnSpPr>
          <p:nvPr/>
        </p:nvCxnSpPr>
        <p:spPr>
          <a:xfrm flipH="1" flipV="1">
            <a:off x="7175782" y="2622801"/>
            <a:ext cx="2" cy="39350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160C7B-3630-4348-BCFA-CD4986CD65C6}"/>
              </a:ext>
            </a:extLst>
          </p:cNvPr>
          <p:cNvCxnSpPr>
            <a:cxnSpLocks/>
          </p:cNvCxnSpPr>
          <p:nvPr/>
        </p:nvCxnSpPr>
        <p:spPr>
          <a:xfrm flipH="1">
            <a:off x="7098049" y="2629600"/>
            <a:ext cx="17777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A5E76AE-013C-5D42-ADF2-09CD5AE37E6C}"/>
              </a:ext>
            </a:extLst>
          </p:cNvPr>
          <p:cNvSpPr txBox="1"/>
          <p:nvPr/>
        </p:nvSpPr>
        <p:spPr>
          <a:xfrm>
            <a:off x="6876056" y="3015861"/>
            <a:ext cx="69163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Strand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057B6F-372C-1B49-8393-B917399B378D}"/>
              </a:ext>
            </a:extLst>
          </p:cNvPr>
          <p:cNvCxnSpPr>
            <a:cxnSpLocks/>
          </p:cNvCxnSpPr>
          <p:nvPr/>
        </p:nvCxnSpPr>
        <p:spPr>
          <a:xfrm flipH="1" flipV="1">
            <a:off x="8930080" y="2629602"/>
            <a:ext cx="1" cy="3947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153F29-4436-E344-85C3-A1EC3C83E699}"/>
              </a:ext>
            </a:extLst>
          </p:cNvPr>
          <p:cNvCxnSpPr>
            <a:cxnSpLocks/>
          </p:cNvCxnSpPr>
          <p:nvPr/>
        </p:nvCxnSpPr>
        <p:spPr>
          <a:xfrm flipH="1">
            <a:off x="7936389" y="2629600"/>
            <a:ext cx="206367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C875271-319C-034C-AFCA-6420FB71423C}"/>
              </a:ext>
            </a:extLst>
          </p:cNvPr>
          <p:cNvSpPr txBox="1"/>
          <p:nvPr/>
        </p:nvSpPr>
        <p:spPr>
          <a:xfrm>
            <a:off x="8369623" y="3037940"/>
            <a:ext cx="11051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C5E331-28BD-974A-A560-D76C6C45FA9F}"/>
              </a:ext>
            </a:extLst>
          </p:cNvPr>
          <p:cNvSpPr/>
          <p:nvPr/>
        </p:nvSpPr>
        <p:spPr>
          <a:xfrm>
            <a:off x="1732948" y="4317614"/>
            <a:ext cx="8647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D0AEE9-BAAA-5A4D-938F-65F8A95E783A}"/>
              </a:ext>
            </a:extLst>
          </p:cNvPr>
          <p:cNvSpPr txBox="1"/>
          <p:nvPr/>
        </p:nvSpPr>
        <p:spPr>
          <a:xfrm>
            <a:off x="1683206" y="4060788"/>
            <a:ext cx="2253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Example of attributes string: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725938-1340-9345-8570-8A5997645A3A}"/>
              </a:ext>
            </a:extLst>
          </p:cNvPr>
          <p:cNvSpPr txBox="1"/>
          <p:nvPr/>
        </p:nvSpPr>
        <p:spPr>
          <a:xfrm>
            <a:off x="1760970" y="5357812"/>
            <a:ext cx="70735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Note: there will be many GTF records/rows per transcript per gene (UTRs, </a:t>
            </a:r>
            <a:r>
              <a:rPr lang="en-US" sz="1350" dirty="0" err="1"/>
              <a:t>start_codon</a:t>
            </a:r>
            <a:r>
              <a:rPr lang="en-US" sz="1350" dirty="0"/>
              <a:t>, exons, </a:t>
            </a:r>
            <a:r>
              <a:rPr lang="en-US" sz="1350" dirty="0" err="1"/>
              <a:t>etc</a:t>
            </a:r>
            <a:r>
              <a:rPr lang="en-US" sz="13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8124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3" name="Google Shape;96;p5">
            <a:extLst>
              <a:ext uri="{FF2B5EF4-FFF2-40B4-BE49-F238E27FC236}">
                <a16:creationId xmlns:a16="http://schemas.microsoft.com/office/drawing/2014/main" id="{D1D10B51-0B0B-2348-B7A2-127E80C604A2}"/>
              </a:ext>
            </a:extLst>
          </p:cNvPr>
          <p:cNvSpPr txBox="1"/>
          <p:nvPr/>
        </p:nvSpPr>
        <p:spPr>
          <a:xfrm>
            <a:off x="2117124" y="3832139"/>
            <a:ext cx="79515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350"/>
            </a:pPr>
            <a:r>
              <a:rPr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4" name="Google Shape;97;p5">
            <a:extLst>
              <a:ext uri="{FF2B5EF4-FFF2-40B4-BE49-F238E27FC236}">
                <a16:creationId xmlns:a16="http://schemas.microsoft.com/office/drawing/2014/main" id="{570F7460-F1D9-F540-AE68-710090477C7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0774" y="4479553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8;p5">
            <a:extLst>
              <a:ext uri="{FF2B5EF4-FFF2-40B4-BE49-F238E27FC236}">
                <a16:creationId xmlns:a16="http://schemas.microsoft.com/office/drawing/2014/main" id="{EAA768C0-4293-304B-B4FB-D446485A157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6453" y="4645705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00;p5">
            <a:extLst>
              <a:ext uri="{FF2B5EF4-FFF2-40B4-BE49-F238E27FC236}">
                <a16:creationId xmlns:a16="http://schemas.microsoft.com/office/drawing/2014/main" id="{3C07A4BA-806B-5E48-A0CC-293D4AF004F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73672" y="4319015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542A9C0-AA29-FD4E-A78F-7B7B0EDBF6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2610" y="4529349"/>
            <a:ext cx="1143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49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5984" y="290447"/>
            <a:ext cx="5920032" cy="5813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6427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itle 1"/>
          <p:cNvSpPr txBox="1">
            <a:spLocks/>
          </p:cNvSpPr>
          <p:nvPr/>
        </p:nvSpPr>
        <p:spPr bwMode="auto">
          <a:xfrm>
            <a:off x="5979625" y="194602"/>
            <a:ext cx="6019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</a:t>
            </a:r>
            <a:r>
              <a:rPr lang="en-US" sz="36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Seq</a:t>
            </a: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 Module 1:</a:t>
            </a:r>
          </a:p>
          <a:p>
            <a:pPr algn="r" eaLnBrk="1" hangingPunct="1"/>
            <a:r>
              <a:rPr lang="en-US" sz="3600" b="1" dirty="0">
                <a:solidFill>
                  <a:schemeClr val="bg1"/>
                </a:solidFill>
                <a:latin typeface="Calibri" charset="0"/>
                <a:cs typeface="Segoe UI" charset="0"/>
              </a:rPr>
              <a:t>FASTA/FASTQ/GTF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4D7320-B7A8-EA4A-8CFC-7C9CDFF48527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265451-D7FA-324E-8A73-79956D994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1" name="Picture 1" descr="RNA-Seq-alignment.png">
            <a:extLst>
              <a:ext uri="{FF2B5EF4-FFF2-40B4-BE49-F238E27FC236}">
                <a16:creationId xmlns:a16="http://schemas.microsoft.com/office/drawing/2014/main" id="{C4CC95B9-7822-9D44-9479-A12E3FCDD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29E9BF-E919-5E47-8D48-7A8519760B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7BFB325-C36D-C643-9293-35DEC0D050E8}"/>
              </a:ext>
            </a:extLst>
          </p:cNvPr>
          <p:cNvSpPr txBox="1">
            <a:spLocks/>
          </p:cNvSpPr>
          <p:nvPr/>
        </p:nvSpPr>
        <p:spPr>
          <a:xfrm>
            <a:off x="3531353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Malachi Griffith, Obi Griffith, Isabel </a:t>
            </a:r>
            <a:r>
              <a:rPr lang="en-US" sz="1800" dirty="0" err="1">
                <a:latin typeface="Calibri"/>
                <a:cs typeface="Calibri"/>
              </a:rPr>
              <a:t>Risch</a:t>
            </a:r>
            <a:r>
              <a:rPr lang="en-US" sz="1800" dirty="0">
                <a:latin typeface="Calibri"/>
                <a:cs typeface="Calibri"/>
              </a:rPr>
              <a:t>, Vida </a:t>
            </a:r>
            <a:r>
              <a:rPr lang="en-US" sz="1800" dirty="0" err="1">
                <a:latin typeface="Calibri"/>
                <a:cs typeface="Calibri"/>
              </a:rPr>
              <a:t>Talebian</a:t>
            </a:r>
            <a:endParaRPr lang="en-US" sz="1800" dirty="0">
              <a:latin typeface="Calibri"/>
              <a:cs typeface="Calibri"/>
            </a:endParaRP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RNA-seq Analysis 2024.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June 17-19, 2024</a:t>
            </a:r>
          </a:p>
        </p:txBody>
      </p:sp>
    </p:spTree>
    <p:extLst>
      <p:ext uri="{BB962C8B-B14F-4D97-AF65-F5344CB8AC3E}">
        <p14:creationId xmlns:p14="http://schemas.microsoft.com/office/powerpoint/2010/main" val="153028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F11C-02B0-E048-AC0A-A234EFF9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719" y="870945"/>
            <a:ext cx="8812923" cy="877061"/>
          </a:xfrm>
        </p:spPr>
        <p:txBody>
          <a:bodyPr>
            <a:normAutofit/>
          </a:bodyPr>
          <a:lstStyle/>
          <a:p>
            <a:r>
              <a:rPr lang="en-US" sz="27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</a:t>
            </a:r>
            <a:r>
              <a:rPr lang="en-US" sz="27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nucleic acid or amino acid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4C72-5D74-D949-9DB5-32190B978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615" y="1889982"/>
            <a:ext cx="5378012" cy="372500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&gt;AY274119.3 Severe acute respiratory syndrome-related coronavirus isolate Tor2, complete genome</a:t>
            </a:r>
          </a:p>
          <a:p>
            <a:pPr marL="0" indent="0">
              <a:buNone/>
            </a:pPr>
            <a:endParaRPr lang="en-US" sz="10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ATATTAGGTTTTTACCTACCCAGGAAAAGCCAACCAACCTCGATCTCTTGTAGATCTGTTCTCTAAACGA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ACTTTAAAATCTGTGTAGCTGTCGCTCGGCTGCATGCCTAGTGCACCTACGCAGTATAAACAATAATAAA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TTTTACTGTCGTTGACAAGAAACGAGTAACTCGTCCCTCTTCTGCAGACTGCTTACGGTTTCGTCCGTGT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TGCAGTCGATCATCAGCATACCTAGGTTTCGTCCGGGTGTGACCGAAAGGTAAGATGGAGAGCCTTGTTC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TTGGTGTCAACGAGAAAACACACGTCCAACTCAGTTTGCCTGTCCTTCAGGTTAGAGACGTGCTAGTGCG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TGGCTTCGGGGACTCTGTGGAAGAGGCCCTATCGGAGGCACGTGAACACCTCAAAAATGGCACTTGTGGT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  <a:p>
            <a:pPr marL="0" indent="0">
              <a:buNone/>
            </a:pPr>
            <a:endParaRPr lang="en-US" sz="10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&gt;FJ882960.1 SARS coronavirus ExoN1 isolate P3pp34, complete genome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CGATCTCTTGTAGATCTGTTCTCTAAACGAACTTTAAAATCTGTGTAGCTGTCGCTCGGCTGCATGCCTA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GTGCACCTACGCAGTATAAACAATAATAAATTTTACTGTCGTTGACAAGAAACGAGTAACTCGTCCCTCT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TCTGCAGACTGCTTACGGTTTCGTCCGTGTTGCAGTCGATCATCAGCATACCTAGGTTTCGTCCGGGTGT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B2D58-E33B-3F49-8887-F790D29E79A6}"/>
              </a:ext>
            </a:extLst>
          </p:cNvPr>
          <p:cNvSpPr txBox="1"/>
          <p:nvPr/>
        </p:nvSpPr>
        <p:spPr>
          <a:xfrm>
            <a:off x="7584246" y="1557795"/>
            <a:ext cx="2861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“&gt;” header or ”Comment”; used as a summary/description, often starting with unique accession/identifier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9AF0E9-54F8-734B-963A-E3CE46BD4DFA}"/>
              </a:ext>
            </a:extLst>
          </p:cNvPr>
          <p:cNvCxnSpPr/>
          <p:nvPr/>
        </p:nvCxnSpPr>
        <p:spPr>
          <a:xfrm>
            <a:off x="7474501" y="186513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CF239F-F843-744A-AB66-83AE2EE0799F}"/>
              </a:ext>
            </a:extLst>
          </p:cNvPr>
          <p:cNvCxnSpPr>
            <a:cxnSpLocks/>
          </p:cNvCxnSpPr>
          <p:nvPr/>
        </p:nvCxnSpPr>
        <p:spPr>
          <a:xfrm>
            <a:off x="7474501" y="2528892"/>
            <a:ext cx="0" cy="14680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585702-0D1B-834A-8781-6EFB02C7F419}"/>
              </a:ext>
            </a:extLst>
          </p:cNvPr>
          <p:cNvSpPr txBox="1"/>
          <p:nvPr/>
        </p:nvSpPr>
        <p:spPr>
          <a:xfrm>
            <a:off x="7584245" y="2612480"/>
            <a:ext cx="286144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Subsequent lines contain sequence</a:t>
            </a:r>
          </a:p>
          <a:p>
            <a:pPr marL="214303" indent="-214303">
              <a:buFontTx/>
              <a:buChar char="-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Interleaved: sequence broken into multiple lines of characters</a:t>
            </a:r>
          </a:p>
          <a:p>
            <a:pPr marL="214303" indent="-214303">
              <a:buFontTx/>
              <a:buChar char="-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Sequential: entire sequence on a single 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033CE3-0238-7D4A-9DEE-ECC6E3457FB3}"/>
              </a:ext>
            </a:extLst>
          </p:cNvPr>
          <p:cNvCxnSpPr>
            <a:cxnSpLocks/>
          </p:cNvCxnSpPr>
          <p:nvPr/>
        </p:nvCxnSpPr>
        <p:spPr>
          <a:xfrm flipH="1">
            <a:off x="7474260" y="4521996"/>
            <a:ext cx="243" cy="76081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2D6C74-88A2-D54B-9A91-D730A6B9FC93}"/>
              </a:ext>
            </a:extLst>
          </p:cNvPr>
          <p:cNvSpPr txBox="1"/>
          <p:nvPr/>
        </p:nvSpPr>
        <p:spPr>
          <a:xfrm>
            <a:off x="7584244" y="4544570"/>
            <a:ext cx="28614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Multiple sequence FASTA obtained by simply concatenating multiple FASTA records together</a:t>
            </a:r>
          </a:p>
        </p:txBody>
      </p:sp>
    </p:spTree>
    <p:extLst>
      <p:ext uri="{BB962C8B-B14F-4D97-AF65-F5344CB8AC3E}">
        <p14:creationId xmlns:p14="http://schemas.microsoft.com/office/powerpoint/2010/main" val="43448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41141"/>
            <a:ext cx="8763000" cy="712271"/>
          </a:xfrm>
        </p:spPr>
        <p:txBody>
          <a:bodyPr>
            <a:noAutofit/>
          </a:bodyPr>
          <a:lstStyle/>
          <a:p>
            <a:r>
              <a:rPr lang="en-US" sz="27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</a:t>
            </a:r>
            <a:r>
              <a:rPr lang="en-US" sz="27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raw sequence – base calls and quality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873253"/>
            <a:ext cx="6019800" cy="361315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@HWUSI-EAS100R:6:73:941:1973#0/1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CTTTTTTATTTTTGTCTGACTGGGTTGATTCAAAA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CCCFFFFFHHHHGJHIIJHIHIIIFHIJJJJIJJGIBBFGE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@HWUSI-EAS100R:6:2303:11793:37095#0/1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ATGAATTATAGGGCTGTATTTTAATTTTGCATTTTAA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@@??BDDFFF&lt;FHEGFFGGIEBGHIIIIIBEHIIGIH&lt;FHE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BC957-3CDA-C642-82A9-C6B485DF2732}"/>
              </a:ext>
            </a:extLst>
          </p:cNvPr>
          <p:cNvSpPr txBox="1"/>
          <p:nvPr/>
        </p:nvSpPr>
        <p:spPr>
          <a:xfrm>
            <a:off x="7584250" y="1472068"/>
            <a:ext cx="28614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“@” header or ”Comment”; followed by sequence identifier and optional 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04837A-3716-1243-801B-EB947C4190F8}"/>
              </a:ext>
            </a:extLst>
          </p:cNvPr>
          <p:cNvCxnSpPr/>
          <p:nvPr/>
        </p:nvCxnSpPr>
        <p:spPr>
          <a:xfrm>
            <a:off x="7120886" y="186513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FDCBB5-5E95-484C-B809-DDA09776CFAB}"/>
              </a:ext>
            </a:extLst>
          </p:cNvPr>
          <p:cNvCxnSpPr/>
          <p:nvPr/>
        </p:nvCxnSpPr>
        <p:spPr>
          <a:xfrm>
            <a:off x="7120886" y="2261010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4E734-D6F2-5245-8F11-FAAE402C16C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120891" y="1829858"/>
            <a:ext cx="463358" cy="18468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DD2357-69F7-3C4F-B715-BB004FB11B6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120891" y="2398963"/>
            <a:ext cx="463358" cy="5629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00BF09-2E18-AB46-9663-89B3F830FD0E}"/>
              </a:ext>
            </a:extLst>
          </p:cNvPr>
          <p:cNvSpPr txBox="1"/>
          <p:nvPr/>
        </p:nvSpPr>
        <p:spPr>
          <a:xfrm>
            <a:off x="7584250" y="2305214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Sequence line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AF38E6-1521-9741-935C-B7CAAEF80F74}"/>
              </a:ext>
            </a:extLst>
          </p:cNvPr>
          <p:cNvCxnSpPr/>
          <p:nvPr/>
        </p:nvCxnSpPr>
        <p:spPr>
          <a:xfrm>
            <a:off x="7120886" y="262176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0B5A4-97A8-EC43-8DA3-D931DD2C5926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117315" y="2749006"/>
            <a:ext cx="463358" cy="5629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E7E04F-2C57-704F-B88D-0695E12B16C7}"/>
              </a:ext>
            </a:extLst>
          </p:cNvPr>
          <p:cNvSpPr txBox="1"/>
          <p:nvPr/>
        </p:nvSpPr>
        <p:spPr>
          <a:xfrm>
            <a:off x="7580674" y="2655259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Spacer line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087723-70B6-B54F-B082-8EB4D925BAED}"/>
              </a:ext>
            </a:extLst>
          </p:cNvPr>
          <p:cNvCxnSpPr/>
          <p:nvPr/>
        </p:nvCxnSpPr>
        <p:spPr>
          <a:xfrm>
            <a:off x="7120886" y="2997349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C63083-18EA-1D4C-B542-2B1CAD1C18BC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7117315" y="3124585"/>
            <a:ext cx="463358" cy="5629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0BD163-9923-254E-8053-5465D2392965}"/>
              </a:ext>
            </a:extLst>
          </p:cNvPr>
          <p:cNvSpPr txBox="1"/>
          <p:nvPr/>
        </p:nvSpPr>
        <p:spPr>
          <a:xfrm>
            <a:off x="7580674" y="3030840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Quality values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16DFC2-CD44-B042-9261-755B7388AFEB}"/>
              </a:ext>
            </a:extLst>
          </p:cNvPr>
          <p:cNvCxnSpPr>
            <a:cxnSpLocks/>
          </p:cNvCxnSpPr>
          <p:nvPr/>
        </p:nvCxnSpPr>
        <p:spPr>
          <a:xfrm>
            <a:off x="7117310" y="3765301"/>
            <a:ext cx="0" cy="13567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DF96B4-F1BE-7943-88A6-3958F8C705B1}"/>
              </a:ext>
            </a:extLst>
          </p:cNvPr>
          <p:cNvSpPr txBox="1"/>
          <p:nvPr/>
        </p:nvSpPr>
        <p:spPr>
          <a:xfrm>
            <a:off x="7584250" y="4309279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Next sequence record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E6F201-BFE5-8A41-A220-49581FAD893D}"/>
              </a:ext>
            </a:extLst>
          </p:cNvPr>
          <p:cNvCxnSpPr>
            <a:cxnSpLocks/>
          </p:cNvCxnSpPr>
          <p:nvPr/>
        </p:nvCxnSpPr>
        <p:spPr>
          <a:xfrm flipH="1">
            <a:off x="7113001" y="4442555"/>
            <a:ext cx="46767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58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41141"/>
            <a:ext cx="8763000" cy="712271"/>
          </a:xfrm>
        </p:spPr>
        <p:txBody>
          <a:bodyPr>
            <a:noAutofit/>
          </a:bodyPr>
          <a:lstStyle/>
          <a:p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Read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1860" y="1873253"/>
            <a:ext cx="4479024" cy="6611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@HWUSI-EAS100R:6:73:941:1973#0/1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8DB3472-C3BB-B24F-A6BC-E12CF5FF5A9B}"/>
              </a:ext>
            </a:extLst>
          </p:cNvPr>
          <p:cNvSpPr txBox="1">
            <a:spLocks/>
          </p:cNvSpPr>
          <p:nvPr/>
        </p:nvSpPr>
        <p:spPr>
          <a:xfrm>
            <a:off x="1624008" y="4119967"/>
            <a:ext cx="8763000" cy="66119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@EAS139:136:FC706VJ:2:2104:15343:197393:GATTACT+GTCTTAAC 1:Y:0:ATCACG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58A60D-EF89-0246-9D55-747BDF4690FA}"/>
              </a:ext>
            </a:extLst>
          </p:cNvPr>
          <p:cNvCxnSpPr>
            <a:cxnSpLocks/>
          </p:cNvCxnSpPr>
          <p:nvPr/>
        </p:nvCxnSpPr>
        <p:spPr>
          <a:xfrm flipH="1">
            <a:off x="1899049" y="2259953"/>
            <a:ext cx="184308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24B9E6-279E-6B43-BEA6-87928588941A}"/>
              </a:ext>
            </a:extLst>
          </p:cNvPr>
          <p:cNvCxnSpPr>
            <a:cxnSpLocks/>
          </p:cNvCxnSpPr>
          <p:nvPr/>
        </p:nvCxnSpPr>
        <p:spPr>
          <a:xfrm flipV="1">
            <a:off x="2799163" y="2260998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809CF8-2D01-C24D-9409-9264058D429A}"/>
              </a:ext>
            </a:extLst>
          </p:cNvPr>
          <p:cNvSpPr txBox="1"/>
          <p:nvPr/>
        </p:nvSpPr>
        <p:spPr>
          <a:xfrm>
            <a:off x="2222081" y="2668557"/>
            <a:ext cx="1154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9182FC-7B29-6041-94ED-FDDF0C41C58A}"/>
              </a:ext>
            </a:extLst>
          </p:cNvPr>
          <p:cNvCxnSpPr>
            <a:cxnSpLocks/>
          </p:cNvCxnSpPr>
          <p:nvPr/>
        </p:nvCxnSpPr>
        <p:spPr>
          <a:xfrm flipH="1" flipV="1">
            <a:off x="3911661" y="2259571"/>
            <a:ext cx="15" cy="76952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3C686A-61DE-2D4D-81C6-899CAED81CB0}"/>
              </a:ext>
            </a:extLst>
          </p:cNvPr>
          <p:cNvCxnSpPr>
            <a:cxnSpLocks/>
          </p:cNvCxnSpPr>
          <p:nvPr/>
        </p:nvCxnSpPr>
        <p:spPr>
          <a:xfrm flipH="1">
            <a:off x="3834757" y="2259953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123E1E-48BE-F548-9B4F-B8EC442DF6FE}"/>
              </a:ext>
            </a:extLst>
          </p:cNvPr>
          <p:cNvSpPr txBox="1"/>
          <p:nvPr/>
        </p:nvSpPr>
        <p:spPr>
          <a:xfrm>
            <a:off x="3658260" y="3033068"/>
            <a:ext cx="5180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F08F8A9-1C0B-C346-AE6C-65783C3FB23C}"/>
              </a:ext>
            </a:extLst>
          </p:cNvPr>
          <p:cNvCxnSpPr>
            <a:cxnSpLocks/>
          </p:cNvCxnSpPr>
          <p:nvPr/>
        </p:nvCxnSpPr>
        <p:spPr>
          <a:xfrm flipV="1">
            <a:off x="4144317" y="2263927"/>
            <a:ext cx="3003" cy="3827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403368-AD83-FB44-AC5C-A8755C2FE74A}"/>
              </a:ext>
            </a:extLst>
          </p:cNvPr>
          <p:cNvCxnSpPr>
            <a:cxnSpLocks/>
          </p:cNvCxnSpPr>
          <p:nvPr/>
        </p:nvCxnSpPr>
        <p:spPr>
          <a:xfrm flipH="1">
            <a:off x="4070221" y="2259953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2E9017D-6938-DE4F-BA67-60A5517CA9DD}"/>
              </a:ext>
            </a:extLst>
          </p:cNvPr>
          <p:cNvSpPr txBox="1"/>
          <p:nvPr/>
        </p:nvSpPr>
        <p:spPr>
          <a:xfrm>
            <a:off x="3944932" y="2646213"/>
            <a:ext cx="4363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EFFEEB-D829-0345-AA77-C4F9B3D29319}"/>
              </a:ext>
            </a:extLst>
          </p:cNvPr>
          <p:cNvCxnSpPr>
            <a:cxnSpLocks/>
          </p:cNvCxnSpPr>
          <p:nvPr/>
        </p:nvCxnSpPr>
        <p:spPr>
          <a:xfrm flipV="1">
            <a:off x="4782590" y="2254450"/>
            <a:ext cx="0" cy="77464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D0D98C-E70C-9B45-B44D-89120083683A}"/>
              </a:ext>
            </a:extLst>
          </p:cNvPr>
          <p:cNvCxnSpPr>
            <a:cxnSpLocks/>
          </p:cNvCxnSpPr>
          <p:nvPr/>
        </p:nvCxnSpPr>
        <p:spPr>
          <a:xfrm flipH="1">
            <a:off x="4438651" y="2257008"/>
            <a:ext cx="78209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C2E421F-5BD8-F64F-A42A-43EDF5855F84}"/>
              </a:ext>
            </a:extLst>
          </p:cNvPr>
          <p:cNvSpPr txBox="1"/>
          <p:nvPr/>
        </p:nvSpPr>
        <p:spPr>
          <a:xfrm>
            <a:off x="4328183" y="3029092"/>
            <a:ext cx="9375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CF89BD3-6382-3D47-8DA3-73A4EC44F9FC}"/>
              </a:ext>
            </a:extLst>
          </p:cNvPr>
          <p:cNvCxnSpPr>
            <a:cxnSpLocks/>
          </p:cNvCxnSpPr>
          <p:nvPr/>
        </p:nvCxnSpPr>
        <p:spPr>
          <a:xfrm flipH="1" flipV="1">
            <a:off x="5524926" y="2254452"/>
            <a:ext cx="921" cy="38887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F942CF-E33E-C640-9070-D28E5279C564}"/>
              </a:ext>
            </a:extLst>
          </p:cNvPr>
          <p:cNvCxnSpPr>
            <a:cxnSpLocks/>
          </p:cNvCxnSpPr>
          <p:nvPr/>
        </p:nvCxnSpPr>
        <p:spPr>
          <a:xfrm flipH="1" flipV="1">
            <a:off x="5413776" y="2257008"/>
            <a:ext cx="190739" cy="256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2D284DB-B08D-8147-8916-62B8D23526BE}"/>
              </a:ext>
            </a:extLst>
          </p:cNvPr>
          <p:cNvSpPr txBox="1"/>
          <p:nvPr/>
        </p:nvSpPr>
        <p:spPr>
          <a:xfrm>
            <a:off x="5141871" y="2646215"/>
            <a:ext cx="60328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6B322E8-9E1F-C84E-B3CD-7DEBE3831AA3}"/>
              </a:ext>
            </a:extLst>
          </p:cNvPr>
          <p:cNvCxnSpPr>
            <a:cxnSpLocks/>
          </p:cNvCxnSpPr>
          <p:nvPr/>
        </p:nvCxnSpPr>
        <p:spPr>
          <a:xfrm flipV="1">
            <a:off x="5756111" y="2263924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305F2F-B712-804A-B7EC-3A64109CD0A2}"/>
              </a:ext>
            </a:extLst>
          </p:cNvPr>
          <p:cNvCxnSpPr>
            <a:cxnSpLocks/>
          </p:cNvCxnSpPr>
          <p:nvPr/>
        </p:nvCxnSpPr>
        <p:spPr>
          <a:xfrm flipH="1">
            <a:off x="5660742" y="2254452"/>
            <a:ext cx="202804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060E848-7E8A-4546-8EFA-B6B06FBA6A14}"/>
              </a:ext>
            </a:extLst>
          </p:cNvPr>
          <p:cNvSpPr txBox="1"/>
          <p:nvPr/>
        </p:nvSpPr>
        <p:spPr>
          <a:xfrm>
            <a:off x="5478378" y="3034982"/>
            <a:ext cx="5951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EABDA1-7E64-964B-9720-7F7F9398AE62}"/>
              </a:ext>
            </a:extLst>
          </p:cNvPr>
          <p:cNvCxnSpPr>
            <a:cxnSpLocks/>
          </p:cNvCxnSpPr>
          <p:nvPr/>
        </p:nvCxnSpPr>
        <p:spPr>
          <a:xfrm flipH="1">
            <a:off x="1914705" y="4505790"/>
            <a:ext cx="884457" cy="294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51F80D3-C1C7-2446-9E9B-69E79FF6BCF8}"/>
              </a:ext>
            </a:extLst>
          </p:cNvPr>
          <p:cNvCxnSpPr>
            <a:cxnSpLocks/>
          </p:cNvCxnSpPr>
          <p:nvPr/>
        </p:nvCxnSpPr>
        <p:spPr>
          <a:xfrm flipV="1">
            <a:off x="2364759" y="4509777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E686D7A-F71B-844E-B231-14440355B6C6}"/>
              </a:ext>
            </a:extLst>
          </p:cNvPr>
          <p:cNvSpPr txBox="1"/>
          <p:nvPr/>
        </p:nvSpPr>
        <p:spPr>
          <a:xfrm>
            <a:off x="1787677" y="4917336"/>
            <a:ext cx="1154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5B51002-2CB7-5340-8BFA-F41CE766FED4}"/>
              </a:ext>
            </a:extLst>
          </p:cNvPr>
          <p:cNvCxnSpPr>
            <a:cxnSpLocks/>
          </p:cNvCxnSpPr>
          <p:nvPr/>
        </p:nvCxnSpPr>
        <p:spPr>
          <a:xfrm flipH="1" flipV="1">
            <a:off x="4331358" y="4496117"/>
            <a:ext cx="12209" cy="772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612ACE-871B-D44D-B5F4-12A3832A6E69}"/>
              </a:ext>
            </a:extLst>
          </p:cNvPr>
          <p:cNvCxnSpPr>
            <a:cxnSpLocks/>
          </p:cNvCxnSpPr>
          <p:nvPr/>
        </p:nvCxnSpPr>
        <p:spPr>
          <a:xfrm flipH="1">
            <a:off x="4257589" y="4496117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A899F80-B9ED-D14A-8D1C-A2757FCBEB79}"/>
              </a:ext>
            </a:extLst>
          </p:cNvPr>
          <p:cNvSpPr txBox="1"/>
          <p:nvPr/>
        </p:nvSpPr>
        <p:spPr>
          <a:xfrm>
            <a:off x="4100574" y="5280757"/>
            <a:ext cx="486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95804D6-F4EE-6F4D-BB27-9A5273B99F6B}"/>
              </a:ext>
            </a:extLst>
          </p:cNvPr>
          <p:cNvCxnSpPr>
            <a:cxnSpLocks/>
          </p:cNvCxnSpPr>
          <p:nvPr/>
        </p:nvCxnSpPr>
        <p:spPr>
          <a:xfrm flipH="1" flipV="1">
            <a:off x="4744980" y="4496873"/>
            <a:ext cx="1" cy="3985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60D3991-322A-3A44-9546-B0204020708F}"/>
              </a:ext>
            </a:extLst>
          </p:cNvPr>
          <p:cNvCxnSpPr>
            <a:cxnSpLocks/>
          </p:cNvCxnSpPr>
          <p:nvPr/>
        </p:nvCxnSpPr>
        <p:spPr>
          <a:xfrm flipH="1">
            <a:off x="4563121" y="4496870"/>
            <a:ext cx="434268" cy="11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7A20B43-AD9E-E548-A376-6FF5326D3AF2}"/>
              </a:ext>
            </a:extLst>
          </p:cNvPr>
          <p:cNvSpPr txBox="1"/>
          <p:nvPr/>
        </p:nvSpPr>
        <p:spPr>
          <a:xfrm>
            <a:off x="4539643" y="4894992"/>
            <a:ext cx="4090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7A1025F-9F4F-F044-B416-01A047C64349}"/>
              </a:ext>
            </a:extLst>
          </p:cNvPr>
          <p:cNvCxnSpPr>
            <a:cxnSpLocks/>
          </p:cNvCxnSpPr>
          <p:nvPr/>
        </p:nvCxnSpPr>
        <p:spPr>
          <a:xfrm flipH="1" flipV="1">
            <a:off x="5716208" y="4531513"/>
            <a:ext cx="3599" cy="7463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6B7AC85-8782-924F-A86E-D657BF0A7BCA}"/>
              </a:ext>
            </a:extLst>
          </p:cNvPr>
          <p:cNvCxnSpPr>
            <a:cxnSpLocks/>
          </p:cNvCxnSpPr>
          <p:nvPr/>
        </p:nvCxnSpPr>
        <p:spPr>
          <a:xfrm flipH="1">
            <a:off x="5105685" y="4508348"/>
            <a:ext cx="132607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062DD63-2E7B-E94C-9750-A7EA3F608780}"/>
              </a:ext>
            </a:extLst>
          </p:cNvPr>
          <p:cNvSpPr txBox="1"/>
          <p:nvPr/>
        </p:nvSpPr>
        <p:spPr>
          <a:xfrm>
            <a:off x="5264993" y="5277871"/>
            <a:ext cx="9166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A07EE91-4E86-A845-8F6D-D11DA336F1D9}"/>
              </a:ext>
            </a:extLst>
          </p:cNvPr>
          <p:cNvCxnSpPr>
            <a:cxnSpLocks/>
            <a:stCxn id="79" idx="0"/>
          </p:cNvCxnSpPr>
          <p:nvPr/>
        </p:nvCxnSpPr>
        <p:spPr>
          <a:xfrm flipH="1" flipV="1">
            <a:off x="9870448" y="4498045"/>
            <a:ext cx="31554" cy="78571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592C603-D336-6545-A9EB-2DAD782A07C0}"/>
              </a:ext>
            </a:extLst>
          </p:cNvPr>
          <p:cNvCxnSpPr>
            <a:cxnSpLocks/>
          </p:cNvCxnSpPr>
          <p:nvPr/>
        </p:nvCxnSpPr>
        <p:spPr>
          <a:xfrm flipH="1">
            <a:off x="9407113" y="4508348"/>
            <a:ext cx="71509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E573B45-2978-E346-A981-4F7EF3E982AF}"/>
              </a:ext>
            </a:extLst>
          </p:cNvPr>
          <p:cNvSpPr txBox="1"/>
          <p:nvPr/>
        </p:nvSpPr>
        <p:spPr>
          <a:xfrm>
            <a:off x="9608181" y="5283761"/>
            <a:ext cx="5876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F06357D-386B-CE46-B666-3411F22330F4}"/>
              </a:ext>
            </a:extLst>
          </p:cNvPr>
          <p:cNvCxnSpPr>
            <a:cxnSpLocks/>
          </p:cNvCxnSpPr>
          <p:nvPr/>
        </p:nvCxnSpPr>
        <p:spPr>
          <a:xfrm flipV="1">
            <a:off x="8836468" y="4512703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ECE1987-A361-6C48-B9D5-EA438701A059}"/>
              </a:ext>
            </a:extLst>
          </p:cNvPr>
          <p:cNvCxnSpPr>
            <a:cxnSpLocks/>
          </p:cNvCxnSpPr>
          <p:nvPr/>
        </p:nvCxnSpPr>
        <p:spPr>
          <a:xfrm flipH="1">
            <a:off x="8724400" y="4510144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7DFC762-1356-D341-9050-53EB3466591B}"/>
              </a:ext>
            </a:extLst>
          </p:cNvPr>
          <p:cNvSpPr txBox="1"/>
          <p:nvPr/>
        </p:nvSpPr>
        <p:spPr>
          <a:xfrm>
            <a:off x="8590263" y="5283761"/>
            <a:ext cx="514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13909F-898B-E049-8EAD-F6F20B543C41}"/>
              </a:ext>
            </a:extLst>
          </p:cNvPr>
          <p:cNvCxnSpPr>
            <a:cxnSpLocks/>
          </p:cNvCxnSpPr>
          <p:nvPr/>
        </p:nvCxnSpPr>
        <p:spPr>
          <a:xfrm flipH="1">
            <a:off x="2959294" y="4502029"/>
            <a:ext cx="2899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94F35B7-30A6-C240-88DE-5431EC581DE1}"/>
              </a:ext>
            </a:extLst>
          </p:cNvPr>
          <p:cNvCxnSpPr>
            <a:cxnSpLocks/>
            <a:stCxn id="86" idx="0"/>
          </p:cNvCxnSpPr>
          <p:nvPr/>
        </p:nvCxnSpPr>
        <p:spPr>
          <a:xfrm flipH="1" flipV="1">
            <a:off x="3111152" y="4506025"/>
            <a:ext cx="32502" cy="77773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D43CEA9-25F5-BA48-A89A-55FA5C483140}"/>
              </a:ext>
            </a:extLst>
          </p:cNvPr>
          <p:cNvSpPr txBox="1"/>
          <p:nvPr/>
        </p:nvSpPr>
        <p:spPr>
          <a:xfrm>
            <a:off x="2887963" y="5283761"/>
            <a:ext cx="51138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668AA36-EDFD-5B4F-8D27-EF0C90F83073}"/>
              </a:ext>
            </a:extLst>
          </p:cNvPr>
          <p:cNvCxnSpPr>
            <a:cxnSpLocks/>
          </p:cNvCxnSpPr>
          <p:nvPr/>
        </p:nvCxnSpPr>
        <p:spPr>
          <a:xfrm flipH="1">
            <a:off x="3452813" y="4498039"/>
            <a:ext cx="6174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E6FD979-7298-7341-9BE8-A55E1605E15D}"/>
              </a:ext>
            </a:extLst>
          </p:cNvPr>
          <p:cNvCxnSpPr>
            <a:cxnSpLocks/>
          </p:cNvCxnSpPr>
          <p:nvPr/>
        </p:nvCxnSpPr>
        <p:spPr>
          <a:xfrm flipV="1">
            <a:off x="3762844" y="4502032"/>
            <a:ext cx="0" cy="3900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50021F7-8DFE-784C-BBB3-60F35F5270E6}"/>
              </a:ext>
            </a:extLst>
          </p:cNvPr>
          <p:cNvSpPr txBox="1"/>
          <p:nvPr/>
        </p:nvSpPr>
        <p:spPr>
          <a:xfrm>
            <a:off x="3377065" y="4917337"/>
            <a:ext cx="786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Flowcell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A416B6-85E2-6A42-BA15-7D172DDA57AC}"/>
              </a:ext>
            </a:extLst>
          </p:cNvPr>
          <p:cNvCxnSpPr>
            <a:cxnSpLocks/>
          </p:cNvCxnSpPr>
          <p:nvPr/>
        </p:nvCxnSpPr>
        <p:spPr>
          <a:xfrm flipH="1" flipV="1">
            <a:off x="7585456" y="4498039"/>
            <a:ext cx="1" cy="39350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91B6F05-2C30-EC4F-976D-EA5E88F8B77D}"/>
              </a:ext>
            </a:extLst>
          </p:cNvPr>
          <p:cNvCxnSpPr>
            <a:cxnSpLocks/>
          </p:cNvCxnSpPr>
          <p:nvPr/>
        </p:nvCxnSpPr>
        <p:spPr>
          <a:xfrm flipH="1">
            <a:off x="6710365" y="4504840"/>
            <a:ext cx="182165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729C2C7-F2EE-724D-92F9-8D3EBA879729}"/>
              </a:ext>
            </a:extLst>
          </p:cNvPr>
          <p:cNvSpPr txBox="1"/>
          <p:nvPr/>
        </p:nvSpPr>
        <p:spPr>
          <a:xfrm>
            <a:off x="7337855" y="4891100"/>
            <a:ext cx="486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UMI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D9291A9-8C5E-9543-9D93-1C286927337D}"/>
              </a:ext>
            </a:extLst>
          </p:cNvPr>
          <p:cNvCxnSpPr>
            <a:cxnSpLocks/>
          </p:cNvCxnSpPr>
          <p:nvPr/>
        </p:nvCxnSpPr>
        <p:spPr>
          <a:xfrm flipH="1">
            <a:off x="8916958" y="4061543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B2E855D-D42F-BA43-AA89-5DF789AB1BD4}"/>
              </a:ext>
            </a:extLst>
          </p:cNvPr>
          <p:cNvSpPr txBox="1"/>
          <p:nvPr/>
        </p:nvSpPr>
        <p:spPr>
          <a:xfrm>
            <a:off x="8532019" y="3140175"/>
            <a:ext cx="9858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Filter status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1120594-863B-A24C-90C0-D528BEB9A95C}"/>
              </a:ext>
            </a:extLst>
          </p:cNvPr>
          <p:cNvCxnSpPr>
            <a:cxnSpLocks/>
          </p:cNvCxnSpPr>
          <p:nvPr/>
        </p:nvCxnSpPr>
        <p:spPr>
          <a:xfrm flipV="1">
            <a:off x="9028710" y="3703514"/>
            <a:ext cx="0" cy="3580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C42217-3795-944E-AE86-4AB7EFA17CFD}"/>
              </a:ext>
            </a:extLst>
          </p:cNvPr>
          <p:cNvCxnSpPr>
            <a:cxnSpLocks/>
          </p:cNvCxnSpPr>
          <p:nvPr/>
        </p:nvCxnSpPr>
        <p:spPr>
          <a:xfrm flipH="1" flipV="1">
            <a:off x="9197970" y="4504842"/>
            <a:ext cx="1" cy="3947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7BC96FE-E2C5-D944-BFBC-2F2FDDD2181D}"/>
              </a:ext>
            </a:extLst>
          </p:cNvPr>
          <p:cNvCxnSpPr>
            <a:cxnSpLocks/>
          </p:cNvCxnSpPr>
          <p:nvPr/>
        </p:nvCxnSpPr>
        <p:spPr>
          <a:xfrm flipH="1">
            <a:off x="9113575" y="4504843"/>
            <a:ext cx="185240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E466135-0E9F-134F-AC24-9A7C263FB571}"/>
              </a:ext>
            </a:extLst>
          </p:cNvPr>
          <p:cNvSpPr txBox="1"/>
          <p:nvPr/>
        </p:nvSpPr>
        <p:spPr>
          <a:xfrm>
            <a:off x="8868878" y="4913180"/>
            <a:ext cx="8309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Control #</a:t>
            </a:r>
          </a:p>
        </p:txBody>
      </p:sp>
    </p:spTree>
    <p:extLst>
      <p:ext uri="{BB962C8B-B14F-4D97-AF65-F5344CB8AC3E}">
        <p14:creationId xmlns:p14="http://schemas.microsoft.com/office/powerpoint/2010/main" val="225911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0" y="857254"/>
            <a:ext cx="8590236" cy="61485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Quality values -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Phred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scores and ASCII glyphs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53713" y="3965029"/>
            <a:ext cx="6041570" cy="1752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Encoding History: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Format (shown above): Q of 0 to 93 using ASCII 33 to 126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data, SAM format,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1.8+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Solexa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1.0: Q of -5 to 62 using ASCII 59 to 126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1.3 to 1.8: Q of 0 to 62 using ASCII 64 to 126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1.5 to 1.7: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Phred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scores 0 to 2 have a slightly different meaning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1.8+ -&gt; Sanger Format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753713" y="1394785"/>
          <a:ext cx="6041570" cy="24288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5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4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Phred</a:t>
                      </a:r>
                      <a:r>
                        <a:rPr lang="en-US" sz="1400" u="none" strike="noStrike" dirty="0">
                          <a:effectLst/>
                        </a:rPr>
                        <a:t> Q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Probability (P) of Wrong Base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Base</a:t>
                      </a:r>
                      <a:r>
                        <a:rPr lang="en-US" sz="1400" u="none" strike="noStrike" baseline="0" dirty="0">
                          <a:effectLst/>
                        </a:rPr>
                        <a:t> Call Accuracy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Sanger “Q + 33” Shift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Sanger “Q + 33” Shift ASCII glyph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!</a:t>
                      </a:r>
                      <a:endParaRPr lang="ru-RU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0.794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0.206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34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“</a:t>
                      </a:r>
                      <a:endParaRPr lang="de-DE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0.631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0.369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400" u="none" strike="noStrike" dirty="0">
                          <a:effectLst/>
                        </a:rPr>
                        <a:t>#</a:t>
                      </a:r>
                      <a:endParaRPr lang="uk-UA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+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20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0.01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0.001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63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?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14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F025-9974-EB48-9CDF-6321AFB7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17072"/>
            <a:ext cx="78867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GFF/GTF - representing sequence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4984-05AB-4243-98AB-625773E24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81917"/>
            <a:ext cx="7886700" cy="369416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GFF – General/Generic Feature Format; Gene Finding Format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versions in wide use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GFF2 (see also GTF)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GFF3</a:t>
            </a:r>
          </a:p>
          <a:p>
            <a:pPr lvl="3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Added formal support for multiple levels (and direction) of hierarchy 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(e.g., gene -&gt; transcript -&gt; exon)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GTF – Gene Transfer Format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extension of GFF2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GFF2, GFF3 and GTF are all tab-separate files with 9 fields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Differing content in 9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column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5459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2281-4418-C74B-9F69-281E463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38212"/>
            <a:ext cx="7886700" cy="59412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GFF/GTF – general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440EE7-67A5-8548-80B4-BB6A4E23C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8012" y="1978483"/>
            <a:ext cx="9013518" cy="326431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1A94F1-34F5-C84C-9370-9D39AEB21EE4}"/>
              </a:ext>
            </a:extLst>
          </p:cNvPr>
          <p:cNvSpPr txBox="1"/>
          <p:nvPr/>
        </p:nvSpPr>
        <p:spPr>
          <a:xfrm>
            <a:off x="7321163" y="5417336"/>
            <a:ext cx="27622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en.wikipedia.org</a:t>
            </a:r>
            <a:r>
              <a:rPr lang="en-US" sz="900" dirty="0"/>
              <a:t>/wiki/</a:t>
            </a:r>
            <a:r>
              <a:rPr lang="en-US" sz="900" dirty="0" err="1"/>
              <a:t>General_feature_format</a:t>
            </a:r>
            <a:endParaRPr lang="en-US" sz="900" dirty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8376570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2542</TotalTime>
  <Words>786</Words>
  <Application>Microsoft Macintosh PowerPoint</Application>
  <PresentationFormat>Widescreen</PresentationFormat>
  <Paragraphs>144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Courier</vt:lpstr>
      <vt:lpstr>Segoe UI</vt:lpstr>
      <vt:lpstr>Verdana</vt:lpstr>
      <vt:lpstr>1_Office Theme</vt:lpstr>
      <vt:lpstr>PowerPoint Presentation</vt:lpstr>
      <vt:lpstr>PowerPoint Presentation</vt:lpstr>
      <vt:lpstr>PowerPoint Presentation</vt:lpstr>
      <vt:lpstr>Fasta – format for representing nucleic acid or amino acid sequences</vt:lpstr>
      <vt:lpstr>Fastq – format for representing raw sequence – base calls and quality values</vt:lpstr>
      <vt:lpstr>Read naming conventions</vt:lpstr>
      <vt:lpstr>Quality values - Phred scores and ASCII glyphs</vt:lpstr>
      <vt:lpstr>GFF/GTF - representing sequence features</vt:lpstr>
      <vt:lpstr>GFF/GTF – general structure</vt:lpstr>
      <vt:lpstr>Ensembl GTF example record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51</cp:revision>
  <dcterms:created xsi:type="dcterms:W3CDTF">2019-02-25T20:09:25Z</dcterms:created>
  <dcterms:modified xsi:type="dcterms:W3CDTF">2024-06-16T21:07:18Z</dcterms:modified>
</cp:coreProperties>
</file>