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25"/>
  </p:notesMasterIdLst>
  <p:sldIdLst>
    <p:sldId id="256" r:id="rId2"/>
    <p:sldId id="257" r:id="rId3"/>
    <p:sldId id="515" r:id="rId4"/>
    <p:sldId id="529" r:id="rId5"/>
    <p:sldId id="528" r:id="rId6"/>
    <p:sldId id="530" r:id="rId7"/>
    <p:sldId id="307" r:id="rId8"/>
    <p:sldId id="261" r:id="rId9"/>
    <p:sldId id="531" r:id="rId10"/>
    <p:sldId id="274" r:id="rId11"/>
    <p:sldId id="532" r:id="rId12"/>
    <p:sldId id="541" r:id="rId13"/>
    <p:sldId id="542" r:id="rId14"/>
    <p:sldId id="538" r:id="rId15"/>
    <p:sldId id="534" r:id="rId16"/>
    <p:sldId id="540" r:id="rId17"/>
    <p:sldId id="535" r:id="rId18"/>
    <p:sldId id="269" r:id="rId19"/>
    <p:sldId id="310" r:id="rId20"/>
    <p:sldId id="539" r:id="rId21"/>
    <p:sldId id="309" r:id="rId22"/>
    <p:sldId id="536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33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74802-55CA-9B40-9191-B744CF71FA91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17382-AF21-B944-B920-FDC994534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92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6262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3139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genome.sph.umich.edu</a:t>
            </a:r>
            <a:r>
              <a:rPr lang="en-US" dirty="0"/>
              <a:t>/wiki/</a:t>
            </a:r>
            <a:r>
              <a:rPr lang="en-US" dirty="0" err="1"/>
              <a:t>Variant_Normalization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Parsimony means representing a variant in as few nucleotides as possible without reducing the length of any allele to 0.</a:t>
            </a:r>
          </a:p>
          <a:p>
            <a:endParaRPr lang="en-US" dirty="0"/>
          </a:p>
          <a:p>
            <a:r>
              <a:rPr lang="en-US" dirty="0"/>
              <a:t>Left aligning a variant means shifting the start position of that variant to the left till it is no longer possible to do so.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representation of variants in a VCF file requires that no alleles in the REF and ALT field are represented with an empty string (empty allele). The red </a:t>
            </a:r>
            <a:r>
              <a:rPr lang="en-US" dirty="0" err="1"/>
              <a:t>indel</a:t>
            </a:r>
            <a:r>
              <a:rPr lang="en-US" dirty="0"/>
              <a:t> has an illegal VCF representation.</a:t>
            </a:r>
          </a:p>
          <a:p>
            <a:r>
              <a:rPr lang="en-US" dirty="0"/>
              <a:t>The green variant is not left aligned as you can prefix an A nucleotide on the left side of the variant's alleles and truncate the C on the right side of the variant's alleles. It is however parsimonious.</a:t>
            </a:r>
          </a:p>
          <a:p>
            <a:r>
              <a:rPr lang="en-US" dirty="0"/>
              <a:t>The orange variant is left aligned but is not right parsimonious.</a:t>
            </a:r>
          </a:p>
          <a:p>
            <a:r>
              <a:rPr lang="en-US" dirty="0"/>
              <a:t>The blue variant is left aligned but not left parsimonious.</a:t>
            </a:r>
          </a:p>
          <a:p>
            <a:r>
              <a:rPr lang="en-US" dirty="0"/>
              <a:t>The maroon variant is left aligned and parsimonious.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2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535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7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0938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7081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0450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801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FFE7ECBE-2734-6F41-AAD5-DE10DA0A36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6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473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5593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125987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8" name="Picture 7" descr="cshl_logo_alternate rgb.png">
            <a:extLst>
              <a:ext uri="{FF2B5EF4-FFF2-40B4-BE49-F238E27FC236}">
                <a16:creationId xmlns:a16="http://schemas.microsoft.com/office/drawing/2014/main" id="{F7830460-2BBD-D44D-8E0E-398CF832B3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41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6089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188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992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618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46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80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14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B3995-BCAD-474A-A886-0587475713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2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22F2C-02F5-254D-9E23-5D0B71EDB21A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D60B14-C760-2E4A-A32D-A1DBD7FC18D7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11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72" r:id="rId15"/>
    <p:sldLayoutId id="2147483673" r:id="rId16"/>
    <p:sldLayoutId id="21474836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broadinstitute.github.io/picard/explain-flag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.ucsc.edu/FAQ/FAQformat.html#format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mbio.org/module-02-inputs/0002/02/01/Reference_Genome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mtools.sourceforge.net/SAM1.pdf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62681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7005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dirty="0"/>
              <a:t>SAM </a:t>
            </a:r>
            <a:r>
              <a:rPr lang="en-US" sz="4800" dirty="0"/>
              <a:t>F</a:t>
            </a:r>
            <a:r>
              <a:rPr sz="4800" dirty="0"/>
              <a:t>ormat</a:t>
            </a:r>
            <a:r>
              <a:rPr lang="en-US" sz="4800" dirty="0"/>
              <a:t> – Information Fields</a:t>
            </a:r>
            <a:endParaRPr sz="4800" dirty="0"/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2379787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122072"/>
            <a:ext cx="8839200" cy="74342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flags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180" y="1272619"/>
            <a:ext cx="5009111" cy="514703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1800" dirty="0"/>
              <a:t>12 bitwise flags describing the alignment</a:t>
            </a:r>
          </a:p>
          <a:p>
            <a:pPr>
              <a:defRPr/>
            </a:pPr>
            <a:r>
              <a:rPr lang="en-US" sz="1800" dirty="0"/>
              <a:t>Stored as a binary string of length 12 instead of 12 columns of data</a:t>
            </a:r>
          </a:p>
          <a:p>
            <a:pPr>
              <a:defRPr/>
            </a:pPr>
            <a:r>
              <a:rPr lang="en-US" sz="1800" dirty="0"/>
              <a:t>Value of ‘1’ indicates the flag is set.  e.g. 001000000000</a:t>
            </a:r>
          </a:p>
          <a:p>
            <a:pPr>
              <a:defRPr/>
            </a:pPr>
            <a:r>
              <a:rPr lang="en-US" sz="1800" dirty="0"/>
              <a:t>All combinations can be represented as a number from 0 to 4095 (i.e. 2</a:t>
            </a:r>
            <a:r>
              <a:rPr lang="en-US" sz="1800" baseline="30000" dirty="0"/>
              <a:t>12</a:t>
            </a:r>
            <a:r>
              <a:rPr lang="en-US" sz="1800" dirty="0"/>
              <a:t>-1).  This number is used in the BAM/SAM file.  </a:t>
            </a:r>
          </a:p>
          <a:p>
            <a:pPr>
              <a:defRPr/>
            </a:pPr>
            <a:r>
              <a:rPr lang="en-US" sz="1800" dirty="0"/>
              <a:t>You can specify ‘required’ or ‘filter’ flags in samtools view using the ‘-f’ and ‘-F’ options respectively  </a:t>
            </a:r>
          </a:p>
        </p:txBody>
      </p:sp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5637229" y="4034672"/>
            <a:ext cx="64760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/>
              <a:t>Note that to maximize confusion, each bit is described in the SAM specification using its hexadecimal representation (i.e., '0x10' = 16 and '0x40' = 64).</a:t>
            </a:r>
          </a:p>
        </p:txBody>
      </p:sp>
      <p:pic>
        <p:nvPicPr>
          <p:cNvPr id="4" name="Picture 3" descr="Screen Shot 2015-11-16 at 1.15.5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827" y="1272619"/>
            <a:ext cx="6696173" cy="26912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535AFA-ADEE-D845-A9E4-81E062E79981}"/>
              </a:ext>
            </a:extLst>
          </p:cNvPr>
          <p:cNvSpPr/>
          <p:nvPr/>
        </p:nvSpPr>
        <p:spPr>
          <a:xfrm>
            <a:off x="2963159" y="5836180"/>
            <a:ext cx="71235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hlinkClick r:id="rId3"/>
              </a:rPr>
              <a:t>http://broadinstitute.github.io/picard/explain-flags.html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909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AM format"/>
          <p:cNvSpPr txBox="1">
            <a:spLocks noGrp="1"/>
          </p:cNvSpPr>
          <p:nvPr>
            <p:ph type="title"/>
          </p:nvPr>
        </p:nvSpPr>
        <p:spPr>
          <a:xfrm>
            <a:off x="457199" y="207118"/>
            <a:ext cx="11277600" cy="60960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SAM 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4800" b="1" dirty="0">
                <a:latin typeface="Calibri" panose="020F0502020204030204" pitchFamily="34" charset="0"/>
                <a:cs typeface="Calibri" panose="020F0502020204030204" pitchFamily="34" charset="0"/>
              </a:rPr>
              <a:t>ormat</a:t>
            </a:r>
            <a:r>
              <a:rPr lang="en-US" sz="4800" b="1" dirty="0">
                <a:latin typeface="Calibri" panose="020F0502020204030204" pitchFamily="34" charset="0"/>
                <a:cs typeface="Calibri" panose="020F0502020204030204" pitchFamily="34" charset="0"/>
              </a:rPr>
              <a:t> – Information Fields</a:t>
            </a:r>
            <a:endParaRPr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09" name="Screen Shot 2014-11-14 at 8.32.21 AM.png" descr="Screen Shot 2014-11-14 at 8.32.21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01" y="1003765"/>
            <a:ext cx="9194139" cy="308299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94ED37F-E3F3-3B4C-9947-32EFC1395793}"/>
              </a:ext>
            </a:extLst>
          </p:cNvPr>
          <p:cNvGrpSpPr/>
          <p:nvPr/>
        </p:nvGrpSpPr>
        <p:grpSpPr>
          <a:xfrm>
            <a:off x="165401" y="4453923"/>
            <a:ext cx="12026599" cy="1091087"/>
            <a:chOff x="82700" y="4932393"/>
            <a:chExt cx="12026599" cy="1091087"/>
          </a:xfrm>
        </p:grpSpPr>
        <p:pic>
          <p:nvPicPr>
            <p:cNvPr id="410" name="Screen Shot 2014-11-14 at 8.34.08 AM.png" descr="Screen Shot 2014-11-14 at 8.34.08 AM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00" y="5286821"/>
              <a:ext cx="12026599" cy="191116"/>
            </a:xfrm>
            <a:prstGeom prst="rect">
              <a:avLst/>
            </a:prstGeom>
            <a:ln w="12700">
              <a:miter lim="400000"/>
            </a:ln>
          </p:spPr>
        </p:pic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3EE22F-0334-A347-BE4D-A9740AB0D68D}"/>
                </a:ext>
              </a:extLst>
            </p:cNvPr>
            <p:cNvGrpSpPr/>
            <p:nvPr/>
          </p:nvGrpSpPr>
          <p:grpSpPr>
            <a:xfrm>
              <a:off x="705685" y="4932393"/>
              <a:ext cx="8285962" cy="1091087"/>
              <a:chOff x="747693" y="4953397"/>
              <a:chExt cx="8285962" cy="1091087"/>
            </a:xfrm>
          </p:grpSpPr>
          <p:sp>
            <p:nvSpPr>
              <p:cNvPr id="408" name="3"/>
              <p:cNvSpPr txBox="1"/>
              <p:nvPr/>
            </p:nvSpPr>
            <p:spPr>
              <a:xfrm>
                <a:off x="3249767" y="4988273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3</a:t>
                </a:r>
              </a:p>
            </p:txBody>
          </p:sp>
          <p:sp>
            <p:nvSpPr>
              <p:cNvPr id="411" name="2"/>
              <p:cNvSpPr txBox="1"/>
              <p:nvPr/>
            </p:nvSpPr>
            <p:spPr>
              <a:xfrm>
                <a:off x="2516017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2</a:t>
                </a:r>
              </a:p>
            </p:txBody>
          </p:sp>
          <p:sp>
            <p:nvSpPr>
              <p:cNvPr id="412" name="1"/>
              <p:cNvSpPr txBox="1"/>
              <p:nvPr/>
            </p:nvSpPr>
            <p:spPr>
              <a:xfrm>
                <a:off x="747693" y="495339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</a:t>
                </a:r>
              </a:p>
            </p:txBody>
          </p:sp>
          <p:sp>
            <p:nvSpPr>
              <p:cNvPr id="413" name="5"/>
              <p:cNvSpPr txBox="1"/>
              <p:nvPr/>
            </p:nvSpPr>
            <p:spPr>
              <a:xfrm>
                <a:off x="4778973" y="4989430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5</a:t>
                </a:r>
              </a:p>
            </p:txBody>
          </p:sp>
          <p:sp>
            <p:nvSpPr>
              <p:cNvPr id="414" name="4"/>
              <p:cNvSpPr txBox="1"/>
              <p:nvPr/>
            </p:nvSpPr>
            <p:spPr>
              <a:xfrm>
                <a:off x="4167369" y="4979922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4</a:t>
                </a:r>
              </a:p>
            </p:txBody>
          </p:sp>
          <p:sp>
            <p:nvSpPr>
              <p:cNvPr id="415" name="8"/>
              <p:cNvSpPr txBox="1"/>
              <p:nvPr/>
            </p:nvSpPr>
            <p:spPr>
              <a:xfrm>
                <a:off x="7158279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8</a:t>
                </a:r>
              </a:p>
            </p:txBody>
          </p:sp>
          <p:sp>
            <p:nvSpPr>
              <p:cNvPr id="416" name="6"/>
              <p:cNvSpPr txBox="1"/>
              <p:nvPr/>
            </p:nvSpPr>
            <p:spPr>
              <a:xfrm>
                <a:off x="5613979" y="4962687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6</a:t>
                </a:r>
              </a:p>
            </p:txBody>
          </p:sp>
          <p:sp>
            <p:nvSpPr>
              <p:cNvPr id="417" name="7"/>
              <p:cNvSpPr txBox="1"/>
              <p:nvPr/>
            </p:nvSpPr>
            <p:spPr>
              <a:xfrm>
                <a:off x="6228170" y="4971414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7</a:t>
                </a:r>
              </a:p>
            </p:txBody>
          </p:sp>
          <p:sp>
            <p:nvSpPr>
              <p:cNvPr id="418" name="10"/>
              <p:cNvSpPr txBox="1"/>
              <p:nvPr/>
            </p:nvSpPr>
            <p:spPr>
              <a:xfrm>
                <a:off x="8642732" y="4971166"/>
                <a:ext cx="390923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10</a:t>
                </a:r>
              </a:p>
            </p:txBody>
          </p:sp>
          <p:sp>
            <p:nvSpPr>
              <p:cNvPr id="419" name="9"/>
              <p:cNvSpPr txBox="1"/>
              <p:nvPr/>
            </p:nvSpPr>
            <p:spPr>
              <a:xfrm>
                <a:off x="7858631" y="4988931"/>
                <a:ext cx="239119" cy="3102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lIns="35719" tIns="35719" rIns="35719" bIns="35719" anchor="ctr">
                <a:spAutoFit/>
              </a:bodyPr>
              <a:lstStyle>
                <a:lvl1pPr>
                  <a:defRPr sz="2200"/>
                </a:lvl1pPr>
              </a:lstStyle>
              <a:p>
                <a:r>
                  <a:rPr sz="1547" dirty="0"/>
                  <a:t>9</a:t>
                </a:r>
              </a:p>
            </p:txBody>
          </p:sp>
          <p:pic>
            <p:nvPicPr>
              <p:cNvPr id="420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66288" y="5472140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  <p:pic>
            <p:nvPicPr>
              <p:cNvPr id="421" name="Question mark - red.png" descr="Question mark - red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0949" y="5485204"/>
                <a:ext cx="334499" cy="559280"/>
              </a:xfrm>
              <a:prstGeom prst="rect">
                <a:avLst/>
              </a:prstGeom>
              <a:ln w="12700">
                <a:miter lim="400000"/>
              </a:ln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314-351D-8543-A3A5-53F9090FE0CA}"/>
              </a:ext>
            </a:extLst>
          </p:cNvPr>
          <p:cNvSpPr txBox="1"/>
          <p:nvPr/>
        </p:nvSpPr>
        <p:spPr>
          <a:xfrm>
            <a:off x="1268775" y="6497956"/>
            <a:ext cx="5994400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67" dirty="0"/>
              <a:t>Slide courtesy of Andrew Farrell </a:t>
            </a:r>
          </a:p>
        </p:txBody>
      </p:sp>
    </p:spTree>
    <p:extLst>
      <p:ext uri="{BB962C8B-B14F-4D97-AF65-F5344CB8AC3E}">
        <p14:creationId xmlns:p14="http://schemas.microsoft.com/office/powerpoint/2010/main" val="236732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>
          <a:xfrm>
            <a:off x="1676400" y="-267731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CIGAR strings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854" y="4964377"/>
            <a:ext cx="8839200" cy="1728788"/>
          </a:xfrm>
        </p:spPr>
        <p:txBody>
          <a:bodyPr>
            <a:noAutofit/>
          </a:bodyPr>
          <a:lstStyle/>
          <a:p>
            <a:pPr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 81M859N19M</a:t>
            </a:r>
          </a:p>
          <a:p>
            <a:pPr lvl="1" indent="0">
              <a:lnSpc>
                <a:spcPct val="120000"/>
              </a:lnSpc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100 bp read consists of:  81 bases of alignment to reference, 859 bases skipped (an intron), 19 bases of alignment</a:t>
            </a:r>
          </a:p>
        </p:txBody>
      </p:sp>
      <p:pic>
        <p:nvPicPr>
          <p:cNvPr id="28675" name="Picture 4" descr="CIGAR operatio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232" y="1992392"/>
            <a:ext cx="7649917" cy="2856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648E99-9DA9-9644-9BCB-1340C971E48B}"/>
              </a:ext>
            </a:extLst>
          </p:cNvPr>
          <p:cNvSpPr txBox="1">
            <a:spLocks/>
          </p:cNvSpPr>
          <p:nvPr/>
        </p:nvSpPr>
        <p:spPr>
          <a:xfrm>
            <a:off x="0" y="677083"/>
            <a:ext cx="11899142" cy="123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‘CIGAR’ (</a:t>
            </a:r>
            <a:r>
              <a:rPr lang="en-US" sz="1800" b="1" u="sng" dirty="0">
                <a:cs typeface="Calibri" panose="020F0502020204030204" pitchFamily="34" charset="0"/>
              </a:rPr>
              <a:t>C</a:t>
            </a:r>
            <a:r>
              <a:rPr lang="en-US" sz="1800" dirty="0">
                <a:cs typeface="Calibri" panose="020F0502020204030204" pitchFamily="34" charset="0"/>
              </a:rPr>
              <a:t>ompact </a:t>
            </a:r>
            <a:r>
              <a:rPr lang="en-US" sz="1800" b="1" u="sng" dirty="0">
                <a:cs typeface="Calibri" panose="020F0502020204030204" pitchFamily="34" charset="0"/>
              </a:rPr>
              <a:t>I</a:t>
            </a:r>
            <a:r>
              <a:rPr lang="en-US" sz="1800" dirty="0">
                <a:cs typeface="Calibri" panose="020F0502020204030204" pitchFamily="34" charset="0"/>
              </a:rPr>
              <a:t>diosyncratic </a:t>
            </a:r>
            <a:r>
              <a:rPr lang="en-US" sz="1800" b="1" u="sng" dirty="0">
                <a:cs typeface="Calibri" panose="020F0502020204030204" pitchFamily="34" charset="0"/>
              </a:rPr>
              <a:t>G</a:t>
            </a:r>
            <a:r>
              <a:rPr lang="en-US" sz="1800" dirty="0">
                <a:cs typeface="Calibri" panose="020F0502020204030204" pitchFamily="34" charset="0"/>
              </a:rPr>
              <a:t>apped </a:t>
            </a:r>
            <a:r>
              <a:rPr lang="en-US" sz="1800" b="1" u="sng" dirty="0">
                <a:cs typeface="Calibri" panose="020F0502020204030204" pitchFamily="34" charset="0"/>
              </a:rPr>
              <a:t>A</a:t>
            </a:r>
            <a:r>
              <a:rPr lang="en-US" sz="1800" dirty="0">
                <a:cs typeface="Calibri" panose="020F0502020204030204" pitchFamily="34" charset="0"/>
              </a:rPr>
              <a:t>lignment </a:t>
            </a:r>
            <a:r>
              <a:rPr lang="en-US" sz="1800" b="1" u="sng" dirty="0">
                <a:cs typeface="Calibri" panose="020F0502020204030204" pitchFamily="34" charset="0"/>
              </a:rPr>
              <a:t>R</a:t>
            </a:r>
            <a:r>
              <a:rPr lang="en-US" sz="1800" dirty="0">
                <a:cs typeface="Calibri" panose="020F0502020204030204" pitchFamily="34" charset="0"/>
              </a:rPr>
              <a:t>eport)</a:t>
            </a:r>
          </a:p>
          <a:p>
            <a:pPr indent="0">
              <a:lnSpc>
                <a:spcPct val="120000"/>
              </a:lnSpc>
              <a:defRPr/>
            </a:pPr>
            <a:r>
              <a:rPr lang="en-US" sz="1800" dirty="0">
                <a:cs typeface="Calibri" panose="020F0502020204030204" pitchFamily="34" charset="0"/>
              </a:rPr>
              <a:t>The CIGAR string is a sequence of base lengths and associated ‘operations’ indicating which bases align to the reference (either a match or mismatch), are deleted, are inserted, represent introns, etc.</a:t>
            </a:r>
          </a:p>
        </p:txBody>
      </p:sp>
    </p:spTree>
    <p:extLst>
      <p:ext uri="{BB962C8B-B14F-4D97-AF65-F5344CB8AC3E}">
        <p14:creationId xmlns:p14="http://schemas.microsoft.com/office/powerpoint/2010/main" val="48106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CRAM files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6405601" cy="50212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CRAM is an ultra-compressed version of a BAM file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Usually between 30-60% smaller than the corresponding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Stores “diffs” from the reference genome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requires the matching reference genome to restore original data!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Base quality binning may be used as well</a:t>
            </a:r>
          </a:p>
          <a:p>
            <a:pPr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Some tools still require conversion back to bam</a:t>
            </a:r>
          </a:p>
          <a:p>
            <a:pPr lvl="1">
              <a:defRPr/>
            </a:pP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5101BB-88E9-BF42-96BB-482587C21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069" y="1323182"/>
            <a:ext cx="4816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815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1676400" y="1218405"/>
            <a:ext cx="8839200" cy="4984431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When working with BAM files, it is very common to want to examine a focused subset of the reference genome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e.g. the exons of a gene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These subsets are commonly specified in ‘BED’ files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  <a:hlinkClick r:id="rId2"/>
              </a:rPr>
              <a:t>https://genome.ucsc.edu/FAQ/FAQformat.html#format1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Many BAM manipulation tools accept regions of interest in BED format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Basic BED format (tab separated):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Chromosome name, start position, end position (BED3)</a:t>
            </a:r>
          </a:p>
          <a:p>
            <a:pPr lvl="1"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Coordinates in BED format are 0 based</a:t>
            </a:r>
          </a:p>
        </p:txBody>
      </p:sp>
    </p:spTree>
    <p:extLst>
      <p:ext uri="{BB962C8B-B14F-4D97-AF65-F5344CB8AC3E}">
        <p14:creationId xmlns:p14="http://schemas.microsoft.com/office/powerpoint/2010/main" val="1626480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676400" y="-17463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BED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83578" y="1106112"/>
            <a:ext cx="10726220" cy="1973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There are several flavors of BED format: BED3, BED4, BED6, BED8, </a:t>
            </a:r>
            <a:r>
              <a:rPr lang="en-US" dirty="0" err="1">
                <a:latin typeface="Calibri" charset="0"/>
                <a:ea typeface="ＭＳ Ｐゴシック" charset="0"/>
              </a:rPr>
              <a:t>etc</a:t>
            </a:r>
            <a:endParaRPr lang="en-US" dirty="0">
              <a:latin typeface="Calibri" charset="0"/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First 3 fields always required: </a:t>
            </a:r>
            <a:r>
              <a:rPr lang="en-US" dirty="0" err="1">
                <a:latin typeface="Calibri" charset="0"/>
                <a:ea typeface="ＭＳ Ｐゴシック" charset="0"/>
              </a:rPr>
              <a:t>chr</a:t>
            </a:r>
            <a:r>
              <a:rPr lang="en-US" dirty="0">
                <a:latin typeface="Calibri" charset="0"/>
                <a:ea typeface="ＭＳ Ｐゴシック" charset="0"/>
              </a:rPr>
              <a:t>, start, stop</a:t>
            </a:r>
          </a:p>
          <a:p>
            <a:pPr>
              <a:defRPr/>
            </a:pPr>
            <a:r>
              <a:rPr lang="en-US" dirty="0">
                <a:latin typeface="Calibri" charset="0"/>
                <a:ea typeface="ＭＳ Ｐゴシック" charset="0"/>
              </a:rPr>
              <a:t>Followed by up to 9 additional optional fields: name, score, strand, </a:t>
            </a:r>
            <a:r>
              <a:rPr lang="en-US" dirty="0" err="1">
                <a:latin typeface="Calibri" charset="0"/>
                <a:ea typeface="ＭＳ Ｐゴシック" charset="0"/>
              </a:rPr>
              <a:t>thickStart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thickEnd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itemRGB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blockCount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blockSizes</a:t>
            </a:r>
            <a:r>
              <a:rPr lang="en-US" dirty="0">
                <a:latin typeface="Calibri" charset="0"/>
                <a:ea typeface="ＭＳ Ｐゴシック" charset="0"/>
              </a:rPr>
              <a:t>, </a:t>
            </a:r>
            <a:r>
              <a:rPr lang="en-US" dirty="0" err="1">
                <a:latin typeface="Calibri" charset="0"/>
                <a:ea typeface="ＭＳ Ｐゴシック" charset="0"/>
              </a:rPr>
              <a:t>blockStarts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25D838-5297-0945-80F5-3407A9FED6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50" r="71649"/>
          <a:stretch/>
        </p:blipFill>
        <p:spPr>
          <a:xfrm>
            <a:off x="2291145" y="3316705"/>
            <a:ext cx="6836816" cy="290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50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Manipulation of SAM/BAM and BED files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5021262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Several tools are used ubiquitously in sequence analysis to manipulate these files</a:t>
            </a:r>
          </a:p>
          <a:p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SAM/BAM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samtools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bamtools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Picard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BED files</a:t>
            </a: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bedtools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lvl="1"/>
            <a:r>
              <a:rPr lang="en-US" dirty="0" err="1">
                <a:latin typeface="Calibri" charset="0"/>
                <a:ea typeface="ＭＳ Ｐゴシック" charset="0"/>
              </a:rPr>
              <a:t>bedops</a:t>
            </a:r>
            <a:endParaRPr lang="en-US" dirty="0">
              <a:latin typeface="Calibri" charset="0"/>
              <a:ea typeface="ＭＳ Ｐゴシック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52D534-8C92-C44E-9D34-B1E543A14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871" y="2361105"/>
            <a:ext cx="1876785" cy="253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95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56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sources of confusion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385888"/>
            <a:ext cx="10726738" cy="519271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 systems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786356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11850"/>
            <a:ext cx="11684000" cy="60960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Genomic coordinates – 1 vs 0 based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609602" y="2506154"/>
          <a:ext cx="10972798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5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3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</a:t>
                      </a:r>
                      <a:r>
                        <a:rPr lang="en-US" sz="1900" baseline="0" dirty="0"/>
                        <a:t> nucleotide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chr1:4-4</a:t>
                      </a:r>
                      <a:r>
                        <a:rPr lang="en-US" sz="1900" baseline="0" dirty="0"/>
                        <a:t>   </a:t>
                      </a:r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</a:t>
                      </a:r>
                      <a:r>
                        <a:rPr lang="en-US" sz="1900" baseline="0" dirty="0"/>
                        <a:t>:3-4   G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range</a:t>
                      </a:r>
                      <a:r>
                        <a:rPr lang="en-US" sz="1900" baseline="0" dirty="0"/>
                        <a:t> of nucleotides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chr1:2-4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chr1:1-4   ACG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US" sz="1900" dirty="0"/>
                        <a:t>Indicate a single nucleotide</a:t>
                      </a:r>
                      <a:r>
                        <a:rPr lang="en-US" sz="1900" baseline="0" dirty="0"/>
                        <a:t> variant</a:t>
                      </a:r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chr1:5-5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chr1:4-5   T/A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432" y="794410"/>
          <a:ext cx="11297213" cy="1813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5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6276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/>
                        <a:t>chr1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G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T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C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A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</a:txBody>
                  <a:tcPr marL="121920" marR="12192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0-based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0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1</a:t>
                      </a:r>
                    </a:p>
                  </a:txBody>
                  <a:tcPr marL="121920" marR="1219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2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3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4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5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6</a:t>
                      </a:r>
                    </a:p>
                  </a:txBody>
                  <a:tcPr marL="121920" marR="12192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900" dirty="0"/>
                        <a:t>7</a:t>
                      </a:r>
                    </a:p>
                  </a:txBody>
                  <a:tcPr marL="121920" marR="121920"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4270613"/>
            <a:ext cx="10972800" cy="2187997"/>
          </a:xfrm>
          <a:prstGeom prst="rect">
            <a:avLst/>
          </a:prstGeom>
        </p:spPr>
        <p:txBody>
          <a:bodyPr vert="horz" lIns="121920" tIns="60960" rIns="121920" bIns="6096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1-based 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directly by their corresponding nucleotide numbers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GFF, SAM, VCF, </a:t>
            </a:r>
            <a:r>
              <a:rPr lang="en-US" sz="3733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b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4267" dirty="0">
                <a:latin typeface="Calibri" panose="020F0502020204030204" pitchFamily="34" charset="0"/>
                <a:cs typeface="Calibri" panose="020F0502020204030204" pitchFamily="34" charset="0"/>
              </a:rPr>
              <a:t>0-based: </a:t>
            </a:r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Single nucleotides, variant positions, or ranges are specified by the coordinates that flank them</a:t>
            </a:r>
          </a:p>
          <a:p>
            <a:pPr lvl="1"/>
            <a:r>
              <a:rPr lang="en-US" sz="3733" dirty="0">
                <a:latin typeface="Calibri" panose="020F0502020204030204" pitchFamily="34" charset="0"/>
                <a:cs typeface="Calibri" panose="020F0502020204030204" pitchFamily="34" charset="0"/>
              </a:rPr>
              <a:t>BED, BAM, UCSC browser, </a:t>
            </a:r>
            <a:r>
              <a:rPr lang="is-IS" sz="3733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US" sz="373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9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614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9"/>
            <a:ext cx="10515600" cy="76971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Genome builds</a:t>
            </a:r>
          </a:p>
        </p:txBody>
      </p:sp>
      <p:pic>
        <p:nvPicPr>
          <p:cNvPr id="5" name="Picture 4" descr="liftov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408" y="2381302"/>
            <a:ext cx="5261102" cy="2095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871210" y="4303868"/>
            <a:ext cx="15891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GRCh37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71210" y="3605536"/>
            <a:ext cx="132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Human hg19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71210" y="2705800"/>
            <a:ext cx="1419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Mouse mm10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D072A7-3AD8-E04E-AC76-3CBF53CE07C1}"/>
              </a:ext>
            </a:extLst>
          </p:cNvPr>
          <p:cNvSpPr txBox="1"/>
          <p:nvPr/>
        </p:nvSpPr>
        <p:spPr>
          <a:xfrm>
            <a:off x="500065" y="1362367"/>
            <a:ext cx="5300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Reference Genome builds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human:  GRCh38, hg38, b38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alternates:  GRCh38v2_ccdg, GRCh38_full_analysis_set_plus_decoy_hla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Previous human: GRCh37, hg19, b37</a:t>
            </a: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Current mouse:   GRCm38, mm10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0DEA2A-4AAD-3846-98AD-0AABD6A83715}"/>
              </a:ext>
            </a:extLst>
          </p:cNvPr>
          <p:cNvSpPr txBox="1"/>
          <p:nvPr/>
        </p:nvSpPr>
        <p:spPr>
          <a:xfrm>
            <a:off x="6237713" y="1362367"/>
            <a:ext cx="143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Lift-over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C60DD-C38F-0B41-A1F0-023D0E26699D}"/>
              </a:ext>
            </a:extLst>
          </p:cNvPr>
          <p:cNvSpPr txBox="1"/>
          <p:nvPr/>
        </p:nvSpPr>
        <p:spPr>
          <a:xfrm>
            <a:off x="500065" y="5203604"/>
            <a:ext cx="9525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detailed discussion of various human reference genome flavors refer here:</a:t>
            </a:r>
          </a:p>
          <a:p>
            <a:r>
              <a:rPr lang="en-US" dirty="0">
                <a:hlinkClick r:id="rId3"/>
              </a:rPr>
              <a:t>https://pmbio.org/module-02-inputs/0002/02/01/Reference_Genome/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5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07"/>
            <a:ext cx="11038490" cy="69215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Variant shifting (alignment) and parsimony/trimming</a:t>
            </a:r>
          </a:p>
        </p:txBody>
      </p:sp>
      <p:pic>
        <p:nvPicPr>
          <p:cNvPr id="5" name="Content Placeholder 4" descr="Screenshot 2018-08-04 16.17.11.png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" t="3591" r="2507" b="6437"/>
          <a:stretch/>
        </p:blipFill>
        <p:spPr>
          <a:xfrm>
            <a:off x="352425" y="885826"/>
            <a:ext cx="7823200" cy="5182466"/>
          </a:xfrm>
        </p:spPr>
      </p:pic>
      <p:sp>
        <p:nvSpPr>
          <p:cNvPr id="6" name="Rectangle 5"/>
          <p:cNvSpPr/>
          <p:nvPr/>
        </p:nvSpPr>
        <p:spPr>
          <a:xfrm>
            <a:off x="8175625" y="1295400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Parsimony: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representing variant in as few nucleotides as possible without reducing the length of any allele to 0</a:t>
            </a:r>
          </a:p>
        </p:txBody>
      </p:sp>
      <p:sp>
        <p:nvSpPr>
          <p:cNvPr id="7" name="Rectangle 6"/>
          <p:cNvSpPr/>
          <p:nvPr/>
        </p:nvSpPr>
        <p:spPr>
          <a:xfrm>
            <a:off x="8175625" y="3443287"/>
            <a:ext cx="375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Left (right) aligning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shifting the start position of a variant as far to the left (right) as possible</a:t>
            </a:r>
          </a:p>
        </p:txBody>
      </p:sp>
    </p:spTree>
    <p:extLst>
      <p:ext uri="{BB962C8B-B14F-4D97-AF65-F5344CB8AC3E}">
        <p14:creationId xmlns:p14="http://schemas.microsoft.com/office/powerpoint/2010/main" val="97987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How should I sort my SAM/BAM file?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1676400" y="1116013"/>
            <a:ext cx="8839200" cy="4949825"/>
          </a:xfrm>
        </p:spPr>
        <p:txBody>
          <a:bodyPr/>
          <a:lstStyle/>
          <a:p>
            <a:r>
              <a:rPr lang="en-US" dirty="0">
                <a:latin typeface="Calibri" charset="0"/>
                <a:ea typeface="ＭＳ Ｐゴシック" charset="0"/>
              </a:rPr>
              <a:t>Generally BAM files are sorted by </a:t>
            </a:r>
            <a:r>
              <a:rPr lang="en-US" u="sng" dirty="0">
                <a:latin typeface="Calibri" charset="0"/>
                <a:ea typeface="ＭＳ Ｐゴシック" charset="0"/>
              </a:rPr>
              <a:t>position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This is for performance reasons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When sorted and indexed, arbitrary positions in a massive BAM file can be accessed rapidly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Certain tools require a BAM sorted by </a:t>
            </a:r>
            <a:r>
              <a:rPr lang="en-US" u="sng" dirty="0">
                <a:latin typeface="Calibri" charset="0"/>
                <a:ea typeface="ＭＳ Ｐゴシック" charset="0"/>
              </a:rPr>
              <a:t>read name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Usually this is when we need to easily identify both reads of a pair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The insert size between two reads may be large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In fusion detection we are interested in read pairs that map to different chromosomes</a:t>
            </a:r>
          </a:p>
        </p:txBody>
      </p:sp>
    </p:spTree>
    <p:extLst>
      <p:ext uri="{BB962C8B-B14F-4D97-AF65-F5344CB8AC3E}">
        <p14:creationId xmlns:p14="http://schemas.microsoft.com/office/powerpoint/2010/main" val="2140373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0B10FBC4-D27C-FD40-B9DB-3181A32D61BC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6052956D-7369-E64D-AE8D-715B2C40FD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34485072-5CBD-5542-8FDD-7BCC15FEBD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0F6BEBF3-BA7F-E044-893F-14E433C99F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BEABAEB-4199-204C-A746-4DDB212BB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46519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SAM/BAM/BED file formats 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0B7FB2-F6B0-1543-A027-E983F0BBC409}"/>
              </a:ext>
            </a:extLst>
          </p:cNvPr>
          <p:cNvSpPr/>
          <p:nvPr/>
        </p:nvSpPr>
        <p:spPr>
          <a:xfrm>
            <a:off x="0" y="2532563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04D726-BD32-4440-96D7-F3994374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6" name="Picture 1" descr="RNA-Seq-alignment.png">
            <a:extLst>
              <a:ext uri="{FF2B5EF4-FFF2-40B4-BE49-F238E27FC236}">
                <a16:creationId xmlns:a16="http://schemas.microsoft.com/office/drawing/2014/main" id="{DB0026F2-4D3B-FD43-BF24-54BBCB0866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76A329E-4A84-7D49-B485-4D1EDDDB26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FDFFE85-137D-8C46-A061-09B007F0B2E2}"/>
              </a:ext>
            </a:extLst>
          </p:cNvPr>
          <p:cNvSpPr txBox="1">
            <a:spLocks/>
          </p:cNvSpPr>
          <p:nvPr/>
        </p:nvSpPr>
        <p:spPr>
          <a:xfrm>
            <a:off x="3207765" y="1230558"/>
            <a:ext cx="8782754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4098385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Introduction to the SAM/BAM format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659567" y="1116013"/>
            <a:ext cx="11002781" cy="50212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The specification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  <a:hlinkClick r:id="rId2"/>
              </a:rPr>
              <a:t>http://samtools.sourceforge.net/SAM1.pdf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SAM is uncompressed text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 is a compressed version of SAM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lossless BGZF format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files are usually ‘indexed’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‘.bai’ file will be found beside the ‘.bam’ file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provides fast retrieval of alignments overlapping a specified region without going through all alignments. 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BAM must be sorted by the reference ID and then the leftmost coordinate before indexing</a:t>
            </a:r>
          </a:p>
        </p:txBody>
      </p:sp>
    </p:spTree>
    <p:extLst>
      <p:ext uri="{BB962C8B-B14F-4D97-AF65-F5344CB8AC3E}">
        <p14:creationId xmlns:p14="http://schemas.microsoft.com/office/powerpoint/2010/main" val="3821907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Example of SAM/BAM file format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937"/>
          <a:stretch>
            <a:fillRect/>
          </a:stretch>
        </p:blipFill>
        <p:spPr>
          <a:xfrm>
            <a:off x="1847851" y="3206751"/>
            <a:ext cx="8424863" cy="2817813"/>
          </a:xfrm>
        </p:spPr>
      </p:pic>
      <p:pic>
        <p:nvPicPr>
          <p:cNvPr id="23555" name="Picture 4" descr="BAM File Example Header Sec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549401"/>
            <a:ext cx="8424863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5"/>
          <p:cNvSpPr txBox="1">
            <a:spLocks noChangeArrowheads="1"/>
          </p:cNvSpPr>
          <p:nvPr/>
        </p:nvSpPr>
        <p:spPr bwMode="auto">
          <a:xfrm>
            <a:off x="1774825" y="1196975"/>
            <a:ext cx="53142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header section (abbreviated)</a:t>
            </a: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770063" y="2852739"/>
            <a:ext cx="685155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Example SAM/BAM/CRAM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2968155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676400" y="-168390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Calibri" charset="0"/>
                <a:ea typeface="ＭＳ Ｐゴシック" charset="0"/>
              </a:rPr>
              <a:t>SAM/BAM header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616" y="772998"/>
            <a:ext cx="11152682" cy="1743959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Used to describe source of data, reference sequence, method of alignment,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section begins with character ‘@’ followed by a two-letter record type code.  These are followed by two-letter tags and values: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B6A6C6-824F-D349-AC93-AFED478203C1}"/>
              </a:ext>
            </a:extLst>
          </p:cNvPr>
          <p:cNvSpPr txBox="1">
            <a:spLocks/>
          </p:cNvSpPr>
          <p:nvPr/>
        </p:nvSpPr>
        <p:spPr>
          <a:xfrm>
            <a:off x="5849873" y="2658359"/>
            <a:ext cx="5686861" cy="3799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@RG  Read group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ID: read group identifier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CN: name of sequencing center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SM: sample name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@PG  Program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PN: program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program 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05F443-B8E6-FD42-B174-BBE2DD1F789E}"/>
              </a:ext>
            </a:extLst>
          </p:cNvPr>
          <p:cNvSpPr txBox="1">
            <a:spLocks/>
          </p:cNvSpPr>
          <p:nvPr/>
        </p:nvSpPr>
        <p:spPr>
          <a:xfrm>
            <a:off x="584616" y="2707127"/>
            <a:ext cx="4692823" cy="3516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@HD  The header line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VN: format version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SO: Sorting order of alignments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@SQ  Reference sequence dictionary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SN: reference sequence name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LN: reference sequence length</a:t>
            </a:r>
          </a:p>
          <a:p>
            <a:pPr lvl="2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SP: species</a:t>
            </a:r>
          </a:p>
        </p:txBody>
      </p:sp>
    </p:spTree>
    <p:extLst>
      <p:ext uri="{BB962C8B-B14F-4D97-AF65-F5344CB8AC3E}">
        <p14:creationId xmlns:p14="http://schemas.microsoft.com/office/powerpoint/2010/main" val="2548263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M File Example Header Section.png">
            <a:extLst>
              <a:ext uri="{FF2B5EF4-FFF2-40B4-BE49-F238E27FC236}">
                <a16:creationId xmlns:a16="http://schemas.microsoft.com/office/drawing/2014/main" id="{1E18477F-246E-B140-AD68-75D89EF98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21" y="1415302"/>
            <a:ext cx="11277600" cy="2252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F0B8FA-F35E-CB47-A451-66A311B30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00" y="177801"/>
            <a:ext cx="11277600" cy="60960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A4E477C-F7F5-4740-B274-9A10E9939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30" y="902855"/>
            <a:ext cx="104239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800" dirty="0"/>
              <a:t>Example SAM/BAM header section (abbreviated)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A0180E5-BFA4-7847-B0BC-BC1A929080C0}"/>
              </a:ext>
            </a:extLst>
          </p:cNvPr>
          <p:cNvGrpSpPr/>
          <p:nvPr/>
        </p:nvGrpSpPr>
        <p:grpSpPr>
          <a:xfrm>
            <a:off x="1723580" y="3429000"/>
            <a:ext cx="9072623" cy="2998319"/>
            <a:chOff x="152400" y="1284501"/>
            <a:chExt cx="7565657" cy="2211072"/>
          </a:xfrm>
        </p:grpSpPr>
        <p:sp>
          <p:nvSpPr>
            <p:cNvPr id="11" name="Version (VN) and sort order (SO) - Important!">
              <a:extLst>
                <a:ext uri="{FF2B5EF4-FFF2-40B4-BE49-F238E27FC236}">
                  <a16:creationId xmlns:a16="http://schemas.microsoft.com/office/drawing/2014/main" id="{73B184CA-CB4F-D342-AEF7-59DA5DB16614}"/>
                </a:ext>
              </a:extLst>
            </p:cNvPr>
            <p:cNvSpPr txBox="1"/>
            <p:nvPr/>
          </p:nvSpPr>
          <p:spPr>
            <a:xfrm>
              <a:off x="1131049" y="1284501"/>
              <a:ext cx="2069351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Version (VN) and sort order (SO) - Important!</a:t>
              </a:r>
            </a:p>
          </p:txBody>
        </p:sp>
        <p:pic>
          <p:nvPicPr>
            <p:cNvPr id="12" name="Screen Shot 2014-11-15 at 7.40.05 AM.png" descr="Screen Shot 2014-11-15 at 7.40.05 AM.png">
              <a:extLst>
                <a:ext uri="{FF2B5EF4-FFF2-40B4-BE49-F238E27FC236}">
                  <a16:creationId xmlns:a16="http://schemas.microsoft.com/office/drawing/2014/main" id="{6D780573-219E-6345-BB0A-B862E7C9AB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" y="1943521"/>
              <a:ext cx="7565657" cy="606531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Line">
              <a:extLst>
                <a:ext uri="{FF2B5EF4-FFF2-40B4-BE49-F238E27FC236}">
                  <a16:creationId xmlns:a16="http://schemas.microsoft.com/office/drawing/2014/main" id="{C414E3DC-B103-1F4F-A762-98D884448C24}"/>
                </a:ext>
              </a:extLst>
            </p:cNvPr>
            <p:cNvSpPr/>
            <p:nvPr/>
          </p:nvSpPr>
          <p:spPr>
            <a:xfrm flipH="1">
              <a:off x="838200" y="1462463"/>
              <a:ext cx="241493" cy="466321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4" name="Reference sequence (SQ)…">
              <a:extLst>
                <a:ext uri="{FF2B5EF4-FFF2-40B4-BE49-F238E27FC236}">
                  <a16:creationId xmlns:a16="http://schemas.microsoft.com/office/drawing/2014/main" id="{8B73CB10-31DA-474E-B010-149ECFCDC2E1}"/>
                </a:ext>
              </a:extLst>
            </p:cNvPr>
            <p:cNvSpPr txBox="1"/>
            <p:nvPr/>
          </p:nvSpPr>
          <p:spPr>
            <a:xfrm>
              <a:off x="5633477" y="1439387"/>
              <a:ext cx="1842746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/>
            <a:p>
              <a:pPr algn="l">
                <a:defRPr sz="2200"/>
              </a:pPr>
              <a:r>
                <a:rPr sz="1160" dirty="0"/>
                <a:t>Reference sequence (SQ)</a:t>
              </a:r>
            </a:p>
            <a:p>
              <a:pPr algn="l">
                <a:defRPr sz="2200"/>
              </a:pPr>
              <a:r>
                <a:rPr sz="1160" dirty="0"/>
                <a:t>and sequence length (LN)</a:t>
              </a:r>
            </a:p>
          </p:txBody>
        </p:sp>
        <p:sp>
          <p:nvSpPr>
            <p:cNvPr id="15" name="Line">
              <a:extLst>
                <a:ext uri="{FF2B5EF4-FFF2-40B4-BE49-F238E27FC236}">
                  <a16:creationId xmlns:a16="http://schemas.microsoft.com/office/drawing/2014/main" id="{1BEB538D-60ED-8243-ACFC-A86F2AB5EB0C}"/>
                </a:ext>
              </a:extLst>
            </p:cNvPr>
            <p:cNvSpPr/>
            <p:nvPr/>
          </p:nvSpPr>
          <p:spPr>
            <a:xfrm flipH="1">
              <a:off x="2201111" y="1692875"/>
              <a:ext cx="3432366" cy="447726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6" name="Read group (RG) and sample (SM)">
              <a:extLst>
                <a:ext uri="{FF2B5EF4-FFF2-40B4-BE49-F238E27FC236}">
                  <a16:creationId xmlns:a16="http://schemas.microsoft.com/office/drawing/2014/main" id="{AA75B9C7-6354-7E49-9234-BA2E8A0761DB}"/>
                </a:ext>
              </a:extLst>
            </p:cNvPr>
            <p:cNvSpPr txBox="1"/>
            <p:nvPr/>
          </p:nvSpPr>
          <p:spPr>
            <a:xfrm>
              <a:off x="378072" y="3021308"/>
              <a:ext cx="1898917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Read group (RG) and sample (SM)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2BCEDE19-D179-0044-A0F6-775571DD4E8C}"/>
                </a:ext>
              </a:extLst>
            </p:cNvPr>
            <p:cNvSpPr/>
            <p:nvPr/>
          </p:nvSpPr>
          <p:spPr>
            <a:xfrm flipH="1" flipV="1">
              <a:off x="453834" y="2338438"/>
              <a:ext cx="588478" cy="699075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  <p:sp>
          <p:nvSpPr>
            <p:cNvPr id="18" name="Programs (PG) that have been run on the data">
              <a:extLst>
                <a:ext uri="{FF2B5EF4-FFF2-40B4-BE49-F238E27FC236}">
                  <a16:creationId xmlns:a16="http://schemas.microsoft.com/office/drawing/2014/main" id="{B98B5F03-B792-8640-99DA-57E3C66765C8}"/>
                </a:ext>
              </a:extLst>
            </p:cNvPr>
            <p:cNvSpPr txBox="1"/>
            <p:nvPr/>
          </p:nvSpPr>
          <p:spPr>
            <a:xfrm>
              <a:off x="2553434" y="3084451"/>
              <a:ext cx="1898918" cy="41112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26789" tIns="26789" rIns="26789" bIns="26789" anchor="ctr">
              <a:spAutoFit/>
            </a:bodyPr>
            <a:lstStyle>
              <a:lvl1pPr algn="l">
                <a:defRPr sz="2200"/>
              </a:lvl1pPr>
            </a:lstStyle>
            <a:p>
              <a:r>
                <a:rPr sz="1160" dirty="0"/>
                <a:t>Programs (PG) that have been run on the data</a:t>
              </a:r>
            </a:p>
          </p:txBody>
        </p:sp>
        <p:sp>
          <p:nvSpPr>
            <p:cNvPr id="19" name="Line">
              <a:extLst>
                <a:ext uri="{FF2B5EF4-FFF2-40B4-BE49-F238E27FC236}">
                  <a16:creationId xmlns:a16="http://schemas.microsoft.com/office/drawing/2014/main" id="{E61CFEFC-3905-8048-9066-7FC7A40CE998}"/>
                </a:ext>
              </a:extLst>
            </p:cNvPr>
            <p:cNvSpPr/>
            <p:nvPr/>
          </p:nvSpPr>
          <p:spPr>
            <a:xfrm flipH="1" flipV="1">
              <a:off x="2053297" y="2576330"/>
              <a:ext cx="1000274" cy="461183"/>
            </a:xfrm>
            <a:prstGeom prst="line">
              <a:avLst/>
            </a:prstGeom>
            <a:ln w="25400">
              <a:solidFill>
                <a:srgbClr val="A6AAA9"/>
              </a:solidFill>
              <a:miter lim="400000"/>
              <a:tailEnd type="triangle"/>
            </a:ln>
          </p:spPr>
          <p:txBody>
            <a:bodyPr lIns="26789" tIns="26789" rIns="26789" bIns="26789" anchor="ctr"/>
            <a:lstStyle/>
            <a:p>
              <a:pPr>
                <a:defRPr sz="2400"/>
              </a:pPr>
              <a:endParaRPr sz="1266"/>
            </a:p>
          </p:txBody>
        </p:sp>
      </p:grpSp>
    </p:spTree>
    <p:extLst>
      <p:ext uri="{BB962C8B-B14F-4D97-AF65-F5344CB8AC3E}">
        <p14:creationId xmlns:p14="http://schemas.microsoft.com/office/powerpoint/2010/main" val="310207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203200" y="94721"/>
            <a:ext cx="10287000" cy="81438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A BAM file is divided in header and alignment sections</a:t>
            </a:r>
          </a:p>
        </p:txBody>
      </p:sp>
      <p:pic>
        <p:nvPicPr>
          <p:cNvPr id="23554" name="Content Placeholder 3" descr="BAM File Example Alignment Section.pn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59" b="8604"/>
          <a:stretch/>
        </p:blipFill>
        <p:spPr>
          <a:xfrm>
            <a:off x="203200" y="1606309"/>
            <a:ext cx="11379200" cy="4683655"/>
          </a:xfrm>
        </p:spPr>
      </p:pic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0" y="909109"/>
            <a:ext cx="12801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3200" dirty="0"/>
              <a:t>Example SAM/BAM alignment section (only 10 alignments shown)</a:t>
            </a:r>
          </a:p>
        </p:txBody>
      </p:sp>
    </p:spTree>
    <p:extLst>
      <p:ext uri="{BB962C8B-B14F-4D97-AF65-F5344CB8AC3E}">
        <p14:creationId xmlns:p14="http://schemas.microsoft.com/office/powerpoint/2010/main" val="1114049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1676400" y="-189402"/>
            <a:ext cx="8839200" cy="114300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 charset="0"/>
                <a:ea typeface="ＭＳ Ｐゴシック" charset="0"/>
              </a:rPr>
              <a:t>SAM/BAM alignment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41" y="3964316"/>
            <a:ext cx="11392779" cy="2103437"/>
          </a:xfrm>
        </p:spPr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QNAME  e.g.  HWI-ST495_129147882:1:2302:10269:12362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FLAG   e.g.  99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RNAME  e.g.  1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POS    e.g.  11623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MAPQ   e.g.  3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CIGAR  e.g.  100M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RNEXT  e.g.  =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PNEXT  e.g.  11740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TLEN   e.g.  217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SEQ    e.g.  CCTGTTTCTCCACAAAGTGTTTACTTTTGGATTTTTGCCAGTCTAACAGGTGAAGCCCTGGAGATTCTTATTAGTGATTTGGGCTGGGGCCTGGCCATGT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buFont typeface="Wingdings" charset="2"/>
              <a:buAutoNum type="arabicPlain"/>
              <a:defRPr/>
            </a:pPr>
            <a:r>
              <a:rPr lang="en-US" sz="1200" dirty="0">
                <a:latin typeface="Courier New"/>
                <a:cs typeface="Courier New"/>
              </a:rPr>
              <a:t>QUAL   e.g.  CCCFFFFFHHHHHJJIJFIJJJJJJJJJJJHIJJJJJJJIJJJJJGGHIJHIJJJJJJJJJGHGGIJJJJJJIJEEHHHHFFFFCDCDDDDDDDB@ACDD</a:t>
            </a:r>
          </a:p>
        </p:txBody>
      </p:sp>
      <p:pic>
        <p:nvPicPr>
          <p:cNvPr id="26627" name="Picture 3" descr="BAM Alignment Section Column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472" y="790247"/>
            <a:ext cx="8170862" cy="27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C2442-60F7-0842-AD5E-5D5F68263E26}"/>
              </a:ext>
            </a:extLst>
          </p:cNvPr>
          <p:cNvSpPr txBox="1"/>
          <p:nvPr/>
        </p:nvSpPr>
        <p:spPr>
          <a:xfrm>
            <a:off x="607541" y="3560473"/>
            <a:ext cx="213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values</a:t>
            </a:r>
          </a:p>
        </p:txBody>
      </p:sp>
    </p:spTree>
    <p:extLst>
      <p:ext uri="{BB962C8B-B14F-4D97-AF65-F5344CB8AC3E}">
        <p14:creationId xmlns:p14="http://schemas.microsoft.com/office/powerpoint/2010/main" val="521094869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3270</TotalTime>
  <Words>1483</Words>
  <Application>Microsoft Macintosh PowerPoint</Application>
  <PresentationFormat>Widescreen</PresentationFormat>
  <Paragraphs>211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Segoe UI</vt:lpstr>
      <vt:lpstr>Verdana</vt:lpstr>
      <vt:lpstr>Wingdings</vt:lpstr>
      <vt:lpstr>2_Office Theme</vt:lpstr>
      <vt:lpstr>PowerPoint Presentation</vt:lpstr>
      <vt:lpstr>PowerPoint Presentation</vt:lpstr>
      <vt:lpstr>PowerPoint Presentation</vt:lpstr>
      <vt:lpstr>Introduction to the SAM/BAM format</vt:lpstr>
      <vt:lpstr>Example of SAM/BAM file format</vt:lpstr>
      <vt:lpstr>SAM/BAM header section</vt:lpstr>
      <vt:lpstr>A BAM file is divided in header and alignment sections</vt:lpstr>
      <vt:lpstr>A BAM file is divided in header and alignment sections</vt:lpstr>
      <vt:lpstr>SAM/BAM alignment section</vt:lpstr>
      <vt:lpstr>SAM Format – Information Fields</vt:lpstr>
      <vt:lpstr>SAM/BAM flags explained</vt:lpstr>
      <vt:lpstr>SAM Format – Information Fields</vt:lpstr>
      <vt:lpstr>CIGAR strings explained</vt:lpstr>
      <vt:lpstr>CRAM files</vt:lpstr>
      <vt:lpstr>Introduction to the BED format</vt:lpstr>
      <vt:lpstr>Introduction to the BED format</vt:lpstr>
      <vt:lpstr>Manipulation of SAM/BAM and BED files</vt:lpstr>
      <vt:lpstr>Common sources of confusion</vt:lpstr>
      <vt:lpstr>Genomic coordinates – 1 vs 0 based</vt:lpstr>
      <vt:lpstr>Genome builds</vt:lpstr>
      <vt:lpstr>Variant shifting (alignment) and parsimony/trimming</vt:lpstr>
      <vt:lpstr>How should I sort my SAM/BAM file?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52</cp:revision>
  <dcterms:created xsi:type="dcterms:W3CDTF">2019-02-25T20:11:31Z</dcterms:created>
  <dcterms:modified xsi:type="dcterms:W3CDTF">2024-06-16T21:10:32Z</dcterms:modified>
</cp:coreProperties>
</file>