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1" r:id="rId2"/>
    <p:sldId id="256" r:id="rId3"/>
    <p:sldId id="258" r:id="rId4"/>
    <p:sldId id="257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-153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EBC0B-66B3-6748-B539-3251E59579B9}" type="datetimeFigureOut">
              <a:rPr lang="en-US" smtClean="0"/>
              <a:t>11/14/18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66DFA-F848-A441-8031-AA323B241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576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EBC0B-66B3-6748-B539-3251E59579B9}" type="datetimeFigureOut">
              <a:rPr lang="en-US" smtClean="0"/>
              <a:t>11/14/18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66DFA-F848-A441-8031-AA323B241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155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EBC0B-66B3-6748-B539-3251E59579B9}" type="datetimeFigureOut">
              <a:rPr lang="en-US" smtClean="0"/>
              <a:t>11/14/18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66DFA-F848-A441-8031-AA323B241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304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EBC0B-66B3-6748-B539-3251E59579B9}" type="datetimeFigureOut">
              <a:rPr lang="en-US" smtClean="0"/>
              <a:t>11/14/18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66DFA-F848-A441-8031-AA323B241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973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EBC0B-66B3-6748-B539-3251E59579B9}" type="datetimeFigureOut">
              <a:rPr lang="en-US" smtClean="0"/>
              <a:t>11/14/18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66DFA-F848-A441-8031-AA323B241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45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EBC0B-66B3-6748-B539-3251E59579B9}" type="datetimeFigureOut">
              <a:rPr lang="en-US" smtClean="0"/>
              <a:t>11/14/18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66DFA-F848-A441-8031-AA323B241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758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EBC0B-66B3-6748-B539-3251E59579B9}" type="datetimeFigureOut">
              <a:rPr lang="en-US" smtClean="0"/>
              <a:t>11/14/18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66DFA-F848-A441-8031-AA323B241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185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EBC0B-66B3-6748-B539-3251E59579B9}" type="datetimeFigureOut">
              <a:rPr lang="en-US" smtClean="0"/>
              <a:t>11/14/18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66DFA-F848-A441-8031-AA323B241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626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EBC0B-66B3-6748-B539-3251E59579B9}" type="datetimeFigureOut">
              <a:rPr lang="en-US" smtClean="0"/>
              <a:t>11/14/18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66DFA-F848-A441-8031-AA323B241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74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EBC0B-66B3-6748-B539-3251E59579B9}" type="datetimeFigureOut">
              <a:rPr lang="en-US" smtClean="0"/>
              <a:t>11/14/18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66DFA-F848-A441-8031-AA323B241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195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EBC0B-66B3-6748-B539-3251E59579B9}" type="datetimeFigureOut">
              <a:rPr lang="en-US" smtClean="0"/>
              <a:t>11/14/18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66DFA-F848-A441-8031-AA323B241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264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7EBC0B-66B3-6748-B539-3251E59579B9}" type="datetimeFigureOut">
              <a:rPr lang="en-US" smtClean="0"/>
              <a:t>11/14/18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966DFA-F848-A441-8031-AA323B241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484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56916" y="3405910"/>
            <a:ext cx="5184775" cy="2087563"/>
          </a:xfrm>
          <a:prstGeom prst="roundRect">
            <a:avLst/>
          </a:prstGeom>
          <a:gradFill flip="none" rotWithShape="1">
            <a:gsLst>
              <a:gs pos="0">
                <a:schemeClr val="dk1">
                  <a:tint val="50000"/>
                  <a:satMod val="300000"/>
                  <a:alpha val="13000"/>
                </a:schemeClr>
              </a:gs>
              <a:gs pos="35000">
                <a:schemeClr val="dk1">
                  <a:tint val="37000"/>
                  <a:satMod val="300000"/>
                  <a:alpha val="13000"/>
                </a:schemeClr>
              </a:gs>
              <a:gs pos="100000">
                <a:schemeClr val="dk1">
                  <a:tint val="15000"/>
                  <a:satMod val="350000"/>
                  <a:alpha val="13000"/>
                </a:schemeClr>
              </a:gs>
            </a:gsLst>
            <a:lin ang="16200000" scaled="1"/>
            <a:tileRect/>
          </a:gradFill>
          <a:ln>
            <a:prstDash val="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>
              <a:ln w="76200" cmpd="sng">
                <a:noFill/>
                <a:prstDash val="dot"/>
              </a:ln>
              <a:noFill/>
            </a:endParaRPr>
          </a:p>
        </p:txBody>
      </p:sp>
      <p:sp>
        <p:nvSpPr>
          <p:cNvPr id="5" name="Rounded Rectangle 4"/>
          <p:cNvSpPr/>
          <p:nvPr/>
        </p:nvSpPr>
        <p:spPr bwMode="auto">
          <a:xfrm>
            <a:off x="428354" y="3621810"/>
            <a:ext cx="4824412" cy="1008063"/>
          </a:xfrm>
          <a:prstGeom prst="roundRect">
            <a:avLst/>
          </a:prstGeom>
          <a:gradFill flip="none" rotWithShape="1">
            <a:gsLst>
              <a:gs pos="0">
                <a:schemeClr val="dk1">
                  <a:tint val="50000"/>
                  <a:satMod val="300000"/>
                  <a:alpha val="51000"/>
                </a:schemeClr>
              </a:gs>
              <a:gs pos="35000">
                <a:schemeClr val="dk1">
                  <a:tint val="37000"/>
                  <a:satMod val="300000"/>
                  <a:alpha val="51000"/>
                </a:schemeClr>
              </a:gs>
              <a:gs pos="100000">
                <a:schemeClr val="dk1">
                  <a:tint val="15000"/>
                  <a:satMod val="350000"/>
                  <a:alpha val="51000"/>
                </a:schemeClr>
              </a:gs>
            </a:gsLst>
            <a:lin ang="16200000" scaled="1"/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1200" dirty="0">
              <a:solidFill>
                <a:schemeClr val="tx1"/>
              </a:solidFill>
            </a:endParaRPr>
          </a:p>
        </p:txBody>
      </p:sp>
      <p:grpSp>
        <p:nvGrpSpPr>
          <p:cNvPr id="6" name="Group 6"/>
          <p:cNvGrpSpPr>
            <a:grpSpLocks/>
          </p:cNvGrpSpPr>
          <p:nvPr/>
        </p:nvGrpSpPr>
        <p:grpSpPr bwMode="auto">
          <a:xfrm>
            <a:off x="499791" y="1902548"/>
            <a:ext cx="1368425" cy="1287462"/>
            <a:chOff x="251520" y="1926414"/>
            <a:chExt cx="1368152" cy="1286562"/>
          </a:xfrm>
        </p:grpSpPr>
        <p:sp>
          <p:nvSpPr>
            <p:cNvPr id="7" name="Rounded Rectangle 6"/>
            <p:cNvSpPr/>
            <p:nvPr/>
          </p:nvSpPr>
          <p:spPr>
            <a:xfrm>
              <a:off x="251520" y="2492755"/>
              <a:ext cx="1368152" cy="720221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>
                  <a:solidFill>
                    <a:schemeClr val="tx1"/>
                  </a:solidFill>
                </a:rPr>
                <a:t>RNA-</a:t>
              </a:r>
              <a:r>
                <a:rPr lang="en-US" sz="1200" dirty="0" err="1">
                  <a:solidFill>
                    <a:schemeClr val="tx1"/>
                  </a:solidFill>
                </a:rPr>
                <a:t>seq</a:t>
              </a:r>
              <a:r>
                <a:rPr lang="en-US" sz="1200" dirty="0">
                  <a:solidFill>
                    <a:schemeClr val="tx1"/>
                  </a:solidFill>
                </a:rPr>
                <a:t> reads (2 x 100 </a:t>
              </a:r>
              <a:r>
                <a:rPr lang="en-US" sz="1200" dirty="0" err="1">
                  <a:solidFill>
                    <a:schemeClr val="tx1"/>
                  </a:solidFill>
                </a:rPr>
                <a:t>bp</a:t>
              </a:r>
              <a:r>
                <a:rPr lang="en-US" sz="1200" dirty="0">
                  <a:solidFill>
                    <a:schemeClr val="tx1"/>
                  </a:solidFill>
                </a:rPr>
                <a:t>)</a:t>
              </a:r>
            </a:p>
          </p:txBody>
        </p:sp>
        <p:sp>
          <p:nvSpPr>
            <p:cNvPr id="8" name="TextBox 3"/>
            <p:cNvSpPr txBox="1">
              <a:spLocks noChangeArrowheads="1"/>
            </p:cNvSpPr>
            <p:nvPr/>
          </p:nvSpPr>
          <p:spPr bwMode="auto">
            <a:xfrm>
              <a:off x="334504" y="1926414"/>
              <a:ext cx="120218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400" b="1"/>
                <a:t>Sequencing</a:t>
              </a:r>
            </a:p>
          </p:txBody>
        </p:sp>
      </p:grpSp>
      <p:grpSp>
        <p:nvGrpSpPr>
          <p:cNvPr id="9" name="Group 16"/>
          <p:cNvGrpSpPr>
            <a:grpSpLocks/>
          </p:cNvGrpSpPr>
          <p:nvPr/>
        </p:nvGrpSpPr>
        <p:grpSpPr bwMode="auto">
          <a:xfrm>
            <a:off x="2165079" y="1796185"/>
            <a:ext cx="1368425" cy="1393825"/>
            <a:chOff x="1916196" y="1818692"/>
            <a:chExt cx="1368152" cy="1394284"/>
          </a:xfrm>
        </p:grpSpPr>
        <p:sp>
          <p:nvSpPr>
            <p:cNvPr id="10" name="Rounded Rectangle 9"/>
            <p:cNvSpPr/>
            <p:nvPr/>
          </p:nvSpPr>
          <p:spPr>
            <a:xfrm>
              <a:off x="1916196" y="2493602"/>
              <a:ext cx="1368152" cy="719374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 smtClean="0">
                  <a:solidFill>
                    <a:schemeClr val="tx1"/>
                  </a:solidFill>
                </a:rPr>
                <a:t>HISAT2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" name="TextBox 12"/>
            <p:cNvSpPr txBox="1">
              <a:spLocks noChangeArrowheads="1"/>
            </p:cNvSpPr>
            <p:nvPr/>
          </p:nvSpPr>
          <p:spPr bwMode="auto">
            <a:xfrm>
              <a:off x="1978694" y="1818692"/>
              <a:ext cx="1243156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400" b="1"/>
                <a:t>Read alignment</a:t>
              </a:r>
            </a:p>
          </p:txBody>
        </p:sp>
      </p:grpSp>
      <p:grpSp>
        <p:nvGrpSpPr>
          <p:cNvPr id="12" name="Group 18"/>
          <p:cNvGrpSpPr>
            <a:grpSpLocks/>
          </p:cNvGrpSpPr>
          <p:nvPr/>
        </p:nvGrpSpPr>
        <p:grpSpPr bwMode="auto">
          <a:xfrm>
            <a:off x="3668441" y="1796185"/>
            <a:ext cx="1657350" cy="1393825"/>
            <a:chOff x="3563889" y="1818692"/>
            <a:chExt cx="1656184" cy="1394284"/>
          </a:xfrm>
        </p:grpSpPr>
        <p:sp>
          <p:nvSpPr>
            <p:cNvPr id="13" name="Rounded Rectangle 12"/>
            <p:cNvSpPr/>
            <p:nvPr/>
          </p:nvSpPr>
          <p:spPr>
            <a:xfrm>
              <a:off x="3708250" y="2493602"/>
              <a:ext cx="1367462" cy="719374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 err="1" smtClean="0">
                  <a:solidFill>
                    <a:schemeClr val="tx1"/>
                  </a:solidFill>
                </a:rPr>
                <a:t>StringTie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4" name="TextBox 13"/>
            <p:cNvSpPr txBox="1">
              <a:spLocks noChangeArrowheads="1"/>
            </p:cNvSpPr>
            <p:nvPr/>
          </p:nvSpPr>
          <p:spPr bwMode="auto">
            <a:xfrm>
              <a:off x="3563889" y="1818692"/>
              <a:ext cx="1656184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400" b="1" dirty="0"/>
                <a:t>Transcript compilation</a:t>
              </a:r>
            </a:p>
          </p:txBody>
        </p:sp>
      </p:grpSp>
      <p:grpSp>
        <p:nvGrpSpPr>
          <p:cNvPr id="15" name="Group 19"/>
          <p:cNvGrpSpPr>
            <a:grpSpLocks/>
          </p:cNvGrpSpPr>
          <p:nvPr/>
        </p:nvGrpSpPr>
        <p:grpSpPr bwMode="auto">
          <a:xfrm>
            <a:off x="5325791" y="1796185"/>
            <a:ext cx="1655763" cy="1393825"/>
            <a:chOff x="5148064" y="1818692"/>
            <a:chExt cx="1656184" cy="1394284"/>
          </a:xfrm>
        </p:grpSpPr>
        <p:sp>
          <p:nvSpPr>
            <p:cNvPr id="16" name="Rounded Rectangle 15"/>
            <p:cNvSpPr/>
            <p:nvPr/>
          </p:nvSpPr>
          <p:spPr>
            <a:xfrm>
              <a:off x="5292564" y="2493602"/>
              <a:ext cx="1367185" cy="719374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 err="1" smtClean="0">
                  <a:solidFill>
                    <a:schemeClr val="tx1"/>
                  </a:solidFill>
                </a:rPr>
                <a:t>StringTie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" name="TextBox 14"/>
            <p:cNvSpPr txBox="1">
              <a:spLocks noChangeArrowheads="1"/>
            </p:cNvSpPr>
            <p:nvPr/>
          </p:nvSpPr>
          <p:spPr bwMode="auto">
            <a:xfrm>
              <a:off x="5148064" y="1818692"/>
              <a:ext cx="1656184" cy="5233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400" b="1" dirty="0" smtClean="0"/>
                <a:t>Expression estimation</a:t>
              </a:r>
              <a:endParaRPr lang="en-US" sz="1400" b="1" dirty="0"/>
            </a:p>
          </p:txBody>
        </p:sp>
      </p:grpSp>
      <p:grpSp>
        <p:nvGrpSpPr>
          <p:cNvPr id="18" name="Group 20"/>
          <p:cNvGrpSpPr>
            <a:grpSpLocks/>
          </p:cNvGrpSpPr>
          <p:nvPr/>
        </p:nvGrpSpPr>
        <p:grpSpPr bwMode="auto">
          <a:xfrm>
            <a:off x="7052991" y="1796185"/>
            <a:ext cx="1655763" cy="1393825"/>
            <a:chOff x="6804248" y="1818692"/>
            <a:chExt cx="1656184" cy="1394284"/>
          </a:xfrm>
        </p:grpSpPr>
        <p:sp>
          <p:nvSpPr>
            <p:cNvPr id="19" name="Rounded Rectangle 18"/>
            <p:cNvSpPr/>
            <p:nvPr/>
          </p:nvSpPr>
          <p:spPr>
            <a:xfrm>
              <a:off x="6912225" y="2493602"/>
              <a:ext cx="1440229" cy="719374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 err="1" smtClean="0">
                  <a:solidFill>
                    <a:schemeClr val="tx1"/>
                  </a:solidFill>
                </a:rPr>
                <a:t>Ballgown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0" name="TextBox 15"/>
            <p:cNvSpPr txBox="1">
              <a:spLocks noChangeArrowheads="1"/>
            </p:cNvSpPr>
            <p:nvPr/>
          </p:nvSpPr>
          <p:spPr bwMode="auto">
            <a:xfrm>
              <a:off x="6804248" y="1818692"/>
              <a:ext cx="1656184" cy="5233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400" b="1"/>
                <a:t>Differential expression</a:t>
              </a:r>
            </a:p>
          </p:txBody>
        </p:sp>
      </p:grpSp>
      <p:grpSp>
        <p:nvGrpSpPr>
          <p:cNvPr id="21" name="Group 21"/>
          <p:cNvGrpSpPr>
            <a:grpSpLocks/>
          </p:cNvGrpSpPr>
          <p:nvPr/>
        </p:nvGrpSpPr>
        <p:grpSpPr bwMode="auto">
          <a:xfrm>
            <a:off x="7052991" y="3766273"/>
            <a:ext cx="1655763" cy="1171575"/>
            <a:chOff x="6804248" y="3861048"/>
            <a:chExt cx="1656184" cy="1171873"/>
          </a:xfrm>
        </p:grpSpPr>
        <p:sp>
          <p:nvSpPr>
            <p:cNvPr id="22" name="Rounded Rectangle 21"/>
            <p:cNvSpPr/>
            <p:nvPr/>
          </p:nvSpPr>
          <p:spPr>
            <a:xfrm>
              <a:off x="6948748" y="3861048"/>
              <a:ext cx="1367185" cy="719320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 err="1" smtClean="0">
                  <a:solidFill>
                    <a:schemeClr val="tx1"/>
                  </a:solidFill>
                </a:rPr>
                <a:t>Ballgown</a:t>
              </a:r>
              <a:r>
                <a:rPr lang="en-US" sz="1200" dirty="0" smtClean="0">
                  <a:solidFill>
                    <a:schemeClr val="tx1"/>
                  </a:solidFill>
                </a:rPr>
                <a:t> &amp; R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3" name="TextBox 17"/>
            <p:cNvSpPr txBox="1">
              <a:spLocks noChangeArrowheads="1"/>
            </p:cNvSpPr>
            <p:nvPr/>
          </p:nvSpPr>
          <p:spPr bwMode="auto">
            <a:xfrm>
              <a:off x="6804248" y="4725144"/>
              <a:ext cx="165618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400" b="1"/>
                <a:t>Visualization</a:t>
              </a:r>
            </a:p>
          </p:txBody>
        </p:sp>
      </p:grpSp>
      <p:cxnSp>
        <p:nvCxnSpPr>
          <p:cNvPr id="24" name="Straight Arrow Connector 23"/>
          <p:cNvCxnSpPr>
            <a:stCxn id="7" idx="3"/>
            <a:endCxn id="10" idx="1"/>
          </p:cNvCxnSpPr>
          <p:nvPr/>
        </p:nvCxnSpPr>
        <p:spPr>
          <a:xfrm>
            <a:off x="1868216" y="2829648"/>
            <a:ext cx="29686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0" idx="3"/>
            <a:endCxn id="13" idx="1"/>
          </p:cNvCxnSpPr>
          <p:nvPr/>
        </p:nvCxnSpPr>
        <p:spPr>
          <a:xfrm>
            <a:off x="3533504" y="2829648"/>
            <a:ext cx="279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3" idx="3"/>
            <a:endCxn id="16" idx="1"/>
          </p:cNvCxnSpPr>
          <p:nvPr/>
        </p:nvCxnSpPr>
        <p:spPr>
          <a:xfrm>
            <a:off x="5181329" y="2829648"/>
            <a:ext cx="28733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6" idx="3"/>
            <a:endCxn id="19" idx="1"/>
          </p:cNvCxnSpPr>
          <p:nvPr/>
        </p:nvCxnSpPr>
        <p:spPr>
          <a:xfrm>
            <a:off x="6837091" y="2829648"/>
            <a:ext cx="32385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9" idx="2"/>
            <a:endCxn id="22" idx="0"/>
          </p:cNvCxnSpPr>
          <p:nvPr/>
        </p:nvCxnSpPr>
        <p:spPr>
          <a:xfrm>
            <a:off x="7881666" y="3190010"/>
            <a:ext cx="0" cy="5762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Rounded Rectangle 28"/>
          <p:cNvSpPr/>
          <p:nvPr/>
        </p:nvSpPr>
        <p:spPr bwMode="auto">
          <a:xfrm>
            <a:off x="3812904" y="3766273"/>
            <a:ext cx="1368425" cy="71913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Gene annotation </a:t>
            </a: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(.</a:t>
            </a:r>
            <a:r>
              <a:rPr lang="en-US" sz="1200" dirty="0" err="1">
                <a:solidFill>
                  <a:schemeClr val="tx1"/>
                </a:solidFill>
              </a:rPr>
              <a:t>gtf</a:t>
            </a:r>
            <a:r>
              <a:rPr lang="en-US" sz="1200" dirty="0">
                <a:solidFill>
                  <a:schemeClr val="tx1"/>
                </a:solidFill>
              </a:rPr>
              <a:t> file)</a:t>
            </a:r>
          </a:p>
        </p:txBody>
      </p:sp>
      <p:sp>
        <p:nvSpPr>
          <p:cNvPr id="30" name="Rounded Rectangle 29"/>
          <p:cNvSpPr/>
          <p:nvPr/>
        </p:nvSpPr>
        <p:spPr bwMode="auto">
          <a:xfrm>
            <a:off x="2157141" y="3766273"/>
            <a:ext cx="1368425" cy="71913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Reference genome</a:t>
            </a: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(.</a:t>
            </a:r>
            <a:r>
              <a:rPr lang="en-US" sz="1200" dirty="0" err="1">
                <a:solidFill>
                  <a:schemeClr val="tx1"/>
                </a:solidFill>
              </a:rPr>
              <a:t>fa</a:t>
            </a:r>
            <a:r>
              <a:rPr lang="en-US" sz="1200" dirty="0">
                <a:solidFill>
                  <a:schemeClr val="tx1"/>
                </a:solidFill>
              </a:rPr>
              <a:t> file)</a:t>
            </a:r>
          </a:p>
        </p:txBody>
      </p:sp>
      <p:sp>
        <p:nvSpPr>
          <p:cNvPr id="31" name="Rounded Rectangle 30"/>
          <p:cNvSpPr/>
          <p:nvPr/>
        </p:nvSpPr>
        <p:spPr bwMode="auto">
          <a:xfrm>
            <a:off x="499791" y="3766273"/>
            <a:ext cx="1368425" cy="71913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Raw sequence data</a:t>
            </a: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(.</a:t>
            </a:r>
            <a:r>
              <a:rPr lang="en-US" sz="1200" dirty="0" err="1">
                <a:solidFill>
                  <a:schemeClr val="tx1"/>
                </a:solidFill>
              </a:rPr>
              <a:t>fastq</a:t>
            </a:r>
            <a:r>
              <a:rPr lang="en-US" sz="1200" dirty="0">
                <a:solidFill>
                  <a:schemeClr val="tx1"/>
                </a:solidFill>
              </a:rPr>
              <a:t> files)</a:t>
            </a:r>
          </a:p>
        </p:txBody>
      </p:sp>
      <p:cxnSp>
        <p:nvCxnSpPr>
          <p:cNvPr id="32" name="Straight Arrow Connector 31"/>
          <p:cNvCxnSpPr>
            <a:stCxn id="31" idx="0"/>
            <a:endCxn id="7" idx="2"/>
          </p:cNvCxnSpPr>
          <p:nvPr/>
        </p:nvCxnSpPr>
        <p:spPr>
          <a:xfrm flipH="1" flipV="1">
            <a:off x="1184004" y="3190010"/>
            <a:ext cx="0" cy="5762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30" idx="0"/>
            <a:endCxn id="10" idx="2"/>
          </p:cNvCxnSpPr>
          <p:nvPr/>
        </p:nvCxnSpPr>
        <p:spPr>
          <a:xfrm flipV="1">
            <a:off x="2841354" y="3190010"/>
            <a:ext cx="7937" cy="5762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9" idx="0"/>
            <a:endCxn id="13" idx="2"/>
          </p:cNvCxnSpPr>
          <p:nvPr/>
        </p:nvCxnSpPr>
        <p:spPr>
          <a:xfrm flipV="1">
            <a:off x="4497116" y="3190010"/>
            <a:ext cx="0" cy="5762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TextBox 3"/>
          <p:cNvSpPr txBox="1">
            <a:spLocks noChangeArrowheads="1"/>
          </p:cNvSpPr>
          <p:nvPr/>
        </p:nvSpPr>
        <p:spPr bwMode="auto">
          <a:xfrm>
            <a:off x="2441304" y="4753698"/>
            <a:ext cx="7239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1"/>
              <a:t>Inputs</a:t>
            </a:r>
          </a:p>
        </p:txBody>
      </p:sp>
    </p:spTree>
    <p:extLst>
      <p:ext uri="{BB962C8B-B14F-4D97-AF65-F5344CB8AC3E}">
        <p14:creationId xmlns:p14="http://schemas.microsoft.com/office/powerpoint/2010/main" val="969105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56916" y="3405910"/>
            <a:ext cx="5184775" cy="2087563"/>
          </a:xfrm>
          <a:prstGeom prst="roundRect">
            <a:avLst/>
          </a:prstGeom>
          <a:gradFill flip="none" rotWithShape="1">
            <a:gsLst>
              <a:gs pos="0">
                <a:schemeClr val="dk1">
                  <a:tint val="50000"/>
                  <a:satMod val="300000"/>
                  <a:alpha val="13000"/>
                </a:schemeClr>
              </a:gs>
              <a:gs pos="35000">
                <a:schemeClr val="dk1">
                  <a:tint val="37000"/>
                  <a:satMod val="300000"/>
                  <a:alpha val="13000"/>
                </a:schemeClr>
              </a:gs>
              <a:gs pos="100000">
                <a:schemeClr val="dk1">
                  <a:tint val="15000"/>
                  <a:satMod val="350000"/>
                  <a:alpha val="13000"/>
                </a:schemeClr>
              </a:gs>
            </a:gsLst>
            <a:lin ang="16200000" scaled="1"/>
            <a:tileRect/>
          </a:gradFill>
          <a:ln>
            <a:prstDash val="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>
              <a:ln w="76200" cmpd="sng">
                <a:noFill/>
                <a:prstDash val="dot"/>
              </a:ln>
              <a:noFill/>
            </a:endParaRPr>
          </a:p>
        </p:txBody>
      </p:sp>
      <p:sp>
        <p:nvSpPr>
          <p:cNvPr id="5" name="Rounded Rectangle 4"/>
          <p:cNvSpPr/>
          <p:nvPr/>
        </p:nvSpPr>
        <p:spPr bwMode="auto">
          <a:xfrm>
            <a:off x="428354" y="3621810"/>
            <a:ext cx="4824412" cy="1008063"/>
          </a:xfrm>
          <a:prstGeom prst="roundRect">
            <a:avLst/>
          </a:prstGeom>
          <a:gradFill flip="none" rotWithShape="1">
            <a:gsLst>
              <a:gs pos="0">
                <a:schemeClr val="dk1">
                  <a:tint val="50000"/>
                  <a:satMod val="300000"/>
                  <a:alpha val="51000"/>
                </a:schemeClr>
              </a:gs>
              <a:gs pos="35000">
                <a:schemeClr val="dk1">
                  <a:tint val="37000"/>
                  <a:satMod val="300000"/>
                  <a:alpha val="51000"/>
                </a:schemeClr>
              </a:gs>
              <a:gs pos="100000">
                <a:schemeClr val="dk1">
                  <a:tint val="15000"/>
                  <a:satMod val="350000"/>
                  <a:alpha val="51000"/>
                </a:schemeClr>
              </a:gs>
            </a:gsLst>
            <a:lin ang="16200000" scaled="1"/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1200" dirty="0">
              <a:solidFill>
                <a:schemeClr val="tx1"/>
              </a:solidFill>
            </a:endParaRPr>
          </a:p>
        </p:txBody>
      </p:sp>
      <p:grpSp>
        <p:nvGrpSpPr>
          <p:cNvPr id="6" name="Group 6"/>
          <p:cNvGrpSpPr>
            <a:grpSpLocks/>
          </p:cNvGrpSpPr>
          <p:nvPr/>
        </p:nvGrpSpPr>
        <p:grpSpPr bwMode="auto">
          <a:xfrm>
            <a:off x="499791" y="1902548"/>
            <a:ext cx="1368425" cy="1287462"/>
            <a:chOff x="251520" y="1926414"/>
            <a:chExt cx="1368152" cy="1286562"/>
          </a:xfrm>
        </p:grpSpPr>
        <p:sp>
          <p:nvSpPr>
            <p:cNvPr id="7" name="Rounded Rectangle 6"/>
            <p:cNvSpPr/>
            <p:nvPr/>
          </p:nvSpPr>
          <p:spPr>
            <a:xfrm>
              <a:off x="251520" y="2492755"/>
              <a:ext cx="1368152" cy="720221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>
                  <a:solidFill>
                    <a:schemeClr val="tx1"/>
                  </a:solidFill>
                </a:rPr>
                <a:t>RNA-</a:t>
              </a:r>
              <a:r>
                <a:rPr lang="en-US" sz="1200" dirty="0" err="1">
                  <a:solidFill>
                    <a:schemeClr val="tx1"/>
                  </a:solidFill>
                </a:rPr>
                <a:t>seq</a:t>
              </a:r>
              <a:r>
                <a:rPr lang="en-US" sz="1200" dirty="0">
                  <a:solidFill>
                    <a:schemeClr val="tx1"/>
                  </a:solidFill>
                </a:rPr>
                <a:t> reads (2 x 100 </a:t>
              </a:r>
              <a:r>
                <a:rPr lang="en-US" sz="1200" dirty="0" err="1">
                  <a:solidFill>
                    <a:schemeClr val="tx1"/>
                  </a:solidFill>
                </a:rPr>
                <a:t>bp</a:t>
              </a:r>
              <a:r>
                <a:rPr lang="en-US" sz="1200" dirty="0">
                  <a:solidFill>
                    <a:schemeClr val="tx1"/>
                  </a:solidFill>
                </a:rPr>
                <a:t>)</a:t>
              </a:r>
            </a:p>
          </p:txBody>
        </p:sp>
        <p:sp>
          <p:nvSpPr>
            <p:cNvPr id="8" name="TextBox 3"/>
            <p:cNvSpPr txBox="1">
              <a:spLocks noChangeArrowheads="1"/>
            </p:cNvSpPr>
            <p:nvPr/>
          </p:nvSpPr>
          <p:spPr bwMode="auto">
            <a:xfrm>
              <a:off x="334504" y="1926414"/>
              <a:ext cx="120218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400" b="1"/>
                <a:t>Sequencing</a:t>
              </a:r>
            </a:p>
          </p:txBody>
        </p:sp>
      </p:grpSp>
      <p:grpSp>
        <p:nvGrpSpPr>
          <p:cNvPr id="9" name="Group 16"/>
          <p:cNvGrpSpPr>
            <a:grpSpLocks/>
          </p:cNvGrpSpPr>
          <p:nvPr/>
        </p:nvGrpSpPr>
        <p:grpSpPr bwMode="auto">
          <a:xfrm>
            <a:off x="2165079" y="1796185"/>
            <a:ext cx="1368425" cy="1393825"/>
            <a:chOff x="1916196" y="1818692"/>
            <a:chExt cx="1368152" cy="1394284"/>
          </a:xfrm>
        </p:grpSpPr>
        <p:sp>
          <p:nvSpPr>
            <p:cNvPr id="10" name="Rounded Rectangle 9"/>
            <p:cNvSpPr/>
            <p:nvPr/>
          </p:nvSpPr>
          <p:spPr>
            <a:xfrm>
              <a:off x="1916196" y="2493602"/>
              <a:ext cx="1368152" cy="719374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 smtClean="0">
                  <a:solidFill>
                    <a:schemeClr val="tx1"/>
                  </a:solidFill>
                </a:rPr>
                <a:t>HISAT2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" name="TextBox 12"/>
            <p:cNvSpPr txBox="1">
              <a:spLocks noChangeArrowheads="1"/>
            </p:cNvSpPr>
            <p:nvPr/>
          </p:nvSpPr>
          <p:spPr bwMode="auto">
            <a:xfrm>
              <a:off x="1978694" y="1818692"/>
              <a:ext cx="1243156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400" b="1"/>
                <a:t>Read alignment</a:t>
              </a:r>
            </a:p>
          </p:txBody>
        </p:sp>
      </p:grpSp>
      <p:grpSp>
        <p:nvGrpSpPr>
          <p:cNvPr id="12" name="Group 18"/>
          <p:cNvGrpSpPr>
            <a:grpSpLocks/>
          </p:cNvGrpSpPr>
          <p:nvPr/>
        </p:nvGrpSpPr>
        <p:grpSpPr bwMode="auto">
          <a:xfrm>
            <a:off x="3668441" y="1796185"/>
            <a:ext cx="1657350" cy="1393825"/>
            <a:chOff x="3563889" y="1818692"/>
            <a:chExt cx="1656184" cy="1394284"/>
          </a:xfrm>
        </p:grpSpPr>
        <p:sp>
          <p:nvSpPr>
            <p:cNvPr id="13" name="Rounded Rectangle 12"/>
            <p:cNvSpPr/>
            <p:nvPr/>
          </p:nvSpPr>
          <p:spPr>
            <a:xfrm>
              <a:off x="3708250" y="2493602"/>
              <a:ext cx="1367462" cy="719374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 err="1" smtClean="0">
                  <a:solidFill>
                    <a:schemeClr val="tx1"/>
                  </a:solidFill>
                </a:rPr>
                <a:t>StringTie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4" name="TextBox 13"/>
            <p:cNvSpPr txBox="1">
              <a:spLocks noChangeArrowheads="1"/>
            </p:cNvSpPr>
            <p:nvPr/>
          </p:nvSpPr>
          <p:spPr bwMode="auto">
            <a:xfrm>
              <a:off x="3563889" y="1818692"/>
              <a:ext cx="1656184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400" b="1"/>
                <a:t>Transcript compilation</a:t>
              </a:r>
            </a:p>
          </p:txBody>
        </p:sp>
      </p:grpSp>
      <p:grpSp>
        <p:nvGrpSpPr>
          <p:cNvPr id="15" name="Group 19"/>
          <p:cNvGrpSpPr>
            <a:grpSpLocks/>
          </p:cNvGrpSpPr>
          <p:nvPr/>
        </p:nvGrpSpPr>
        <p:grpSpPr bwMode="auto">
          <a:xfrm>
            <a:off x="5325791" y="1796185"/>
            <a:ext cx="1655763" cy="1393825"/>
            <a:chOff x="5148064" y="1818692"/>
            <a:chExt cx="1656184" cy="1394284"/>
          </a:xfrm>
        </p:grpSpPr>
        <p:sp>
          <p:nvSpPr>
            <p:cNvPr id="16" name="Rounded Rectangle 15"/>
            <p:cNvSpPr/>
            <p:nvPr/>
          </p:nvSpPr>
          <p:spPr>
            <a:xfrm>
              <a:off x="5292564" y="2493602"/>
              <a:ext cx="1367185" cy="719374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 err="1" smtClean="0">
                  <a:solidFill>
                    <a:schemeClr val="tx1"/>
                  </a:solidFill>
                </a:rPr>
                <a:t>StringTie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" name="TextBox 14"/>
            <p:cNvSpPr txBox="1">
              <a:spLocks noChangeArrowheads="1"/>
            </p:cNvSpPr>
            <p:nvPr/>
          </p:nvSpPr>
          <p:spPr bwMode="auto">
            <a:xfrm>
              <a:off x="5148064" y="1818692"/>
              <a:ext cx="1656184" cy="5233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400" b="1" dirty="0" smtClean="0"/>
                <a:t>Expression estimation</a:t>
              </a:r>
              <a:endParaRPr lang="en-US" sz="1400" b="1" dirty="0"/>
            </a:p>
          </p:txBody>
        </p:sp>
      </p:grpSp>
      <p:grpSp>
        <p:nvGrpSpPr>
          <p:cNvPr id="18" name="Group 20"/>
          <p:cNvGrpSpPr>
            <a:grpSpLocks/>
          </p:cNvGrpSpPr>
          <p:nvPr/>
        </p:nvGrpSpPr>
        <p:grpSpPr bwMode="auto">
          <a:xfrm>
            <a:off x="7052991" y="1796185"/>
            <a:ext cx="1655763" cy="1393825"/>
            <a:chOff x="6804248" y="1818692"/>
            <a:chExt cx="1656184" cy="1394284"/>
          </a:xfrm>
        </p:grpSpPr>
        <p:sp>
          <p:nvSpPr>
            <p:cNvPr id="19" name="Rounded Rectangle 18"/>
            <p:cNvSpPr/>
            <p:nvPr/>
          </p:nvSpPr>
          <p:spPr>
            <a:xfrm>
              <a:off x="6912225" y="2493602"/>
              <a:ext cx="1440229" cy="719374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smtClean="0">
                  <a:solidFill>
                    <a:schemeClr val="tx1"/>
                  </a:solidFill>
                </a:rPr>
                <a:t>Ballgown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0" name="TextBox 15"/>
            <p:cNvSpPr txBox="1">
              <a:spLocks noChangeArrowheads="1"/>
            </p:cNvSpPr>
            <p:nvPr/>
          </p:nvSpPr>
          <p:spPr bwMode="auto">
            <a:xfrm>
              <a:off x="6804248" y="1818692"/>
              <a:ext cx="1656184" cy="5233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400" b="1"/>
                <a:t>Differential expression</a:t>
              </a:r>
            </a:p>
          </p:txBody>
        </p:sp>
      </p:grpSp>
      <p:grpSp>
        <p:nvGrpSpPr>
          <p:cNvPr id="21" name="Group 21"/>
          <p:cNvGrpSpPr>
            <a:grpSpLocks/>
          </p:cNvGrpSpPr>
          <p:nvPr/>
        </p:nvGrpSpPr>
        <p:grpSpPr bwMode="auto">
          <a:xfrm>
            <a:off x="7052991" y="3766273"/>
            <a:ext cx="1655763" cy="1171575"/>
            <a:chOff x="6804248" y="3861048"/>
            <a:chExt cx="1656184" cy="1171873"/>
          </a:xfrm>
        </p:grpSpPr>
        <p:sp>
          <p:nvSpPr>
            <p:cNvPr id="22" name="Rounded Rectangle 21"/>
            <p:cNvSpPr/>
            <p:nvPr/>
          </p:nvSpPr>
          <p:spPr>
            <a:xfrm>
              <a:off x="6948748" y="3861048"/>
              <a:ext cx="1367185" cy="719320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 err="1" smtClean="0">
                  <a:solidFill>
                    <a:schemeClr val="tx1"/>
                  </a:solidFill>
                </a:rPr>
                <a:t>Ballgown</a:t>
              </a:r>
              <a:r>
                <a:rPr lang="en-US" sz="1200" dirty="0" smtClean="0">
                  <a:solidFill>
                    <a:schemeClr val="tx1"/>
                  </a:solidFill>
                </a:rPr>
                <a:t> &amp; R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3" name="TextBox 17"/>
            <p:cNvSpPr txBox="1">
              <a:spLocks noChangeArrowheads="1"/>
            </p:cNvSpPr>
            <p:nvPr/>
          </p:nvSpPr>
          <p:spPr bwMode="auto">
            <a:xfrm>
              <a:off x="6804248" y="4725144"/>
              <a:ext cx="165618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400" b="1"/>
                <a:t>Visualization</a:t>
              </a:r>
            </a:p>
          </p:txBody>
        </p:sp>
      </p:grpSp>
      <p:cxnSp>
        <p:nvCxnSpPr>
          <p:cNvPr id="24" name="Straight Arrow Connector 23"/>
          <p:cNvCxnSpPr>
            <a:stCxn id="7" idx="3"/>
            <a:endCxn id="10" idx="1"/>
          </p:cNvCxnSpPr>
          <p:nvPr/>
        </p:nvCxnSpPr>
        <p:spPr>
          <a:xfrm>
            <a:off x="1868216" y="2829648"/>
            <a:ext cx="29686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0" idx="3"/>
            <a:endCxn id="13" idx="1"/>
          </p:cNvCxnSpPr>
          <p:nvPr/>
        </p:nvCxnSpPr>
        <p:spPr>
          <a:xfrm>
            <a:off x="3533504" y="2829648"/>
            <a:ext cx="279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3" idx="3"/>
            <a:endCxn id="16" idx="1"/>
          </p:cNvCxnSpPr>
          <p:nvPr/>
        </p:nvCxnSpPr>
        <p:spPr>
          <a:xfrm>
            <a:off x="5181329" y="2829648"/>
            <a:ext cx="28733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6" idx="3"/>
            <a:endCxn id="19" idx="1"/>
          </p:cNvCxnSpPr>
          <p:nvPr/>
        </p:nvCxnSpPr>
        <p:spPr>
          <a:xfrm>
            <a:off x="6837091" y="2829648"/>
            <a:ext cx="32385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9" idx="2"/>
            <a:endCxn id="22" idx="0"/>
          </p:cNvCxnSpPr>
          <p:nvPr/>
        </p:nvCxnSpPr>
        <p:spPr>
          <a:xfrm>
            <a:off x="7881666" y="3190010"/>
            <a:ext cx="0" cy="5762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Rounded Rectangle 28"/>
          <p:cNvSpPr/>
          <p:nvPr/>
        </p:nvSpPr>
        <p:spPr bwMode="auto">
          <a:xfrm>
            <a:off x="3812904" y="3766273"/>
            <a:ext cx="1368425" cy="71913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Gene annotation </a:t>
            </a: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(.</a:t>
            </a:r>
            <a:r>
              <a:rPr lang="en-US" sz="1200" dirty="0" err="1">
                <a:solidFill>
                  <a:schemeClr val="tx1"/>
                </a:solidFill>
              </a:rPr>
              <a:t>gtf</a:t>
            </a:r>
            <a:r>
              <a:rPr lang="en-US" sz="1200" dirty="0">
                <a:solidFill>
                  <a:schemeClr val="tx1"/>
                </a:solidFill>
              </a:rPr>
              <a:t> file)</a:t>
            </a:r>
          </a:p>
        </p:txBody>
      </p:sp>
      <p:sp>
        <p:nvSpPr>
          <p:cNvPr id="30" name="Rounded Rectangle 29"/>
          <p:cNvSpPr/>
          <p:nvPr/>
        </p:nvSpPr>
        <p:spPr bwMode="auto">
          <a:xfrm>
            <a:off x="2157141" y="3766273"/>
            <a:ext cx="1368425" cy="71913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Reference genome</a:t>
            </a: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(.</a:t>
            </a:r>
            <a:r>
              <a:rPr lang="en-US" sz="1200" dirty="0" err="1">
                <a:solidFill>
                  <a:schemeClr val="tx1"/>
                </a:solidFill>
              </a:rPr>
              <a:t>fa</a:t>
            </a:r>
            <a:r>
              <a:rPr lang="en-US" sz="1200" dirty="0">
                <a:solidFill>
                  <a:schemeClr val="tx1"/>
                </a:solidFill>
              </a:rPr>
              <a:t> file)</a:t>
            </a:r>
          </a:p>
        </p:txBody>
      </p:sp>
      <p:sp>
        <p:nvSpPr>
          <p:cNvPr id="31" name="Rounded Rectangle 30"/>
          <p:cNvSpPr/>
          <p:nvPr/>
        </p:nvSpPr>
        <p:spPr bwMode="auto">
          <a:xfrm>
            <a:off x="499791" y="3766273"/>
            <a:ext cx="1368425" cy="71913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Raw sequence data</a:t>
            </a: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(.</a:t>
            </a:r>
            <a:r>
              <a:rPr lang="en-US" sz="1200" dirty="0" err="1">
                <a:solidFill>
                  <a:schemeClr val="tx1"/>
                </a:solidFill>
              </a:rPr>
              <a:t>fastq</a:t>
            </a:r>
            <a:r>
              <a:rPr lang="en-US" sz="1200" dirty="0">
                <a:solidFill>
                  <a:schemeClr val="tx1"/>
                </a:solidFill>
              </a:rPr>
              <a:t> files)</a:t>
            </a:r>
          </a:p>
        </p:txBody>
      </p:sp>
      <p:cxnSp>
        <p:nvCxnSpPr>
          <p:cNvPr id="32" name="Straight Arrow Connector 31"/>
          <p:cNvCxnSpPr>
            <a:stCxn id="31" idx="0"/>
            <a:endCxn id="7" idx="2"/>
          </p:cNvCxnSpPr>
          <p:nvPr/>
        </p:nvCxnSpPr>
        <p:spPr>
          <a:xfrm flipH="1" flipV="1">
            <a:off x="1184004" y="3190010"/>
            <a:ext cx="0" cy="5762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30" idx="0"/>
            <a:endCxn id="10" idx="2"/>
          </p:cNvCxnSpPr>
          <p:nvPr/>
        </p:nvCxnSpPr>
        <p:spPr>
          <a:xfrm flipV="1">
            <a:off x="2841354" y="3190010"/>
            <a:ext cx="7937" cy="5762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9" idx="0"/>
            <a:endCxn id="13" idx="2"/>
          </p:cNvCxnSpPr>
          <p:nvPr/>
        </p:nvCxnSpPr>
        <p:spPr>
          <a:xfrm flipV="1">
            <a:off x="4497116" y="3190010"/>
            <a:ext cx="0" cy="5762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TextBox 3"/>
          <p:cNvSpPr txBox="1">
            <a:spLocks noChangeArrowheads="1"/>
          </p:cNvSpPr>
          <p:nvPr/>
        </p:nvSpPr>
        <p:spPr bwMode="auto">
          <a:xfrm>
            <a:off x="2441304" y="4753698"/>
            <a:ext cx="7239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1"/>
              <a:t>Inputs</a:t>
            </a:r>
          </a:p>
        </p:txBody>
      </p:sp>
      <p:sp>
        <p:nvSpPr>
          <p:cNvPr id="36" name="TextBox 3"/>
          <p:cNvSpPr txBox="1">
            <a:spLocks noChangeArrowheads="1"/>
          </p:cNvSpPr>
          <p:nvPr/>
        </p:nvSpPr>
        <p:spPr bwMode="auto">
          <a:xfrm>
            <a:off x="2411141" y="5515698"/>
            <a:ext cx="107383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b="1" dirty="0"/>
              <a:t>Module 1</a:t>
            </a:r>
          </a:p>
        </p:txBody>
      </p:sp>
    </p:spTree>
    <p:extLst>
      <p:ext uri="{BB962C8B-B14F-4D97-AF65-F5344CB8AC3E}">
        <p14:creationId xmlns:p14="http://schemas.microsoft.com/office/powerpoint/2010/main" val="2705395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ounded Rectangle 40"/>
          <p:cNvSpPr/>
          <p:nvPr/>
        </p:nvSpPr>
        <p:spPr>
          <a:xfrm>
            <a:off x="146050" y="1731693"/>
            <a:ext cx="3240088" cy="2087562"/>
          </a:xfrm>
          <a:prstGeom prst="roundRect">
            <a:avLst/>
          </a:prstGeom>
          <a:gradFill flip="none" rotWithShape="1">
            <a:gsLst>
              <a:gs pos="0">
                <a:schemeClr val="dk1">
                  <a:tint val="50000"/>
                  <a:satMod val="300000"/>
                  <a:alpha val="13000"/>
                </a:schemeClr>
              </a:gs>
              <a:gs pos="35000">
                <a:schemeClr val="dk1">
                  <a:tint val="37000"/>
                  <a:satMod val="300000"/>
                  <a:alpha val="13000"/>
                </a:schemeClr>
              </a:gs>
              <a:gs pos="100000">
                <a:schemeClr val="dk1">
                  <a:tint val="15000"/>
                  <a:satMod val="350000"/>
                  <a:alpha val="13000"/>
                </a:schemeClr>
              </a:gs>
            </a:gsLst>
            <a:lin ang="16200000" scaled="1"/>
            <a:tileRect/>
          </a:gradFill>
          <a:ln>
            <a:prstDash val="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ln w="76200" cmpd="sng">
                <a:noFill/>
                <a:prstDash val="dot"/>
              </a:ln>
              <a:noFill/>
            </a:endParaRPr>
          </a:p>
        </p:txBody>
      </p:sp>
      <p:sp>
        <p:nvSpPr>
          <p:cNvPr id="43" name="Rounded Rectangle 42"/>
          <p:cNvSpPr/>
          <p:nvPr/>
        </p:nvSpPr>
        <p:spPr bwMode="auto">
          <a:xfrm>
            <a:off x="179388" y="4035155"/>
            <a:ext cx="4824412" cy="1008063"/>
          </a:xfrm>
          <a:prstGeom prst="roundRect">
            <a:avLst/>
          </a:prstGeom>
          <a:gradFill flip="none" rotWithShape="1">
            <a:gsLst>
              <a:gs pos="0">
                <a:schemeClr val="dk1">
                  <a:tint val="50000"/>
                  <a:satMod val="300000"/>
                  <a:alpha val="51000"/>
                </a:schemeClr>
              </a:gs>
              <a:gs pos="35000">
                <a:schemeClr val="dk1">
                  <a:tint val="37000"/>
                  <a:satMod val="300000"/>
                  <a:alpha val="51000"/>
                </a:schemeClr>
              </a:gs>
              <a:gs pos="100000">
                <a:schemeClr val="dk1">
                  <a:tint val="15000"/>
                  <a:satMod val="350000"/>
                  <a:alpha val="51000"/>
                </a:schemeClr>
              </a:gs>
            </a:gsLst>
            <a:lin ang="16200000" scaled="1"/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1200" dirty="0">
              <a:solidFill>
                <a:schemeClr val="tx1"/>
              </a:solidFill>
            </a:endParaRPr>
          </a:p>
        </p:txBody>
      </p:sp>
      <p:grpSp>
        <p:nvGrpSpPr>
          <p:cNvPr id="37892" name="Group 6"/>
          <p:cNvGrpSpPr>
            <a:grpSpLocks/>
          </p:cNvGrpSpPr>
          <p:nvPr/>
        </p:nvGrpSpPr>
        <p:grpSpPr bwMode="auto">
          <a:xfrm>
            <a:off x="250825" y="2315893"/>
            <a:ext cx="1368425" cy="1287462"/>
            <a:chOff x="251520" y="1926414"/>
            <a:chExt cx="1368152" cy="1286562"/>
          </a:xfrm>
        </p:grpSpPr>
        <p:sp>
          <p:nvSpPr>
            <p:cNvPr id="3" name="Rounded Rectangle 2"/>
            <p:cNvSpPr/>
            <p:nvPr/>
          </p:nvSpPr>
          <p:spPr>
            <a:xfrm>
              <a:off x="251520" y="2492755"/>
              <a:ext cx="1368152" cy="720221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>
                  <a:solidFill>
                    <a:schemeClr val="tx1"/>
                  </a:solidFill>
                </a:rPr>
                <a:t>RNA-seq reads (2 x 100 bp)</a:t>
              </a:r>
            </a:p>
          </p:txBody>
        </p:sp>
        <p:sp>
          <p:nvSpPr>
            <p:cNvPr id="37922" name="TextBox 3"/>
            <p:cNvSpPr txBox="1">
              <a:spLocks noChangeArrowheads="1"/>
            </p:cNvSpPr>
            <p:nvPr/>
          </p:nvSpPr>
          <p:spPr bwMode="auto">
            <a:xfrm>
              <a:off x="334504" y="1926414"/>
              <a:ext cx="120218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400" b="1"/>
                <a:t>Sequencing</a:t>
              </a:r>
            </a:p>
          </p:txBody>
        </p:sp>
      </p:grpSp>
      <p:grpSp>
        <p:nvGrpSpPr>
          <p:cNvPr id="37893" name="Group 16"/>
          <p:cNvGrpSpPr>
            <a:grpSpLocks/>
          </p:cNvGrpSpPr>
          <p:nvPr/>
        </p:nvGrpSpPr>
        <p:grpSpPr bwMode="auto">
          <a:xfrm>
            <a:off x="1916113" y="2209530"/>
            <a:ext cx="1368425" cy="1393825"/>
            <a:chOff x="1916196" y="1818692"/>
            <a:chExt cx="1368152" cy="1394284"/>
          </a:xfrm>
        </p:grpSpPr>
        <p:sp>
          <p:nvSpPr>
            <p:cNvPr id="8" name="Rounded Rectangle 7"/>
            <p:cNvSpPr/>
            <p:nvPr/>
          </p:nvSpPr>
          <p:spPr>
            <a:xfrm>
              <a:off x="1916196" y="2493602"/>
              <a:ext cx="1368152" cy="719374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 smtClean="0">
                  <a:solidFill>
                    <a:schemeClr val="tx1"/>
                  </a:solidFill>
                </a:rPr>
                <a:t>HISAT2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7920" name="TextBox 12"/>
            <p:cNvSpPr txBox="1">
              <a:spLocks noChangeArrowheads="1"/>
            </p:cNvSpPr>
            <p:nvPr/>
          </p:nvSpPr>
          <p:spPr bwMode="auto">
            <a:xfrm>
              <a:off x="1978694" y="1818692"/>
              <a:ext cx="1243156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400" b="1"/>
                <a:t>Read alignment</a:t>
              </a:r>
            </a:p>
          </p:txBody>
        </p:sp>
      </p:grpSp>
      <p:grpSp>
        <p:nvGrpSpPr>
          <p:cNvPr id="37894" name="Group 18"/>
          <p:cNvGrpSpPr>
            <a:grpSpLocks/>
          </p:cNvGrpSpPr>
          <p:nvPr/>
        </p:nvGrpSpPr>
        <p:grpSpPr bwMode="auto">
          <a:xfrm>
            <a:off x="3419475" y="2209530"/>
            <a:ext cx="1657350" cy="1393825"/>
            <a:chOff x="3563889" y="1818692"/>
            <a:chExt cx="1656184" cy="1394284"/>
          </a:xfrm>
        </p:grpSpPr>
        <p:sp>
          <p:nvSpPr>
            <p:cNvPr id="9" name="Rounded Rectangle 8"/>
            <p:cNvSpPr/>
            <p:nvPr/>
          </p:nvSpPr>
          <p:spPr>
            <a:xfrm>
              <a:off x="3708250" y="2493602"/>
              <a:ext cx="1367462" cy="719374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 err="1" smtClean="0">
                  <a:solidFill>
                    <a:schemeClr val="tx1"/>
                  </a:solidFill>
                </a:rPr>
                <a:t>StringTie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7918" name="TextBox 13"/>
            <p:cNvSpPr txBox="1">
              <a:spLocks noChangeArrowheads="1"/>
            </p:cNvSpPr>
            <p:nvPr/>
          </p:nvSpPr>
          <p:spPr bwMode="auto">
            <a:xfrm>
              <a:off x="3563889" y="1818692"/>
              <a:ext cx="1656184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400" b="1"/>
                <a:t>Transcript compilation</a:t>
              </a:r>
            </a:p>
          </p:txBody>
        </p:sp>
      </p:grpSp>
      <p:grpSp>
        <p:nvGrpSpPr>
          <p:cNvPr id="37895" name="Group 19"/>
          <p:cNvGrpSpPr>
            <a:grpSpLocks/>
          </p:cNvGrpSpPr>
          <p:nvPr/>
        </p:nvGrpSpPr>
        <p:grpSpPr bwMode="auto">
          <a:xfrm>
            <a:off x="5076825" y="2209530"/>
            <a:ext cx="1655763" cy="1393825"/>
            <a:chOff x="5148064" y="1818692"/>
            <a:chExt cx="1656184" cy="1394284"/>
          </a:xfrm>
        </p:grpSpPr>
        <p:sp>
          <p:nvSpPr>
            <p:cNvPr id="10" name="Rounded Rectangle 9"/>
            <p:cNvSpPr/>
            <p:nvPr/>
          </p:nvSpPr>
          <p:spPr>
            <a:xfrm>
              <a:off x="5292564" y="2493602"/>
              <a:ext cx="1367185" cy="719374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 err="1" smtClean="0">
                  <a:solidFill>
                    <a:schemeClr val="tx1"/>
                  </a:solidFill>
                </a:rPr>
                <a:t>StringTie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7916" name="TextBox 14"/>
            <p:cNvSpPr txBox="1">
              <a:spLocks noChangeArrowheads="1"/>
            </p:cNvSpPr>
            <p:nvPr/>
          </p:nvSpPr>
          <p:spPr bwMode="auto">
            <a:xfrm>
              <a:off x="5148064" y="1818692"/>
              <a:ext cx="1656184" cy="5233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400" b="1" dirty="0" smtClean="0"/>
                <a:t>Expression estimation</a:t>
              </a:r>
              <a:endParaRPr lang="en-US" sz="1400" b="1" dirty="0"/>
            </a:p>
          </p:txBody>
        </p:sp>
      </p:grpSp>
      <p:grpSp>
        <p:nvGrpSpPr>
          <p:cNvPr id="37896" name="Group 20"/>
          <p:cNvGrpSpPr>
            <a:grpSpLocks/>
          </p:cNvGrpSpPr>
          <p:nvPr/>
        </p:nvGrpSpPr>
        <p:grpSpPr bwMode="auto">
          <a:xfrm>
            <a:off x="6804025" y="2209530"/>
            <a:ext cx="1655763" cy="1393825"/>
            <a:chOff x="6804248" y="1818692"/>
            <a:chExt cx="1656184" cy="1394284"/>
          </a:xfrm>
        </p:grpSpPr>
        <p:sp>
          <p:nvSpPr>
            <p:cNvPr id="11" name="Rounded Rectangle 10"/>
            <p:cNvSpPr/>
            <p:nvPr/>
          </p:nvSpPr>
          <p:spPr>
            <a:xfrm>
              <a:off x="6912225" y="2493602"/>
              <a:ext cx="1440229" cy="719374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 err="1" smtClean="0">
                  <a:solidFill>
                    <a:schemeClr val="tx1"/>
                  </a:solidFill>
                </a:rPr>
                <a:t>Ballgown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7914" name="TextBox 15"/>
            <p:cNvSpPr txBox="1">
              <a:spLocks noChangeArrowheads="1"/>
            </p:cNvSpPr>
            <p:nvPr/>
          </p:nvSpPr>
          <p:spPr bwMode="auto">
            <a:xfrm>
              <a:off x="6804248" y="1818692"/>
              <a:ext cx="1656184" cy="5233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400" b="1"/>
                <a:t>Differential expression</a:t>
              </a:r>
            </a:p>
          </p:txBody>
        </p:sp>
      </p:grpSp>
      <p:grpSp>
        <p:nvGrpSpPr>
          <p:cNvPr id="37897" name="Group 21"/>
          <p:cNvGrpSpPr>
            <a:grpSpLocks/>
          </p:cNvGrpSpPr>
          <p:nvPr/>
        </p:nvGrpSpPr>
        <p:grpSpPr bwMode="auto">
          <a:xfrm>
            <a:off x="6804025" y="4179618"/>
            <a:ext cx="1655763" cy="1171575"/>
            <a:chOff x="6804248" y="3861048"/>
            <a:chExt cx="1656184" cy="1171873"/>
          </a:xfrm>
        </p:grpSpPr>
        <p:sp>
          <p:nvSpPr>
            <p:cNvPr id="12" name="Rounded Rectangle 11"/>
            <p:cNvSpPr/>
            <p:nvPr/>
          </p:nvSpPr>
          <p:spPr>
            <a:xfrm>
              <a:off x="6948748" y="3861048"/>
              <a:ext cx="1367185" cy="719320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 err="1" smtClean="0">
                  <a:solidFill>
                    <a:schemeClr val="tx1"/>
                  </a:solidFill>
                </a:rPr>
                <a:t>Ballgown</a:t>
              </a:r>
              <a:r>
                <a:rPr lang="en-US" sz="1200" dirty="0" smtClean="0">
                  <a:solidFill>
                    <a:schemeClr val="tx1"/>
                  </a:solidFill>
                </a:rPr>
                <a:t> &amp; R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7912" name="TextBox 17"/>
            <p:cNvSpPr txBox="1">
              <a:spLocks noChangeArrowheads="1"/>
            </p:cNvSpPr>
            <p:nvPr/>
          </p:nvSpPr>
          <p:spPr bwMode="auto">
            <a:xfrm>
              <a:off x="6804248" y="4725144"/>
              <a:ext cx="165618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400" b="1"/>
                <a:t>Visualization</a:t>
              </a:r>
            </a:p>
          </p:txBody>
        </p:sp>
      </p:grpSp>
      <p:cxnSp>
        <p:nvCxnSpPr>
          <p:cNvPr id="24" name="Straight Arrow Connector 23"/>
          <p:cNvCxnSpPr>
            <a:stCxn id="3" idx="3"/>
            <a:endCxn id="8" idx="1"/>
          </p:cNvCxnSpPr>
          <p:nvPr/>
        </p:nvCxnSpPr>
        <p:spPr>
          <a:xfrm>
            <a:off x="1619250" y="3242993"/>
            <a:ext cx="29686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8" idx="3"/>
            <a:endCxn id="9" idx="1"/>
          </p:cNvCxnSpPr>
          <p:nvPr/>
        </p:nvCxnSpPr>
        <p:spPr>
          <a:xfrm>
            <a:off x="3284538" y="3242993"/>
            <a:ext cx="279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9" idx="3"/>
            <a:endCxn id="10" idx="1"/>
          </p:cNvCxnSpPr>
          <p:nvPr/>
        </p:nvCxnSpPr>
        <p:spPr>
          <a:xfrm>
            <a:off x="4932363" y="3242993"/>
            <a:ext cx="28733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0" idx="3"/>
            <a:endCxn id="11" idx="1"/>
          </p:cNvCxnSpPr>
          <p:nvPr/>
        </p:nvCxnSpPr>
        <p:spPr>
          <a:xfrm>
            <a:off x="6588125" y="3242993"/>
            <a:ext cx="32385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1" idx="2"/>
            <a:endCxn id="12" idx="0"/>
          </p:cNvCxnSpPr>
          <p:nvPr/>
        </p:nvCxnSpPr>
        <p:spPr>
          <a:xfrm>
            <a:off x="7632700" y="3603355"/>
            <a:ext cx="0" cy="5762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Rounded Rectangle 30"/>
          <p:cNvSpPr/>
          <p:nvPr/>
        </p:nvSpPr>
        <p:spPr bwMode="auto">
          <a:xfrm>
            <a:off x="3563938" y="4179618"/>
            <a:ext cx="1368425" cy="71913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Gene annotation </a:t>
            </a: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(.gtf file)</a:t>
            </a:r>
          </a:p>
        </p:txBody>
      </p:sp>
      <p:sp>
        <p:nvSpPr>
          <p:cNvPr id="34" name="Rounded Rectangle 33"/>
          <p:cNvSpPr/>
          <p:nvPr/>
        </p:nvSpPr>
        <p:spPr bwMode="auto">
          <a:xfrm>
            <a:off x="1908175" y="4179618"/>
            <a:ext cx="1368425" cy="71913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Reference genome</a:t>
            </a: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(.fa file)</a:t>
            </a:r>
          </a:p>
        </p:txBody>
      </p:sp>
      <p:sp>
        <p:nvSpPr>
          <p:cNvPr id="35" name="Rounded Rectangle 34"/>
          <p:cNvSpPr/>
          <p:nvPr/>
        </p:nvSpPr>
        <p:spPr bwMode="auto">
          <a:xfrm>
            <a:off x="250825" y="4179618"/>
            <a:ext cx="1368425" cy="71913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Raw sequence data</a:t>
            </a: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(.fastq files)</a:t>
            </a:r>
          </a:p>
        </p:txBody>
      </p:sp>
      <p:cxnSp>
        <p:nvCxnSpPr>
          <p:cNvPr id="37" name="Straight Arrow Connector 36"/>
          <p:cNvCxnSpPr>
            <a:stCxn id="35" idx="0"/>
            <a:endCxn id="3" idx="2"/>
          </p:cNvCxnSpPr>
          <p:nvPr/>
        </p:nvCxnSpPr>
        <p:spPr>
          <a:xfrm flipH="1" flipV="1">
            <a:off x="935038" y="3603355"/>
            <a:ext cx="0" cy="5762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4" idx="0"/>
            <a:endCxn id="8" idx="2"/>
          </p:cNvCxnSpPr>
          <p:nvPr/>
        </p:nvCxnSpPr>
        <p:spPr>
          <a:xfrm flipV="1">
            <a:off x="2592388" y="3603355"/>
            <a:ext cx="7937" cy="5762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1" idx="0"/>
            <a:endCxn id="9" idx="2"/>
          </p:cNvCxnSpPr>
          <p:nvPr/>
        </p:nvCxnSpPr>
        <p:spPr>
          <a:xfrm flipV="1">
            <a:off x="4248150" y="3603355"/>
            <a:ext cx="0" cy="5762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909" name="TextBox 3"/>
          <p:cNvSpPr txBox="1">
            <a:spLocks noChangeArrowheads="1"/>
          </p:cNvSpPr>
          <p:nvPr/>
        </p:nvSpPr>
        <p:spPr bwMode="auto">
          <a:xfrm>
            <a:off x="2192338" y="5167043"/>
            <a:ext cx="7239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1"/>
              <a:t>Inputs</a:t>
            </a:r>
          </a:p>
        </p:txBody>
      </p:sp>
      <p:sp>
        <p:nvSpPr>
          <p:cNvPr id="37910" name="TextBox 3"/>
          <p:cNvSpPr txBox="1">
            <a:spLocks noChangeArrowheads="1"/>
          </p:cNvSpPr>
          <p:nvPr/>
        </p:nvSpPr>
        <p:spPr bwMode="auto">
          <a:xfrm>
            <a:off x="1228725" y="1371330"/>
            <a:ext cx="107383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b="1" dirty="0"/>
              <a:t>Module 2</a:t>
            </a:r>
          </a:p>
        </p:txBody>
      </p:sp>
    </p:spTree>
    <p:extLst>
      <p:ext uri="{BB962C8B-B14F-4D97-AF65-F5344CB8AC3E}">
        <p14:creationId xmlns:p14="http://schemas.microsoft.com/office/powerpoint/2010/main" val="32208865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36"/>
          <p:cNvSpPr/>
          <p:nvPr/>
        </p:nvSpPr>
        <p:spPr>
          <a:xfrm>
            <a:off x="3419475" y="1628775"/>
            <a:ext cx="1657350" cy="1800225"/>
          </a:xfrm>
          <a:prstGeom prst="roundRect">
            <a:avLst/>
          </a:prstGeom>
          <a:gradFill flip="none" rotWithShape="1">
            <a:gsLst>
              <a:gs pos="0">
                <a:schemeClr val="dk1">
                  <a:tint val="50000"/>
                  <a:satMod val="300000"/>
                  <a:alpha val="13000"/>
                </a:schemeClr>
              </a:gs>
              <a:gs pos="35000">
                <a:schemeClr val="dk1">
                  <a:tint val="37000"/>
                  <a:satMod val="300000"/>
                  <a:alpha val="13000"/>
                </a:schemeClr>
              </a:gs>
              <a:gs pos="100000">
                <a:schemeClr val="dk1">
                  <a:tint val="15000"/>
                  <a:satMod val="350000"/>
                  <a:alpha val="13000"/>
                </a:schemeClr>
              </a:gs>
            </a:gsLst>
            <a:lin ang="16200000" scaled="1"/>
            <a:tileRect/>
          </a:gradFill>
          <a:ln>
            <a:prstDash val="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>
              <a:ln w="76200" cmpd="sng">
                <a:noFill/>
                <a:prstDash val="dot"/>
              </a:ln>
              <a:noFill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5076825" y="1628775"/>
            <a:ext cx="3382963" cy="3600450"/>
          </a:xfrm>
          <a:prstGeom prst="roundRect">
            <a:avLst/>
          </a:prstGeom>
          <a:gradFill flip="none" rotWithShape="1">
            <a:gsLst>
              <a:gs pos="0">
                <a:schemeClr val="dk1">
                  <a:tint val="50000"/>
                  <a:satMod val="300000"/>
                  <a:alpha val="13000"/>
                </a:schemeClr>
              </a:gs>
              <a:gs pos="35000">
                <a:schemeClr val="dk1">
                  <a:tint val="37000"/>
                  <a:satMod val="300000"/>
                  <a:alpha val="13000"/>
                </a:schemeClr>
              </a:gs>
              <a:gs pos="100000">
                <a:schemeClr val="dk1">
                  <a:tint val="15000"/>
                  <a:satMod val="350000"/>
                  <a:alpha val="13000"/>
                </a:schemeClr>
              </a:gs>
            </a:gsLst>
            <a:lin ang="16200000" scaled="1"/>
            <a:tileRect/>
          </a:gradFill>
          <a:ln>
            <a:prstDash val="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>
              <a:ln w="76200" cmpd="sng">
                <a:noFill/>
                <a:prstDash val="dot"/>
              </a:ln>
              <a:noFill/>
            </a:endParaRPr>
          </a:p>
        </p:txBody>
      </p:sp>
      <p:sp>
        <p:nvSpPr>
          <p:cNvPr id="5" name="TextBox 3"/>
          <p:cNvSpPr txBox="1">
            <a:spLocks noChangeArrowheads="1"/>
          </p:cNvSpPr>
          <p:nvPr/>
        </p:nvSpPr>
        <p:spPr bwMode="auto">
          <a:xfrm>
            <a:off x="6230938" y="5229225"/>
            <a:ext cx="107383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b="1" dirty="0"/>
              <a:t>Module 3</a:t>
            </a:r>
          </a:p>
        </p:txBody>
      </p:sp>
      <p:sp>
        <p:nvSpPr>
          <p:cNvPr id="6" name="Rounded Rectangle 5"/>
          <p:cNvSpPr/>
          <p:nvPr/>
        </p:nvSpPr>
        <p:spPr bwMode="auto">
          <a:xfrm>
            <a:off x="179388" y="3644900"/>
            <a:ext cx="4824412" cy="1008063"/>
          </a:xfrm>
          <a:prstGeom prst="roundRect">
            <a:avLst/>
          </a:prstGeom>
          <a:gradFill flip="none" rotWithShape="1">
            <a:gsLst>
              <a:gs pos="0">
                <a:schemeClr val="dk1">
                  <a:tint val="50000"/>
                  <a:satMod val="300000"/>
                  <a:alpha val="51000"/>
                </a:schemeClr>
              </a:gs>
              <a:gs pos="35000">
                <a:schemeClr val="dk1">
                  <a:tint val="37000"/>
                  <a:satMod val="300000"/>
                  <a:alpha val="51000"/>
                </a:schemeClr>
              </a:gs>
              <a:gs pos="100000">
                <a:schemeClr val="dk1">
                  <a:tint val="15000"/>
                  <a:satMod val="350000"/>
                  <a:alpha val="51000"/>
                </a:schemeClr>
              </a:gs>
            </a:gsLst>
            <a:lin ang="16200000" scaled="1"/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1200" dirty="0">
              <a:solidFill>
                <a:schemeClr val="tx1"/>
              </a:solidFill>
            </a:endParaRPr>
          </a:p>
        </p:txBody>
      </p: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250825" y="1925638"/>
            <a:ext cx="1368425" cy="1287462"/>
            <a:chOff x="251520" y="1926414"/>
            <a:chExt cx="1368152" cy="1286562"/>
          </a:xfrm>
        </p:grpSpPr>
        <p:sp>
          <p:nvSpPr>
            <p:cNvPr id="8" name="Rounded Rectangle 7"/>
            <p:cNvSpPr/>
            <p:nvPr/>
          </p:nvSpPr>
          <p:spPr>
            <a:xfrm>
              <a:off x="251520" y="2492755"/>
              <a:ext cx="1368152" cy="720221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>
                  <a:solidFill>
                    <a:schemeClr val="tx1"/>
                  </a:solidFill>
                </a:rPr>
                <a:t>RNA-</a:t>
              </a:r>
              <a:r>
                <a:rPr lang="en-US" sz="1200" dirty="0" err="1">
                  <a:solidFill>
                    <a:schemeClr val="tx1"/>
                  </a:solidFill>
                </a:rPr>
                <a:t>seq</a:t>
              </a:r>
              <a:r>
                <a:rPr lang="en-US" sz="1200" dirty="0">
                  <a:solidFill>
                    <a:schemeClr val="tx1"/>
                  </a:solidFill>
                </a:rPr>
                <a:t> reads (2 x 100 </a:t>
              </a:r>
              <a:r>
                <a:rPr lang="en-US" sz="1200" dirty="0" err="1">
                  <a:solidFill>
                    <a:schemeClr val="tx1"/>
                  </a:solidFill>
                </a:rPr>
                <a:t>bp</a:t>
              </a:r>
              <a:r>
                <a:rPr lang="en-US" sz="1200" dirty="0">
                  <a:solidFill>
                    <a:schemeClr val="tx1"/>
                  </a:solidFill>
                </a:rPr>
                <a:t>)</a:t>
              </a:r>
            </a:p>
          </p:txBody>
        </p:sp>
        <p:sp>
          <p:nvSpPr>
            <p:cNvPr id="9" name="TextBox 3"/>
            <p:cNvSpPr txBox="1">
              <a:spLocks noChangeArrowheads="1"/>
            </p:cNvSpPr>
            <p:nvPr/>
          </p:nvSpPr>
          <p:spPr bwMode="auto">
            <a:xfrm>
              <a:off x="334504" y="1926414"/>
              <a:ext cx="120218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400" b="1"/>
                <a:t>Sequencing</a:t>
              </a:r>
            </a:p>
          </p:txBody>
        </p:sp>
      </p:grpSp>
      <p:grpSp>
        <p:nvGrpSpPr>
          <p:cNvPr id="10" name="Group 16"/>
          <p:cNvGrpSpPr>
            <a:grpSpLocks/>
          </p:cNvGrpSpPr>
          <p:nvPr/>
        </p:nvGrpSpPr>
        <p:grpSpPr bwMode="auto">
          <a:xfrm>
            <a:off x="1916113" y="1819275"/>
            <a:ext cx="1368425" cy="1393825"/>
            <a:chOff x="1916196" y="1818692"/>
            <a:chExt cx="1368152" cy="1394284"/>
          </a:xfrm>
        </p:grpSpPr>
        <p:sp>
          <p:nvSpPr>
            <p:cNvPr id="11" name="Rounded Rectangle 10"/>
            <p:cNvSpPr/>
            <p:nvPr/>
          </p:nvSpPr>
          <p:spPr>
            <a:xfrm>
              <a:off x="1916196" y="2493602"/>
              <a:ext cx="1368152" cy="719374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 smtClean="0">
                  <a:solidFill>
                    <a:schemeClr val="tx1"/>
                  </a:solidFill>
                </a:rPr>
                <a:t>HISAT2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" name="TextBox 12"/>
            <p:cNvSpPr txBox="1">
              <a:spLocks noChangeArrowheads="1"/>
            </p:cNvSpPr>
            <p:nvPr/>
          </p:nvSpPr>
          <p:spPr bwMode="auto">
            <a:xfrm>
              <a:off x="1978694" y="1818692"/>
              <a:ext cx="1243156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400" b="1"/>
                <a:t>Read alignment</a:t>
              </a:r>
            </a:p>
          </p:txBody>
        </p:sp>
      </p:grpSp>
      <p:grpSp>
        <p:nvGrpSpPr>
          <p:cNvPr id="13" name="Group 18"/>
          <p:cNvGrpSpPr>
            <a:grpSpLocks/>
          </p:cNvGrpSpPr>
          <p:nvPr/>
        </p:nvGrpSpPr>
        <p:grpSpPr bwMode="auto">
          <a:xfrm>
            <a:off x="3419475" y="1819275"/>
            <a:ext cx="1657350" cy="1393825"/>
            <a:chOff x="3563889" y="1818692"/>
            <a:chExt cx="1656184" cy="1394284"/>
          </a:xfrm>
        </p:grpSpPr>
        <p:sp>
          <p:nvSpPr>
            <p:cNvPr id="14" name="Rounded Rectangle 13"/>
            <p:cNvSpPr/>
            <p:nvPr/>
          </p:nvSpPr>
          <p:spPr>
            <a:xfrm>
              <a:off x="3708250" y="2493602"/>
              <a:ext cx="1367462" cy="719374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 err="1" smtClean="0">
                  <a:solidFill>
                    <a:schemeClr val="tx1"/>
                  </a:solidFill>
                </a:rPr>
                <a:t>StringTie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5" name="TextBox 13"/>
            <p:cNvSpPr txBox="1">
              <a:spLocks noChangeArrowheads="1"/>
            </p:cNvSpPr>
            <p:nvPr/>
          </p:nvSpPr>
          <p:spPr bwMode="auto">
            <a:xfrm>
              <a:off x="3563889" y="1818692"/>
              <a:ext cx="1656184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400" b="1"/>
                <a:t>Transcript compilation</a:t>
              </a:r>
            </a:p>
          </p:txBody>
        </p:sp>
      </p:grpSp>
      <p:grpSp>
        <p:nvGrpSpPr>
          <p:cNvPr id="16" name="Group 19"/>
          <p:cNvGrpSpPr>
            <a:grpSpLocks/>
          </p:cNvGrpSpPr>
          <p:nvPr/>
        </p:nvGrpSpPr>
        <p:grpSpPr bwMode="auto">
          <a:xfrm>
            <a:off x="5076825" y="1819275"/>
            <a:ext cx="1655763" cy="1393825"/>
            <a:chOff x="5148064" y="1818692"/>
            <a:chExt cx="1656184" cy="1394284"/>
          </a:xfrm>
        </p:grpSpPr>
        <p:sp>
          <p:nvSpPr>
            <p:cNvPr id="17" name="Rounded Rectangle 16"/>
            <p:cNvSpPr/>
            <p:nvPr/>
          </p:nvSpPr>
          <p:spPr>
            <a:xfrm>
              <a:off x="5292564" y="2493602"/>
              <a:ext cx="1367185" cy="719374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 err="1" smtClean="0">
                  <a:solidFill>
                    <a:schemeClr val="tx1"/>
                  </a:solidFill>
                </a:rPr>
                <a:t>StringTie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8" name="TextBox 14"/>
            <p:cNvSpPr txBox="1">
              <a:spLocks noChangeArrowheads="1"/>
            </p:cNvSpPr>
            <p:nvPr/>
          </p:nvSpPr>
          <p:spPr bwMode="auto">
            <a:xfrm>
              <a:off x="5148064" y="1818692"/>
              <a:ext cx="1656184" cy="5233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400" b="1" dirty="0" smtClean="0"/>
                <a:t>Expression estimation</a:t>
              </a:r>
              <a:endParaRPr lang="en-US" sz="1400" b="1" dirty="0"/>
            </a:p>
          </p:txBody>
        </p:sp>
      </p:grpSp>
      <p:grpSp>
        <p:nvGrpSpPr>
          <p:cNvPr id="19" name="Group 20"/>
          <p:cNvGrpSpPr>
            <a:grpSpLocks/>
          </p:cNvGrpSpPr>
          <p:nvPr/>
        </p:nvGrpSpPr>
        <p:grpSpPr bwMode="auto">
          <a:xfrm>
            <a:off x="6804025" y="1819275"/>
            <a:ext cx="1655763" cy="1393825"/>
            <a:chOff x="6804248" y="1818692"/>
            <a:chExt cx="1656184" cy="1394284"/>
          </a:xfrm>
        </p:grpSpPr>
        <p:sp>
          <p:nvSpPr>
            <p:cNvPr id="20" name="Rounded Rectangle 19"/>
            <p:cNvSpPr/>
            <p:nvPr/>
          </p:nvSpPr>
          <p:spPr>
            <a:xfrm>
              <a:off x="6912225" y="2493602"/>
              <a:ext cx="1440229" cy="719374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 err="1" smtClean="0">
                  <a:solidFill>
                    <a:schemeClr val="tx1"/>
                  </a:solidFill>
                </a:rPr>
                <a:t>Ballgown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1" name="TextBox 15"/>
            <p:cNvSpPr txBox="1">
              <a:spLocks noChangeArrowheads="1"/>
            </p:cNvSpPr>
            <p:nvPr/>
          </p:nvSpPr>
          <p:spPr bwMode="auto">
            <a:xfrm>
              <a:off x="6804248" y="1818692"/>
              <a:ext cx="1656184" cy="5233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400" b="1"/>
                <a:t>Differential expression</a:t>
              </a:r>
            </a:p>
          </p:txBody>
        </p:sp>
      </p:grpSp>
      <p:grpSp>
        <p:nvGrpSpPr>
          <p:cNvPr id="22" name="Group 21"/>
          <p:cNvGrpSpPr>
            <a:grpSpLocks/>
          </p:cNvGrpSpPr>
          <p:nvPr/>
        </p:nvGrpSpPr>
        <p:grpSpPr bwMode="auto">
          <a:xfrm>
            <a:off x="6804025" y="3789363"/>
            <a:ext cx="1655763" cy="1171575"/>
            <a:chOff x="6804248" y="3861048"/>
            <a:chExt cx="1656184" cy="1171873"/>
          </a:xfrm>
        </p:grpSpPr>
        <p:sp>
          <p:nvSpPr>
            <p:cNvPr id="23" name="Rounded Rectangle 22"/>
            <p:cNvSpPr/>
            <p:nvPr/>
          </p:nvSpPr>
          <p:spPr>
            <a:xfrm>
              <a:off x="6948748" y="3861048"/>
              <a:ext cx="1367185" cy="719320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 err="1" smtClean="0">
                  <a:solidFill>
                    <a:schemeClr val="tx1"/>
                  </a:solidFill>
                </a:rPr>
                <a:t>Ballgown</a:t>
              </a:r>
              <a:r>
                <a:rPr lang="en-US" sz="1200" dirty="0" smtClean="0">
                  <a:solidFill>
                    <a:schemeClr val="tx1"/>
                  </a:solidFill>
                </a:rPr>
                <a:t> &amp; R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4" name="TextBox 17"/>
            <p:cNvSpPr txBox="1">
              <a:spLocks noChangeArrowheads="1"/>
            </p:cNvSpPr>
            <p:nvPr/>
          </p:nvSpPr>
          <p:spPr bwMode="auto">
            <a:xfrm>
              <a:off x="6804248" y="4725144"/>
              <a:ext cx="165618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400" b="1"/>
                <a:t>Visualization</a:t>
              </a:r>
            </a:p>
          </p:txBody>
        </p:sp>
      </p:grpSp>
      <p:cxnSp>
        <p:nvCxnSpPr>
          <p:cNvPr id="25" name="Straight Arrow Connector 24"/>
          <p:cNvCxnSpPr>
            <a:stCxn id="8" idx="3"/>
            <a:endCxn id="11" idx="1"/>
          </p:cNvCxnSpPr>
          <p:nvPr/>
        </p:nvCxnSpPr>
        <p:spPr>
          <a:xfrm>
            <a:off x="1619250" y="2852738"/>
            <a:ext cx="29686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1" idx="3"/>
            <a:endCxn id="14" idx="1"/>
          </p:cNvCxnSpPr>
          <p:nvPr/>
        </p:nvCxnSpPr>
        <p:spPr>
          <a:xfrm>
            <a:off x="3284538" y="2852738"/>
            <a:ext cx="279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4" idx="3"/>
            <a:endCxn id="17" idx="1"/>
          </p:cNvCxnSpPr>
          <p:nvPr/>
        </p:nvCxnSpPr>
        <p:spPr>
          <a:xfrm>
            <a:off x="4932363" y="2852738"/>
            <a:ext cx="28733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7" idx="3"/>
            <a:endCxn id="20" idx="1"/>
          </p:cNvCxnSpPr>
          <p:nvPr/>
        </p:nvCxnSpPr>
        <p:spPr>
          <a:xfrm>
            <a:off x="6588125" y="2852738"/>
            <a:ext cx="32385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0" idx="2"/>
            <a:endCxn id="23" idx="0"/>
          </p:cNvCxnSpPr>
          <p:nvPr/>
        </p:nvCxnSpPr>
        <p:spPr>
          <a:xfrm>
            <a:off x="7632700" y="3213100"/>
            <a:ext cx="0" cy="5762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Rounded Rectangle 29"/>
          <p:cNvSpPr/>
          <p:nvPr/>
        </p:nvSpPr>
        <p:spPr bwMode="auto">
          <a:xfrm>
            <a:off x="3563938" y="3789363"/>
            <a:ext cx="1368425" cy="71913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Gene annotation </a:t>
            </a: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(.</a:t>
            </a:r>
            <a:r>
              <a:rPr lang="en-US" sz="1200" dirty="0" err="1">
                <a:solidFill>
                  <a:schemeClr val="tx1"/>
                </a:solidFill>
              </a:rPr>
              <a:t>gtf</a:t>
            </a:r>
            <a:r>
              <a:rPr lang="en-US" sz="1200" dirty="0">
                <a:solidFill>
                  <a:schemeClr val="tx1"/>
                </a:solidFill>
              </a:rPr>
              <a:t> file)</a:t>
            </a:r>
          </a:p>
        </p:txBody>
      </p:sp>
      <p:sp>
        <p:nvSpPr>
          <p:cNvPr id="31" name="Rounded Rectangle 30"/>
          <p:cNvSpPr/>
          <p:nvPr/>
        </p:nvSpPr>
        <p:spPr bwMode="auto">
          <a:xfrm>
            <a:off x="1908175" y="3789363"/>
            <a:ext cx="1368425" cy="71913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Reference genome</a:t>
            </a: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(.</a:t>
            </a:r>
            <a:r>
              <a:rPr lang="en-US" sz="1200" dirty="0" err="1">
                <a:solidFill>
                  <a:schemeClr val="tx1"/>
                </a:solidFill>
              </a:rPr>
              <a:t>fa</a:t>
            </a:r>
            <a:r>
              <a:rPr lang="en-US" sz="1200" dirty="0">
                <a:solidFill>
                  <a:schemeClr val="tx1"/>
                </a:solidFill>
              </a:rPr>
              <a:t> file)</a:t>
            </a:r>
          </a:p>
        </p:txBody>
      </p:sp>
      <p:sp>
        <p:nvSpPr>
          <p:cNvPr id="32" name="Rounded Rectangle 31"/>
          <p:cNvSpPr/>
          <p:nvPr/>
        </p:nvSpPr>
        <p:spPr bwMode="auto">
          <a:xfrm>
            <a:off x="250825" y="3789363"/>
            <a:ext cx="1368425" cy="71913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Raw sequence data</a:t>
            </a: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(.</a:t>
            </a:r>
            <a:r>
              <a:rPr lang="en-US" sz="1200" dirty="0" err="1">
                <a:solidFill>
                  <a:schemeClr val="tx1"/>
                </a:solidFill>
              </a:rPr>
              <a:t>fastq</a:t>
            </a:r>
            <a:r>
              <a:rPr lang="en-US" sz="1200" dirty="0">
                <a:solidFill>
                  <a:schemeClr val="tx1"/>
                </a:solidFill>
              </a:rPr>
              <a:t> files)</a:t>
            </a:r>
          </a:p>
        </p:txBody>
      </p:sp>
      <p:cxnSp>
        <p:nvCxnSpPr>
          <p:cNvPr id="33" name="Straight Arrow Connector 32"/>
          <p:cNvCxnSpPr>
            <a:stCxn id="32" idx="0"/>
            <a:endCxn id="8" idx="2"/>
          </p:cNvCxnSpPr>
          <p:nvPr/>
        </p:nvCxnSpPr>
        <p:spPr>
          <a:xfrm flipH="1" flipV="1">
            <a:off x="935038" y="3213100"/>
            <a:ext cx="0" cy="5762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31" idx="0"/>
            <a:endCxn id="11" idx="2"/>
          </p:cNvCxnSpPr>
          <p:nvPr/>
        </p:nvCxnSpPr>
        <p:spPr>
          <a:xfrm flipV="1">
            <a:off x="2592388" y="3213100"/>
            <a:ext cx="7937" cy="5762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0" idx="0"/>
            <a:endCxn id="14" idx="2"/>
          </p:cNvCxnSpPr>
          <p:nvPr/>
        </p:nvCxnSpPr>
        <p:spPr>
          <a:xfrm flipV="1">
            <a:off x="4248150" y="3213100"/>
            <a:ext cx="0" cy="5762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TextBox 3"/>
          <p:cNvSpPr txBox="1">
            <a:spLocks noChangeArrowheads="1"/>
          </p:cNvSpPr>
          <p:nvPr/>
        </p:nvSpPr>
        <p:spPr bwMode="auto">
          <a:xfrm>
            <a:off x="2192338" y="4776788"/>
            <a:ext cx="7239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1"/>
              <a:t>Inputs</a:t>
            </a:r>
          </a:p>
        </p:txBody>
      </p:sp>
    </p:spTree>
    <p:extLst>
      <p:ext uri="{BB962C8B-B14F-4D97-AF65-F5344CB8AC3E}">
        <p14:creationId xmlns:p14="http://schemas.microsoft.com/office/powerpoint/2010/main" val="31521231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ounded Rectangle 43"/>
          <p:cNvSpPr/>
          <p:nvPr/>
        </p:nvSpPr>
        <p:spPr>
          <a:xfrm>
            <a:off x="3348038" y="1930125"/>
            <a:ext cx="5184775" cy="1800225"/>
          </a:xfrm>
          <a:prstGeom prst="roundRect">
            <a:avLst/>
          </a:prstGeom>
          <a:gradFill flip="none" rotWithShape="1">
            <a:gsLst>
              <a:gs pos="0">
                <a:schemeClr val="dk1">
                  <a:tint val="50000"/>
                  <a:satMod val="300000"/>
                  <a:alpha val="13000"/>
                </a:schemeClr>
              </a:gs>
              <a:gs pos="35000">
                <a:schemeClr val="dk1">
                  <a:tint val="37000"/>
                  <a:satMod val="300000"/>
                  <a:alpha val="13000"/>
                </a:schemeClr>
              </a:gs>
              <a:gs pos="100000">
                <a:schemeClr val="dk1">
                  <a:tint val="15000"/>
                  <a:satMod val="350000"/>
                  <a:alpha val="13000"/>
                </a:schemeClr>
              </a:gs>
            </a:gsLst>
            <a:lin ang="16200000" scaled="1"/>
            <a:tileRect/>
          </a:gradFill>
          <a:ln>
            <a:prstDash val="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ln w="76200" cmpd="sng">
                <a:noFill/>
                <a:prstDash val="dot"/>
              </a:ln>
              <a:noFill/>
            </a:endParaRPr>
          </a:p>
        </p:txBody>
      </p:sp>
      <p:sp>
        <p:nvSpPr>
          <p:cNvPr id="25601" name="TextBox 3"/>
          <p:cNvSpPr txBox="1">
            <a:spLocks noChangeArrowheads="1"/>
          </p:cNvSpPr>
          <p:nvPr/>
        </p:nvSpPr>
        <p:spPr bwMode="auto">
          <a:xfrm>
            <a:off x="3521075" y="1498325"/>
            <a:ext cx="498105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b="1" dirty="0"/>
              <a:t>Module </a:t>
            </a:r>
            <a:r>
              <a:rPr lang="en-US" sz="1600" b="1" dirty="0"/>
              <a:t>5</a:t>
            </a:r>
            <a:r>
              <a:rPr lang="en-US" sz="1600" b="1" dirty="0" smtClean="0"/>
              <a:t> </a:t>
            </a:r>
            <a:r>
              <a:rPr lang="en-US" sz="1600" b="1" dirty="0"/>
              <a:t>– Rerun </a:t>
            </a:r>
            <a:r>
              <a:rPr lang="en-US" sz="1600" b="1" dirty="0" err="1" smtClean="0"/>
              <a:t>StringTie</a:t>
            </a:r>
            <a:r>
              <a:rPr lang="en-US" sz="1600" b="1" dirty="0" smtClean="0"/>
              <a:t> </a:t>
            </a:r>
            <a:r>
              <a:rPr lang="en-US" sz="1600" b="1" dirty="0"/>
              <a:t>in alternative ‘modes’</a:t>
            </a:r>
          </a:p>
        </p:txBody>
      </p:sp>
      <p:sp>
        <p:nvSpPr>
          <p:cNvPr id="43" name="Rounded Rectangle 42"/>
          <p:cNvSpPr/>
          <p:nvPr/>
        </p:nvSpPr>
        <p:spPr bwMode="auto">
          <a:xfrm>
            <a:off x="179388" y="3946250"/>
            <a:ext cx="4824412" cy="1008063"/>
          </a:xfrm>
          <a:prstGeom prst="roundRect">
            <a:avLst/>
          </a:prstGeom>
          <a:gradFill flip="none" rotWithShape="1">
            <a:gsLst>
              <a:gs pos="0">
                <a:schemeClr val="dk1">
                  <a:tint val="50000"/>
                  <a:satMod val="300000"/>
                  <a:alpha val="51000"/>
                </a:schemeClr>
              </a:gs>
              <a:gs pos="35000">
                <a:schemeClr val="dk1">
                  <a:tint val="37000"/>
                  <a:satMod val="300000"/>
                  <a:alpha val="51000"/>
                </a:schemeClr>
              </a:gs>
              <a:gs pos="100000">
                <a:schemeClr val="dk1">
                  <a:tint val="15000"/>
                  <a:satMod val="350000"/>
                  <a:alpha val="51000"/>
                </a:schemeClr>
              </a:gs>
            </a:gsLst>
            <a:lin ang="16200000" scaled="1"/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1200" dirty="0">
              <a:solidFill>
                <a:schemeClr val="tx1"/>
              </a:solidFill>
            </a:endParaRPr>
          </a:p>
        </p:txBody>
      </p:sp>
      <p:grpSp>
        <p:nvGrpSpPr>
          <p:cNvPr id="25604" name="Group 6"/>
          <p:cNvGrpSpPr>
            <a:grpSpLocks/>
          </p:cNvGrpSpPr>
          <p:nvPr/>
        </p:nvGrpSpPr>
        <p:grpSpPr bwMode="auto">
          <a:xfrm>
            <a:off x="250825" y="2226988"/>
            <a:ext cx="1368425" cy="1287462"/>
            <a:chOff x="251520" y="1926414"/>
            <a:chExt cx="1368152" cy="1286562"/>
          </a:xfrm>
        </p:grpSpPr>
        <p:sp>
          <p:nvSpPr>
            <p:cNvPr id="3" name="Rounded Rectangle 2"/>
            <p:cNvSpPr/>
            <p:nvPr/>
          </p:nvSpPr>
          <p:spPr>
            <a:xfrm>
              <a:off x="251520" y="2492755"/>
              <a:ext cx="1368152" cy="720221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>
                  <a:solidFill>
                    <a:schemeClr val="tx1"/>
                  </a:solidFill>
                </a:rPr>
                <a:t>RNA-</a:t>
              </a:r>
              <a:r>
                <a:rPr lang="en-US" sz="1200" dirty="0" err="1">
                  <a:solidFill>
                    <a:schemeClr val="tx1"/>
                  </a:solidFill>
                </a:rPr>
                <a:t>seq</a:t>
              </a:r>
              <a:r>
                <a:rPr lang="en-US" sz="1200" dirty="0">
                  <a:solidFill>
                    <a:schemeClr val="tx1"/>
                  </a:solidFill>
                </a:rPr>
                <a:t> reads (2 x 100 </a:t>
              </a:r>
              <a:r>
                <a:rPr lang="en-US" sz="1200" dirty="0" err="1">
                  <a:solidFill>
                    <a:schemeClr val="tx1"/>
                  </a:solidFill>
                </a:rPr>
                <a:t>bp</a:t>
              </a:r>
              <a:r>
                <a:rPr lang="en-US" sz="1200" dirty="0">
                  <a:solidFill>
                    <a:schemeClr val="tx1"/>
                  </a:solidFill>
                </a:rPr>
                <a:t>)</a:t>
              </a:r>
            </a:p>
          </p:txBody>
        </p:sp>
        <p:sp>
          <p:nvSpPr>
            <p:cNvPr id="25631" name="TextBox 3"/>
            <p:cNvSpPr txBox="1">
              <a:spLocks noChangeArrowheads="1"/>
            </p:cNvSpPr>
            <p:nvPr/>
          </p:nvSpPr>
          <p:spPr bwMode="auto">
            <a:xfrm>
              <a:off x="334504" y="1926414"/>
              <a:ext cx="120218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400" b="1"/>
                <a:t>Sequencing</a:t>
              </a:r>
            </a:p>
          </p:txBody>
        </p:sp>
      </p:grpSp>
      <p:grpSp>
        <p:nvGrpSpPr>
          <p:cNvPr id="25605" name="Group 16"/>
          <p:cNvGrpSpPr>
            <a:grpSpLocks/>
          </p:cNvGrpSpPr>
          <p:nvPr/>
        </p:nvGrpSpPr>
        <p:grpSpPr bwMode="auto">
          <a:xfrm>
            <a:off x="1916113" y="2120625"/>
            <a:ext cx="1368425" cy="1393825"/>
            <a:chOff x="1916196" y="1818692"/>
            <a:chExt cx="1368152" cy="1394284"/>
          </a:xfrm>
        </p:grpSpPr>
        <p:sp>
          <p:nvSpPr>
            <p:cNvPr id="8" name="Rounded Rectangle 7"/>
            <p:cNvSpPr/>
            <p:nvPr/>
          </p:nvSpPr>
          <p:spPr>
            <a:xfrm>
              <a:off x="1916196" y="2493602"/>
              <a:ext cx="1368152" cy="719374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 smtClean="0">
                  <a:solidFill>
                    <a:schemeClr val="tx1"/>
                  </a:solidFill>
                </a:rPr>
                <a:t>HISAT2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5629" name="TextBox 12"/>
            <p:cNvSpPr txBox="1">
              <a:spLocks noChangeArrowheads="1"/>
            </p:cNvSpPr>
            <p:nvPr/>
          </p:nvSpPr>
          <p:spPr bwMode="auto">
            <a:xfrm>
              <a:off x="1978694" y="1818692"/>
              <a:ext cx="1243156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400" b="1"/>
                <a:t>Read alignment</a:t>
              </a:r>
            </a:p>
          </p:txBody>
        </p:sp>
      </p:grpSp>
      <p:sp>
        <p:nvSpPr>
          <p:cNvPr id="9" name="Rounded Rectangle 8"/>
          <p:cNvSpPr/>
          <p:nvPr/>
        </p:nvSpPr>
        <p:spPr bwMode="auto">
          <a:xfrm>
            <a:off x="3563938" y="2795313"/>
            <a:ext cx="1368425" cy="71913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err="1" smtClean="0">
                <a:solidFill>
                  <a:schemeClr val="tx1"/>
                </a:solidFill>
              </a:rPr>
              <a:t>StringTie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5627" name="TextBox 13"/>
          <p:cNvSpPr txBox="1">
            <a:spLocks noChangeArrowheads="1"/>
          </p:cNvSpPr>
          <p:nvPr/>
        </p:nvSpPr>
        <p:spPr bwMode="auto">
          <a:xfrm>
            <a:off x="3419475" y="2120625"/>
            <a:ext cx="1657350" cy="523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400" b="1"/>
              <a:t>Transcript compilation</a:t>
            </a:r>
          </a:p>
        </p:txBody>
      </p:sp>
      <p:sp>
        <p:nvSpPr>
          <p:cNvPr id="10" name="Rounded Rectangle 9"/>
          <p:cNvSpPr/>
          <p:nvPr/>
        </p:nvSpPr>
        <p:spPr bwMode="auto">
          <a:xfrm>
            <a:off x="5221288" y="2795313"/>
            <a:ext cx="1366837" cy="71913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err="1" smtClean="0">
                <a:solidFill>
                  <a:schemeClr val="tx1"/>
                </a:solidFill>
              </a:rPr>
              <a:t>StringTie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5625" name="TextBox 14"/>
          <p:cNvSpPr txBox="1">
            <a:spLocks noChangeArrowheads="1"/>
          </p:cNvSpPr>
          <p:nvPr/>
        </p:nvSpPr>
        <p:spPr bwMode="auto">
          <a:xfrm>
            <a:off x="5076825" y="2120625"/>
            <a:ext cx="165576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400" b="1" dirty="0" smtClean="0"/>
              <a:t>Expression estimate</a:t>
            </a:r>
            <a:endParaRPr lang="en-US" sz="1400" b="1" dirty="0"/>
          </a:p>
        </p:txBody>
      </p:sp>
      <p:sp>
        <p:nvSpPr>
          <p:cNvPr id="11" name="Rounded Rectangle 10"/>
          <p:cNvSpPr/>
          <p:nvPr/>
        </p:nvSpPr>
        <p:spPr bwMode="auto">
          <a:xfrm>
            <a:off x="6911975" y="2795313"/>
            <a:ext cx="1439863" cy="71913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err="1" smtClean="0">
                <a:solidFill>
                  <a:schemeClr val="tx1"/>
                </a:solidFill>
              </a:rPr>
              <a:t>Ballgown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5609" name="TextBox 15"/>
          <p:cNvSpPr txBox="1">
            <a:spLocks noChangeArrowheads="1"/>
          </p:cNvSpPr>
          <p:nvPr/>
        </p:nvSpPr>
        <p:spPr bwMode="auto">
          <a:xfrm>
            <a:off x="6804025" y="2120625"/>
            <a:ext cx="16557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400" b="1"/>
              <a:t>Alternative expression</a:t>
            </a:r>
          </a:p>
        </p:txBody>
      </p:sp>
      <p:sp>
        <p:nvSpPr>
          <p:cNvPr id="12" name="Rounded Rectangle 11"/>
          <p:cNvSpPr/>
          <p:nvPr/>
        </p:nvSpPr>
        <p:spPr bwMode="auto">
          <a:xfrm>
            <a:off x="6948488" y="4090713"/>
            <a:ext cx="1366837" cy="719137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err="1" smtClean="0">
                <a:solidFill>
                  <a:schemeClr val="tx1"/>
                </a:solidFill>
              </a:rPr>
              <a:t>Ballgown</a:t>
            </a:r>
            <a:r>
              <a:rPr lang="en-US" sz="1200" dirty="0" smtClean="0">
                <a:solidFill>
                  <a:schemeClr val="tx1"/>
                </a:solidFill>
              </a:rPr>
              <a:t> &amp; R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/>
          <p:cNvCxnSpPr>
            <a:stCxn id="3" idx="3"/>
            <a:endCxn id="8" idx="1"/>
          </p:cNvCxnSpPr>
          <p:nvPr/>
        </p:nvCxnSpPr>
        <p:spPr>
          <a:xfrm>
            <a:off x="1619250" y="3154088"/>
            <a:ext cx="29686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8" idx="3"/>
            <a:endCxn id="9" idx="1"/>
          </p:cNvCxnSpPr>
          <p:nvPr/>
        </p:nvCxnSpPr>
        <p:spPr>
          <a:xfrm>
            <a:off x="3284538" y="3154088"/>
            <a:ext cx="279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9" idx="3"/>
            <a:endCxn id="10" idx="1"/>
          </p:cNvCxnSpPr>
          <p:nvPr/>
        </p:nvCxnSpPr>
        <p:spPr>
          <a:xfrm>
            <a:off x="4932363" y="3154088"/>
            <a:ext cx="28733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0" idx="3"/>
            <a:endCxn id="11" idx="1"/>
          </p:cNvCxnSpPr>
          <p:nvPr/>
        </p:nvCxnSpPr>
        <p:spPr>
          <a:xfrm>
            <a:off x="6588125" y="3154088"/>
            <a:ext cx="32385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1" idx="2"/>
            <a:endCxn id="12" idx="0"/>
          </p:cNvCxnSpPr>
          <p:nvPr/>
        </p:nvCxnSpPr>
        <p:spPr>
          <a:xfrm>
            <a:off x="7632700" y="3514450"/>
            <a:ext cx="0" cy="5762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Rounded Rectangle 30"/>
          <p:cNvSpPr/>
          <p:nvPr/>
        </p:nvSpPr>
        <p:spPr bwMode="auto">
          <a:xfrm>
            <a:off x="3563938" y="4090713"/>
            <a:ext cx="1368425" cy="71913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Gene annotation </a:t>
            </a: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(.</a:t>
            </a:r>
            <a:r>
              <a:rPr lang="en-US" sz="1200" dirty="0" err="1">
                <a:solidFill>
                  <a:schemeClr val="tx1"/>
                </a:solidFill>
              </a:rPr>
              <a:t>gtf</a:t>
            </a:r>
            <a:r>
              <a:rPr lang="en-US" sz="1200" dirty="0">
                <a:solidFill>
                  <a:schemeClr val="tx1"/>
                </a:solidFill>
              </a:rPr>
              <a:t> file)</a:t>
            </a:r>
          </a:p>
        </p:txBody>
      </p:sp>
      <p:sp>
        <p:nvSpPr>
          <p:cNvPr id="34" name="Rounded Rectangle 33"/>
          <p:cNvSpPr/>
          <p:nvPr/>
        </p:nvSpPr>
        <p:spPr bwMode="auto">
          <a:xfrm>
            <a:off x="1908175" y="4090713"/>
            <a:ext cx="1368425" cy="71913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Reference genome</a:t>
            </a: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(.</a:t>
            </a:r>
            <a:r>
              <a:rPr lang="en-US" sz="1200" dirty="0" err="1">
                <a:solidFill>
                  <a:schemeClr val="tx1"/>
                </a:solidFill>
              </a:rPr>
              <a:t>fa</a:t>
            </a:r>
            <a:r>
              <a:rPr lang="en-US" sz="1200" dirty="0">
                <a:solidFill>
                  <a:schemeClr val="tx1"/>
                </a:solidFill>
              </a:rPr>
              <a:t> file)</a:t>
            </a:r>
          </a:p>
        </p:txBody>
      </p:sp>
      <p:sp>
        <p:nvSpPr>
          <p:cNvPr id="35" name="Rounded Rectangle 34"/>
          <p:cNvSpPr/>
          <p:nvPr/>
        </p:nvSpPr>
        <p:spPr bwMode="auto">
          <a:xfrm>
            <a:off x="250825" y="4090713"/>
            <a:ext cx="1368425" cy="71913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Raw sequence data</a:t>
            </a: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(.</a:t>
            </a:r>
            <a:r>
              <a:rPr lang="en-US" sz="1200" dirty="0" err="1">
                <a:solidFill>
                  <a:schemeClr val="tx1"/>
                </a:solidFill>
              </a:rPr>
              <a:t>fastq</a:t>
            </a:r>
            <a:r>
              <a:rPr lang="en-US" sz="1200" dirty="0">
                <a:solidFill>
                  <a:schemeClr val="tx1"/>
                </a:solidFill>
              </a:rPr>
              <a:t> files)</a:t>
            </a:r>
          </a:p>
        </p:txBody>
      </p:sp>
      <p:cxnSp>
        <p:nvCxnSpPr>
          <p:cNvPr id="37" name="Straight Arrow Connector 36"/>
          <p:cNvCxnSpPr>
            <a:stCxn id="35" idx="0"/>
            <a:endCxn id="3" idx="2"/>
          </p:cNvCxnSpPr>
          <p:nvPr/>
        </p:nvCxnSpPr>
        <p:spPr>
          <a:xfrm flipH="1" flipV="1">
            <a:off x="935038" y="3514450"/>
            <a:ext cx="0" cy="5762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4" idx="0"/>
            <a:endCxn id="8" idx="2"/>
          </p:cNvCxnSpPr>
          <p:nvPr/>
        </p:nvCxnSpPr>
        <p:spPr>
          <a:xfrm flipV="1">
            <a:off x="2592388" y="3514450"/>
            <a:ext cx="7937" cy="5762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1" idx="0"/>
            <a:endCxn id="9" idx="2"/>
          </p:cNvCxnSpPr>
          <p:nvPr/>
        </p:nvCxnSpPr>
        <p:spPr>
          <a:xfrm flipV="1">
            <a:off x="4248150" y="3514450"/>
            <a:ext cx="0" cy="5762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622" name="TextBox 3"/>
          <p:cNvSpPr txBox="1">
            <a:spLocks noChangeArrowheads="1"/>
          </p:cNvSpPr>
          <p:nvPr/>
        </p:nvSpPr>
        <p:spPr bwMode="auto">
          <a:xfrm>
            <a:off x="2192338" y="5078138"/>
            <a:ext cx="7239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1"/>
              <a:t>Inputs</a:t>
            </a:r>
          </a:p>
        </p:txBody>
      </p:sp>
    </p:spTree>
    <p:extLst>
      <p:ext uri="{BB962C8B-B14F-4D97-AF65-F5344CB8AC3E}">
        <p14:creationId xmlns:p14="http://schemas.microsoft.com/office/powerpoint/2010/main" val="11900258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265</Words>
  <Application>Microsoft Macintosh PowerPoint</Application>
  <PresentationFormat>On-screen Show (4:3)</PresentationFormat>
  <Paragraphs>98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Washington University School of Medicine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Malachi Griffith</dc:creator>
  <cp:lastModifiedBy>Obi Griffith</cp:lastModifiedBy>
  <cp:revision>10</cp:revision>
  <cp:lastPrinted>2015-04-29T15:04:10Z</cp:lastPrinted>
  <dcterms:created xsi:type="dcterms:W3CDTF">2014-11-16T05:02:51Z</dcterms:created>
  <dcterms:modified xsi:type="dcterms:W3CDTF">2018-11-14T19:11:58Z</dcterms:modified>
</cp:coreProperties>
</file>