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tiff" ContentType="image/tif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9"/>
  </p:notesMasterIdLst>
  <p:handoutMasterIdLst>
    <p:handoutMasterId r:id="rId10"/>
  </p:handoutMasterIdLst>
  <p:sldIdLst>
    <p:sldId id="256" r:id="rId2"/>
    <p:sldId id="257" r:id="rId3"/>
    <p:sldId id="585" r:id="rId4"/>
    <p:sldId id="582" r:id="rId5"/>
    <p:sldId id="583" r:id="rId6"/>
    <p:sldId id="579" r:id="rId7"/>
    <p:sldId id="260" r:id="rId8"/>
  </p:sldIdLst>
  <p:sldSz cx="12192000" cy="6858000"/>
  <p:notesSz cx="7315200" cy="96012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5pPr>
    <a:lvl6pPr marL="22860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6pPr>
    <a:lvl7pPr marL="27432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7pPr>
    <a:lvl8pPr marL="32004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8pPr>
    <a:lvl9pPr marL="3657600" algn="l" defTabSz="457200" rtl="0" eaLnBrk="1" latinLnBrk="0" hangingPunct="1">
      <a:defRPr sz="2400" kern="1200">
        <a:solidFill>
          <a:schemeClr val="tx1"/>
        </a:solidFill>
        <a:latin typeface="Arial" charset="0"/>
        <a:ea typeface="ＭＳ Ｐゴシック" charset="0"/>
        <a:cs typeface="ＭＳ Ｐゴシック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CA0000"/>
    <a:srgbClr val="FF0000"/>
    <a:srgbClr val="FFFFFF"/>
    <a:srgbClr val="E1DBF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31922"/>
    <p:restoredTop sz="94872"/>
  </p:normalViewPr>
  <p:slideViewPr>
    <p:cSldViewPr>
      <p:cViewPr varScale="1">
        <p:scale>
          <a:sx n="86" d="100"/>
          <a:sy n="86" d="100"/>
        </p:scale>
        <p:origin x="224" y="240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2624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openxmlformats.org/officeDocument/2006/relationships/handoutMaster" Target="handoutMasters/handoutMaster1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tableStyles" Target="tableStyle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DE9121C1-E2BF-E745-B860-78422DD9843C}" type="datetime1">
              <a:rPr lang="en-US"/>
              <a:pPr>
                <a:defRPr/>
              </a:pPr>
              <a:t>7/16/23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78E0C042-AF95-A94D-832D-10E1E8C542D1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20265413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4143375" y="0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35287995-21E9-BA49-A2F5-7D67D447DBDA}" type="datetime1">
              <a:rPr lang="en-US"/>
              <a:pPr>
                <a:defRPr/>
              </a:pPr>
              <a:t>7/16/23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57200" y="720725"/>
            <a:ext cx="6400800" cy="36004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wrap="square" lIns="96661" tIns="48331" rIns="96661" bIns="48331" numCol="1" anchor="ctr" anchorCtr="0" compatLnSpc="1">
            <a:prstTxWarp prst="textNoShape">
              <a:avLst/>
            </a:prstTxWarp>
          </a:bodyPr>
          <a:lstStyle/>
          <a:p>
            <a:pPr lvl="0"/>
            <a:endParaRPr lang="en-US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31838" y="4560888"/>
            <a:ext cx="5851525" cy="4319587"/>
          </a:xfrm>
          <a:prstGeom prst="rect">
            <a:avLst/>
          </a:prstGeom>
        </p:spPr>
        <p:txBody>
          <a:bodyPr vert="horz" wrap="square" lIns="96661" tIns="48331" rIns="96661" bIns="48331" numCol="1" anchor="t" anchorCtr="0" compatLnSpc="1">
            <a:prstTxWarp prst="textNoShape">
              <a:avLst/>
            </a:prstTxWarp>
            <a:normAutofit/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>
              <a:defRPr sz="1300">
                <a:latin typeface="Calibri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4143375" y="9120188"/>
            <a:ext cx="3170238" cy="479425"/>
          </a:xfrm>
          <a:prstGeom prst="rect">
            <a:avLst/>
          </a:prstGeom>
        </p:spPr>
        <p:txBody>
          <a:bodyPr vert="horz" wrap="square" lIns="96661" tIns="48331" rIns="96661" bIns="48331" numCol="1" anchor="b" anchorCtr="0" compatLnSpc="1">
            <a:prstTxWarp prst="textNoShape">
              <a:avLst/>
            </a:prstTxWarp>
          </a:bodyPr>
          <a:lstStyle>
            <a:lvl1pPr algn="r">
              <a:defRPr sz="1300">
                <a:latin typeface="Calibri" charset="0"/>
              </a:defRPr>
            </a:lvl1pPr>
          </a:lstStyle>
          <a:p>
            <a:pPr>
              <a:defRPr/>
            </a:pPr>
            <a:fld id="{58FBEE90-0CDA-3447-B595-4F8759630F3A}" type="slidenum">
              <a:rPr lang="en-US"/>
              <a:pPr>
                <a:defRPr/>
              </a:pPr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151617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ＭＳ Ｐゴシック" pitchFamily="-28" charset="-128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ＭＳ Ｐゴシック" pitchFamily="-28" charset="-128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66" name="Google Shape;66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71483134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p2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73" name="Google Shape;73;p2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</p:spTree>
    <p:extLst>
      <p:ext uri="{BB962C8B-B14F-4D97-AF65-F5344CB8AC3E}">
        <p14:creationId xmlns:p14="http://schemas.microsoft.com/office/powerpoint/2010/main" val="383402172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2" name="Google Shape;92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endParaRPr/>
          </a:p>
        </p:txBody>
      </p:sp>
      <p:sp>
        <p:nvSpPr>
          <p:cNvPr id="93" name="Google Shape;93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177981160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80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691119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11785600" cy="4724400"/>
          </a:xfrm>
        </p:spPr>
        <p:txBody>
          <a:bodyPr/>
          <a:lstStyle>
            <a:lvl1pPr>
              <a:defRPr>
                <a:latin typeface="Calibri"/>
                <a:cs typeface="Calibri"/>
              </a:defRPr>
            </a:lvl1pPr>
            <a:lvl2pPr>
              <a:defRPr>
                <a:latin typeface="Calibri"/>
                <a:cs typeface="Calibri"/>
              </a:defRPr>
            </a:lvl2pPr>
            <a:lvl3pPr>
              <a:defRPr>
                <a:latin typeface="Calibri"/>
                <a:cs typeface="Calibri"/>
              </a:defRPr>
            </a:lvl3pPr>
            <a:lvl4pPr>
              <a:defRPr>
                <a:latin typeface="Calibri"/>
                <a:cs typeface="Calibri"/>
              </a:defRPr>
            </a:lvl4pPr>
            <a:lvl5pPr>
              <a:defRPr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0038098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964543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s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03200" y="274638"/>
            <a:ext cx="11785600" cy="1143000"/>
          </a:xfrm>
        </p:spPr>
        <p:txBody>
          <a:bodyPr/>
          <a:lstStyle>
            <a:lvl1pPr>
              <a:defRPr sz="4000" b="1">
                <a:latin typeface="Calibri"/>
                <a:cs typeface="Calibri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2"/>
          <p:cNvSpPr>
            <a:spLocks noGrp="1"/>
          </p:cNvSpPr>
          <p:nvPr>
            <p:ph idx="10"/>
          </p:nvPr>
        </p:nvSpPr>
        <p:spPr>
          <a:xfrm>
            <a:off x="6197600" y="1600200"/>
            <a:ext cx="5791200" cy="47244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1027927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3200" y="152400"/>
            <a:ext cx="11785600" cy="6172200"/>
          </a:xfrm>
        </p:spPr>
        <p:txBody>
          <a:bodyPr/>
          <a:lstStyle>
            <a:lvl1pPr>
              <a:defRPr sz="2800">
                <a:latin typeface="Calibri"/>
                <a:cs typeface="Calibri"/>
              </a:defRPr>
            </a:lvl1pPr>
            <a:lvl2pPr>
              <a:defRPr sz="2400">
                <a:latin typeface="Calibri"/>
                <a:cs typeface="Calibri"/>
              </a:defRPr>
            </a:lvl2pPr>
            <a:lvl3pPr>
              <a:defRPr sz="2000">
                <a:latin typeface="Calibri"/>
                <a:cs typeface="Calibri"/>
              </a:defRPr>
            </a:lvl3pPr>
            <a:lvl4pPr>
              <a:defRPr sz="1800">
                <a:latin typeface="Calibri"/>
                <a:cs typeface="Calibri"/>
              </a:defRPr>
            </a:lvl4pPr>
            <a:lvl5pPr>
              <a:defRPr sz="1800">
                <a:latin typeface="Calibri"/>
                <a:cs typeface="Calibri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496202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0" y="1151469"/>
            <a:ext cx="54864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151469"/>
            <a:ext cx="5588000" cy="4974697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91764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 Slide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7"/>
          <p:cNvSpPr txBox="1">
            <a:spLocks noGrp="1"/>
          </p:cNvSpPr>
          <p:nvPr>
            <p:ph type="ctrTitle"/>
          </p:nvPr>
        </p:nvSpPr>
        <p:spPr>
          <a:xfrm>
            <a:off x="1524000" y="205962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500"/>
              <a:buFont typeface="Consolas"/>
              <a:buNone/>
              <a:defRPr sz="45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7"/>
          <p:cNvSpPr txBox="1">
            <a:spLocks noGrp="1"/>
          </p:cNvSpPr>
          <p:nvPr>
            <p:ph type="subTitle" idx="1"/>
          </p:nvPr>
        </p:nvSpPr>
        <p:spPr>
          <a:xfrm>
            <a:off x="1524000" y="453929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lnSpc>
                <a:spcPct val="90000"/>
              </a:lnSpc>
              <a:spcBef>
                <a:spcPts val="75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1pPr>
            <a:lvl2pPr lvl="1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500"/>
              <a:buNone/>
              <a:defRPr sz="1500"/>
            </a:lvl2pPr>
            <a:lvl3pPr lvl="2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350"/>
              <a:buNone/>
              <a:defRPr sz="1350"/>
            </a:lvl3pPr>
            <a:lvl4pPr lvl="3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4pPr>
            <a:lvl5pPr lvl="4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5pPr>
            <a:lvl6pPr lvl="5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6pPr>
            <a:lvl7pPr lvl="6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7pPr>
            <a:lvl8pPr lvl="7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8pPr>
            <a:lvl9pPr lvl="8" algn="ctr">
              <a:lnSpc>
                <a:spcPct val="90000"/>
              </a:lnSpc>
              <a:spcBef>
                <a:spcPts val="375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9pPr>
          </a:lstStyle>
          <a:p>
            <a:endParaRPr/>
          </a:p>
        </p:txBody>
      </p:sp>
      <p:sp>
        <p:nvSpPr>
          <p:cNvPr id="19" name="Google Shape;19;p7"/>
          <p:cNvSpPr/>
          <p:nvPr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dk1"/>
          </a:solidFill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0" marR="0" lvl="0" indent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350"/>
              <a:buFont typeface="Arial"/>
              <a:buNone/>
            </a:pPr>
            <a:endParaRPr sz="1350" b="0" i="0" u="none" strike="noStrike" cap="none">
              <a:solidFill>
                <a:schemeClr val="lt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  <p:pic>
        <p:nvPicPr>
          <p:cNvPr id="20" name="Google Shape;20;p7" descr="bioinformatics.ca-logo-white-text.png"/>
          <p:cNvPicPr preferRelativeResize="0"/>
          <p:nvPr/>
        </p:nvPicPr>
        <p:blipFill rotWithShape="1">
          <a:blip r:embed="rId2">
            <a:alphaModFix/>
          </a:blip>
          <a:srcRect/>
          <a:stretch/>
        </p:blipFill>
        <p:spPr>
          <a:xfrm>
            <a:off x="350520" y="1649673"/>
            <a:ext cx="1620520" cy="72782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888935935"/>
      </p:ext>
    </p:extLst>
  </p:cSld>
  <p:clrMapOvr>
    <a:masterClrMapping/>
  </p:clrMapOvr>
  <p:extLst mod="1"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22063436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 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10"/>
          <p:cNvSpPr txBox="1">
            <a:spLocks noGrp="1"/>
          </p:cNvSpPr>
          <p:nvPr>
            <p:ph type="title"/>
          </p:nvPr>
        </p:nvSpPr>
        <p:spPr>
          <a:xfrm>
            <a:off x="838200" y="365129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D0AD11-E150-784D-BBB9-5AA24CA37BAE}"/>
              </a:ext>
            </a:extLst>
          </p:cNvPr>
          <p:cNvSpPr txBox="1"/>
          <p:nvPr userDrawn="1"/>
        </p:nvSpPr>
        <p:spPr>
          <a:xfrm>
            <a:off x="5761630" y="6451911"/>
            <a:ext cx="66874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fld id="{663B4470-66D3-704F-8586-E8D8B4F9846D}" type="slidenum">
              <a:rPr lang="en-US" sz="1800" b="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b="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2643881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609600" y="1600201"/>
            <a:ext cx="109728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  <a:ext uri="{FAA26D3D-D897-4be2-8F04-BA451C77F1D7}">
              <ma14:placeholderFlag xmlns="" xmlns:ma14="http://schemas.microsoft.com/office/mac/drawingml/2011/main" val="1"/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B42D9A2-C384-504F-A21F-4E461C292C4D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35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0D3AF26-EEB7-234F-864A-46D92D67A7B9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27541" y="6461447"/>
            <a:ext cx="8940800" cy="3231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5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0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C03FD3AE-7B31-FB40-93E9-9E19F3055CE6}"/>
              </a:ext>
            </a:extLst>
          </p:cNvPr>
          <p:cNvSpPr txBox="1"/>
          <p:nvPr userDrawn="1"/>
        </p:nvSpPr>
        <p:spPr>
          <a:xfrm>
            <a:off x="8803051" y="6451602"/>
            <a:ext cx="31496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B43E6FB-A43A-1440-8CFC-E45A2373FA7C}"/>
              </a:ext>
            </a:extLst>
          </p:cNvPr>
          <p:cNvSpPr txBox="1"/>
          <p:nvPr userDrawn="1"/>
        </p:nvSpPr>
        <p:spPr>
          <a:xfrm>
            <a:off x="5885847" y="6471291"/>
            <a:ext cx="420307" cy="323165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500" smtClean="0">
                <a:solidFill>
                  <a:schemeClr val="bg1"/>
                </a:solidFill>
              </a:rPr>
              <a:pPr algn="ctr"/>
              <a:t>‹#›</a:t>
            </a:fld>
            <a:endParaRPr lang="en-US" sz="1500" dirty="0">
              <a:solidFill>
                <a:schemeClr val="bg1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04" r:id="rId1"/>
    <p:sldLayoutId id="2147483805" r:id="rId2"/>
    <p:sldLayoutId id="2147483806" r:id="rId3"/>
    <p:sldLayoutId id="2147483807" r:id="rId4"/>
    <p:sldLayoutId id="2147483808" r:id="rId5"/>
    <p:sldLayoutId id="2147483809" r:id="rId6"/>
    <p:sldLayoutId id="2147483810" r:id="rId7"/>
    <p:sldLayoutId id="2147483811" r:id="rId8"/>
    <p:sldLayoutId id="2147483812" r:id="rId9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000" b="1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000" b="1">
          <a:solidFill>
            <a:schemeClr val="tx1"/>
          </a:solidFill>
          <a:latin typeface="Calibri" charset="0"/>
          <a:ea typeface="ＭＳ Ｐゴシック" pitchFamily="-28" charset="-128"/>
          <a:cs typeface="ＭＳ Ｐゴシック" pitchFamily="-28" charset="-128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Segoe UI" pitchFamily="34" charset="0"/>
          <a:ea typeface="ＭＳ Ｐゴシック" pitchFamily="-28" charset="-128"/>
          <a:cs typeface="ＭＳ Ｐゴシック" pitchFamily="-28" charset="-128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sz="24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–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Font typeface="Arial" charset="0"/>
        <a:buChar char="»"/>
        <a:defRPr kern="1200">
          <a:solidFill>
            <a:schemeClr val="tx1"/>
          </a:solidFill>
          <a:latin typeface="Calibri"/>
          <a:ea typeface="ＭＳ Ｐゴシック" pitchFamily="-28" charset="-128"/>
          <a:cs typeface="Calibri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8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hyperlink" Target="http://www.pmbio.org/" TargetMode="External"/><Relationship Id="rId13" Type="http://schemas.openxmlformats.org/officeDocument/2006/relationships/image" Target="../media/image10.jpeg"/><Relationship Id="rId3" Type="http://schemas.openxmlformats.org/officeDocument/2006/relationships/image" Target="../media/image4.jpg"/><Relationship Id="rId7" Type="http://schemas.openxmlformats.org/officeDocument/2006/relationships/hyperlink" Target="http://www.genviz.org/" TargetMode="External"/><Relationship Id="rId12" Type="http://schemas.openxmlformats.org/officeDocument/2006/relationships/image" Target="../media/image9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6" Type="http://schemas.openxmlformats.org/officeDocument/2006/relationships/hyperlink" Target="http://www.rnabio.org/" TargetMode="External"/><Relationship Id="rId11" Type="http://schemas.openxmlformats.org/officeDocument/2006/relationships/image" Target="../media/image8.png"/><Relationship Id="rId5" Type="http://schemas.openxmlformats.org/officeDocument/2006/relationships/hyperlink" Target="http://www.griffithlab.org/" TargetMode="External"/><Relationship Id="rId10" Type="http://schemas.openxmlformats.org/officeDocument/2006/relationships/image" Target="../media/image7.png"/><Relationship Id="rId4" Type="http://schemas.openxmlformats.org/officeDocument/2006/relationships/image" Target="../media/image5.png"/><Relationship Id="rId9" Type="http://schemas.openxmlformats.org/officeDocument/2006/relationships/image" Target="../media/image6.gif"/><Relationship Id="rId14" Type="http://schemas.openxmlformats.org/officeDocument/2006/relationships/image" Target="../media/image11.tiff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14.png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"/>
          <p:cNvSpPr txBox="1"/>
          <p:nvPr/>
        </p:nvSpPr>
        <p:spPr>
          <a:xfrm>
            <a:off x="2222416" y="2724338"/>
            <a:ext cx="7721190" cy="10858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ctr" anchorCtr="0">
            <a:normAutofit/>
          </a:bodyPr>
          <a:lstStyle/>
          <a:p>
            <a:pPr>
              <a:lnSpc>
                <a:spcPct val="90000"/>
              </a:lnSpc>
              <a:buClr>
                <a:srgbClr val="9A3334"/>
              </a:buClr>
              <a:buSzPts val="3300"/>
            </a:pPr>
            <a:r>
              <a:rPr lang="en-US" sz="3300">
                <a:solidFill>
                  <a:srgbClr val="9A3334"/>
                </a:solidFill>
                <a:latin typeface="Verdana"/>
                <a:ea typeface="Verdana"/>
                <a:cs typeface="Verdana"/>
                <a:sym typeface="Verdana"/>
              </a:rPr>
              <a:t>Canadian Bioinformatics Workshops</a:t>
            </a:r>
            <a:endParaRPr/>
          </a:p>
        </p:txBody>
      </p:sp>
      <p:sp>
        <p:nvSpPr>
          <p:cNvPr id="69" name="Google Shape;69;p1"/>
          <p:cNvSpPr txBox="1"/>
          <p:nvPr/>
        </p:nvSpPr>
        <p:spPr>
          <a:xfrm>
            <a:off x="3068167" y="3646841"/>
            <a:ext cx="6029688" cy="144541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68575" tIns="34275" rIns="68575" bIns="34275" anchor="t" anchorCtr="0">
            <a:normAutofit/>
          </a:bodyPr>
          <a:lstStyle/>
          <a:p>
            <a:pPr algn="ctr">
              <a:lnSpc>
                <a:spcPct val="90000"/>
              </a:lnSpc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www.bioinformatics.ca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  <a:p>
            <a:pPr algn="ctr">
              <a:lnSpc>
                <a:spcPct val="90000"/>
              </a:lnSpc>
              <a:spcBef>
                <a:spcPts val="1000"/>
              </a:spcBef>
              <a:buClr>
                <a:schemeClr val="dk1"/>
              </a:buClr>
              <a:buSzPts val="2100"/>
            </a:pPr>
            <a:r>
              <a:rPr lang="en-US" sz="210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bioinformaticsdotca.github.io</a:t>
            </a:r>
            <a:endParaRPr sz="2100">
              <a:solidFill>
                <a:schemeClr val="dk1"/>
              </a:solidFill>
              <a:latin typeface="Verdana"/>
              <a:ea typeface="Verdana"/>
              <a:cs typeface="Verdana"/>
              <a:sym typeface="Verdana"/>
            </a:endParaRPr>
          </a:p>
        </p:txBody>
      </p:sp>
    </p:spTree>
    <p:extLst>
      <p:ext uri="{BB962C8B-B14F-4D97-AF65-F5344CB8AC3E}">
        <p14:creationId xmlns:p14="http://schemas.microsoft.com/office/powerpoint/2010/main" val="142294358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Google Shape;75;p2" descr="Picture 1.png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3135984" y="290447"/>
            <a:ext cx="5920032" cy="5813143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92783617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44624"/>
            <a:ext cx="8839200" cy="648072"/>
          </a:xfrm>
        </p:spPr>
        <p:txBody>
          <a:bodyPr/>
          <a:lstStyle/>
          <a:p>
            <a:r>
              <a:rPr lang="en-US" sz="3200" dirty="0"/>
              <a:t>Introductions to Bioinformatics instructors</a:t>
            </a:r>
          </a:p>
        </p:txBody>
      </p:sp>
      <p:pic>
        <p:nvPicPr>
          <p:cNvPr id="8" name="Picture 7" descr="MalachiGriffith.jp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0007" y="1490646"/>
            <a:ext cx="1504063" cy="1671180"/>
          </a:xfrm>
          <a:prstGeom prst="rect">
            <a:avLst/>
          </a:prstGeom>
        </p:spPr>
      </p:pic>
      <p:pic>
        <p:nvPicPr>
          <p:cNvPr id="9" name="Picture 8" descr="ObiGriffith.jpg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03081" y="1484784"/>
            <a:ext cx="1357730" cy="1680679"/>
          </a:xfrm>
          <a:prstGeom prst="rect">
            <a:avLst/>
          </a:prstGeom>
        </p:spPr>
      </p:pic>
      <p:sp>
        <p:nvSpPr>
          <p:cNvPr id="10" name="TextBox 9"/>
          <p:cNvSpPr txBox="1"/>
          <p:nvPr/>
        </p:nvSpPr>
        <p:spPr>
          <a:xfrm>
            <a:off x="335360" y="3140968"/>
            <a:ext cx="2413355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Malachi Griffith</a:t>
            </a:r>
            <a:br>
              <a:rPr lang="en-US" sz="1800" dirty="0"/>
            </a:br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2545294" y="3140968"/>
            <a:ext cx="2147637" cy="85408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Obi Griffith</a:t>
            </a:r>
          </a:p>
          <a:p>
            <a:pPr algn="ctr"/>
            <a:r>
              <a:rPr lang="en-US" sz="1000" dirty="0"/>
              <a:t>Associate Professor of Medicine</a:t>
            </a:r>
            <a:br>
              <a:rPr lang="en-US" sz="1000" dirty="0"/>
            </a:br>
            <a:r>
              <a:rPr lang="en-US" sz="1000" dirty="0"/>
              <a:t>Associate Professor of Genetics</a:t>
            </a:r>
          </a:p>
          <a:p>
            <a:pPr algn="ctr"/>
            <a:r>
              <a:rPr lang="en-US" sz="1000" dirty="0"/>
              <a:t>Assistant Director, MGI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8F2A286-F53C-9F44-96AA-03E0C86F559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71785" y="4892803"/>
            <a:ext cx="3240360" cy="678537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882E6C50-C9F1-204F-9954-3A2E9FD467C3}"/>
              </a:ext>
            </a:extLst>
          </p:cNvPr>
          <p:cNvSpPr txBox="1"/>
          <p:nvPr/>
        </p:nvSpPr>
        <p:spPr>
          <a:xfrm>
            <a:off x="767408" y="5522822"/>
            <a:ext cx="477845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hlinkClick r:id="rId5"/>
              </a:rPr>
              <a:t>griffithlab.org</a:t>
            </a:r>
            <a:endParaRPr lang="en-US" sz="1800" dirty="0"/>
          </a:p>
          <a:p>
            <a:pPr algn="ctr"/>
            <a:r>
              <a:rPr lang="en-US" sz="1800" b="1" dirty="0">
                <a:hlinkClick r:id="rId6"/>
              </a:rPr>
              <a:t>rnabio.org</a:t>
            </a:r>
            <a:r>
              <a:rPr lang="en-US" sz="1800" b="1" dirty="0"/>
              <a:t> </a:t>
            </a:r>
            <a:r>
              <a:rPr lang="en-US" sz="1800" dirty="0"/>
              <a:t>  </a:t>
            </a:r>
            <a:r>
              <a:rPr lang="en-US" sz="1800" dirty="0">
                <a:hlinkClick r:id="rId7"/>
              </a:rPr>
              <a:t>genviz.org</a:t>
            </a:r>
            <a:r>
              <a:rPr lang="en-US" sz="1800" dirty="0"/>
              <a:t>   </a:t>
            </a:r>
            <a:r>
              <a:rPr lang="en-US" sz="1800" dirty="0">
                <a:hlinkClick r:id="rId8"/>
              </a:rPr>
              <a:t>pmbio.org</a:t>
            </a:r>
            <a:r>
              <a:rPr lang="en-US" sz="1800" dirty="0"/>
              <a:t>   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BD647F2E-2160-114E-B90D-D382568A25B9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96938" y="5046648"/>
            <a:ext cx="3534528" cy="1095978"/>
          </a:xfrm>
          <a:prstGeom prst="rect">
            <a:avLst/>
          </a:prstGeom>
        </p:spPr>
      </p:pic>
      <p:pic>
        <p:nvPicPr>
          <p:cNvPr id="16" name="Google Shape;97;p5">
            <a:extLst>
              <a:ext uri="{FF2B5EF4-FFF2-40B4-BE49-F238E27FC236}">
                <a16:creationId xmlns:a16="http://schemas.microsoft.com/office/drawing/2014/main" id="{C22B3B4A-CE50-5044-8C06-929A87208C24}"/>
              </a:ext>
            </a:extLst>
          </p:cNvPr>
          <p:cNvPicPr preferRelativeResize="0"/>
          <p:nvPr/>
        </p:nvPicPr>
        <p:blipFill rotWithShape="1">
          <a:blip r:embed="rId10">
            <a:alphaModFix/>
          </a:blip>
          <a:srcRect/>
          <a:stretch/>
        </p:blipFill>
        <p:spPr>
          <a:xfrm>
            <a:off x="9522500" y="5065452"/>
            <a:ext cx="1496701" cy="1077174"/>
          </a:xfrm>
          <a:prstGeom prst="rect">
            <a:avLst/>
          </a:prstGeom>
          <a:noFill/>
          <a:ln>
            <a:noFill/>
          </a:ln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CAB8345-3038-5D49-98EF-CF40AD207AC2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4772" y="1576492"/>
            <a:ext cx="1503660" cy="1497261"/>
          </a:xfrm>
          <a:prstGeom prst="rect">
            <a:avLst/>
          </a:prstGeom>
        </p:spPr>
      </p:pic>
      <p:sp>
        <p:nvSpPr>
          <p:cNvPr id="13" name="TextBox 12">
            <a:extLst>
              <a:ext uri="{FF2B5EF4-FFF2-40B4-BE49-F238E27FC236}">
                <a16:creationId xmlns:a16="http://schemas.microsoft.com/office/drawing/2014/main" id="{20FFF3B7-638B-4946-ABCF-7FC6DEBB6E1D}"/>
              </a:ext>
            </a:extLst>
          </p:cNvPr>
          <p:cNvSpPr txBox="1"/>
          <p:nvPr/>
        </p:nvSpPr>
        <p:spPr>
          <a:xfrm>
            <a:off x="4504732" y="3140968"/>
            <a:ext cx="214763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Heather </a:t>
            </a:r>
            <a:r>
              <a:rPr lang="en-US" sz="1800" dirty="0" err="1"/>
              <a:t>Gibling</a:t>
            </a:r>
            <a:endParaRPr lang="en-US" sz="18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FCDA4968-8DA1-E245-A982-23E0A25AC840}"/>
              </a:ext>
            </a:extLst>
          </p:cNvPr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81163" y="1633642"/>
            <a:ext cx="1252271" cy="1440112"/>
          </a:xfrm>
          <a:prstGeom prst="rect">
            <a:avLst/>
          </a:prstGeom>
        </p:spPr>
      </p:pic>
      <p:sp>
        <p:nvSpPr>
          <p:cNvPr id="17" name="TextBox 16">
            <a:extLst>
              <a:ext uri="{FF2B5EF4-FFF2-40B4-BE49-F238E27FC236}">
                <a16:creationId xmlns:a16="http://schemas.microsoft.com/office/drawing/2014/main" id="{27E41054-C85B-E847-9B65-53321D2EA15B}"/>
              </a:ext>
            </a:extLst>
          </p:cNvPr>
          <p:cNvSpPr txBox="1"/>
          <p:nvPr/>
        </p:nvSpPr>
        <p:spPr>
          <a:xfrm>
            <a:off x="6592964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 err="1"/>
              <a:t>Zhibin</a:t>
            </a:r>
            <a:r>
              <a:rPr lang="en-US" sz="1800" dirty="0"/>
              <a:t> Lu</a:t>
            </a: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CACFB39-0FAE-FB4F-A80E-E6E50BD22020}"/>
              </a:ext>
            </a:extLst>
          </p:cNvPr>
          <p:cNvPicPr>
            <a:picLocks noChangeAspect="1"/>
          </p:cNvPicPr>
          <p:nvPr/>
        </p:nvPicPr>
        <p:blipFill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61891" y="1576492"/>
            <a:ext cx="1371600" cy="1371600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7B7D6F2-9220-BC45-A397-D3119222EF16}"/>
              </a:ext>
            </a:extLst>
          </p:cNvPr>
          <p:cNvSpPr txBox="1"/>
          <p:nvPr/>
        </p:nvSpPr>
        <p:spPr>
          <a:xfrm>
            <a:off x="8143588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Vida </a:t>
            </a:r>
            <a:r>
              <a:rPr lang="en-US" sz="1800" dirty="0" err="1"/>
              <a:t>Talebian</a:t>
            </a:r>
            <a:endParaRPr lang="en-US" sz="1800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355D2373-FACA-D143-9CAF-A42E7C362831}"/>
              </a:ext>
            </a:extLst>
          </p:cNvPr>
          <p:cNvPicPr>
            <a:picLocks noChangeAspect="1"/>
          </p:cNvPicPr>
          <p:nvPr/>
        </p:nvPicPr>
        <p:blipFill rotWithShape="1">
          <a:blip r:embed="rId14"/>
          <a:srcRect r="22817" b="19752"/>
          <a:stretch/>
        </p:blipFill>
        <p:spPr>
          <a:xfrm>
            <a:off x="10074861" y="1582527"/>
            <a:ext cx="1313407" cy="1365565"/>
          </a:xfrm>
          <a:prstGeom prst="rect">
            <a:avLst/>
          </a:prstGeom>
        </p:spPr>
      </p:pic>
      <p:sp>
        <p:nvSpPr>
          <p:cNvPr id="22" name="TextBox 21">
            <a:extLst>
              <a:ext uri="{FF2B5EF4-FFF2-40B4-BE49-F238E27FC236}">
                <a16:creationId xmlns:a16="http://schemas.microsoft.com/office/drawing/2014/main" id="{40F87B78-585C-1C40-896E-3B0DD2F18ACC}"/>
              </a:ext>
            </a:extLst>
          </p:cNvPr>
          <p:cNvSpPr txBox="1"/>
          <p:nvPr/>
        </p:nvSpPr>
        <p:spPr>
          <a:xfrm>
            <a:off x="10034126" y="3140968"/>
            <a:ext cx="157157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/>
              <a:t>Nia Hughes</a:t>
            </a:r>
          </a:p>
        </p:txBody>
      </p:sp>
    </p:spTree>
    <p:extLst>
      <p:ext uri="{BB962C8B-B14F-4D97-AF65-F5344CB8AC3E}">
        <p14:creationId xmlns:p14="http://schemas.microsoft.com/office/powerpoint/2010/main" val="2270047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29F7C8-464C-1340-A041-0A03F3FD16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Introduction to course– philosophy and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A81B26-1E7E-7B40-81E7-5F8F8FBCAC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ctr">
              <a:buNone/>
            </a:pPr>
            <a:r>
              <a:rPr lang="en-US" i="1" dirty="0"/>
              <a:t>Do “the bioinformatics” for someone, and you help them for a day. Teach someone to do bioinformatics, and you help them for a lifetime.</a:t>
            </a:r>
          </a:p>
          <a:p>
            <a:pPr marL="0" indent="0" algn="r">
              <a:buNone/>
            </a:pPr>
            <a:r>
              <a:rPr lang="en-US" i="1" dirty="0"/>
              <a:t>- Ancient Chinese proverb</a:t>
            </a:r>
          </a:p>
          <a:p>
            <a:endParaRPr lang="en-US" dirty="0"/>
          </a:p>
          <a:p>
            <a:r>
              <a:rPr lang="en-US" dirty="0"/>
              <a:t>Course goals</a:t>
            </a:r>
          </a:p>
          <a:p>
            <a:pPr lvl="1"/>
            <a:r>
              <a:rPr lang="en-US" dirty="0"/>
              <a:t>Learn concepts and develop skills for sequence analysis</a:t>
            </a:r>
          </a:p>
          <a:p>
            <a:pPr lvl="1"/>
            <a:r>
              <a:rPr lang="en-US" dirty="0"/>
              <a:t>Build the foundation for tackling your own analysis challenges</a:t>
            </a:r>
          </a:p>
          <a:p>
            <a:pPr lvl="1"/>
            <a:r>
              <a:rPr lang="en-US" dirty="0"/>
              <a:t>Learn to think like a bioinformatician</a:t>
            </a:r>
          </a:p>
          <a:p>
            <a:pPr lvl="1"/>
            <a:r>
              <a:rPr lang="en-US" dirty="0"/>
              <a:t>Have fun</a:t>
            </a:r>
          </a:p>
        </p:txBody>
      </p:sp>
    </p:spTree>
    <p:extLst>
      <p:ext uri="{BB962C8B-B14F-4D97-AF65-F5344CB8AC3E}">
        <p14:creationId xmlns:p14="http://schemas.microsoft.com/office/powerpoint/2010/main" val="4602844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0D3AF-EEB6-2448-BCD4-FCA3CA1C4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format for a typical 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B1C395-B60A-F44C-876E-337B8CAFF9B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84" y="1423926"/>
            <a:ext cx="11785600" cy="4724400"/>
          </a:xfrm>
        </p:spPr>
        <p:txBody>
          <a:bodyPr/>
          <a:lstStyle/>
          <a:p>
            <a:r>
              <a:rPr lang="en-US" sz="2400" dirty="0"/>
              <a:t>Lecture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Lunch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BREAK</a:t>
            </a:r>
          </a:p>
          <a:p>
            <a:r>
              <a:rPr lang="en-US" sz="2400" dirty="0"/>
              <a:t>Practical exercises</a:t>
            </a:r>
          </a:p>
          <a:p>
            <a:r>
              <a:rPr lang="en-US" sz="2400" dirty="0"/>
              <a:t>Wrap-up and Q&amp;A</a:t>
            </a:r>
          </a:p>
        </p:txBody>
      </p:sp>
    </p:spTree>
    <p:extLst>
      <p:ext uri="{BB962C8B-B14F-4D97-AF65-F5344CB8AC3E}">
        <p14:creationId xmlns:p14="http://schemas.microsoft.com/office/powerpoint/2010/main" val="354116122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76400" y="-27384"/>
            <a:ext cx="8839200" cy="792088"/>
          </a:xfrm>
        </p:spPr>
        <p:txBody>
          <a:bodyPr/>
          <a:lstStyle/>
          <a:p>
            <a:r>
              <a:rPr lang="en-US" dirty="0"/>
              <a:t>Student poll (respond in slack)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51384" y="836712"/>
            <a:ext cx="9964216" cy="5300464"/>
          </a:xfrm>
        </p:spPr>
        <p:txBody>
          <a:bodyPr/>
          <a:lstStyle/>
          <a:p>
            <a:pPr marL="0" indent="0">
              <a:buNone/>
            </a:pPr>
            <a:r>
              <a:rPr lang="en-US" sz="2000" dirty="0"/>
              <a:t>Not counting the pre-requisites and materials for this course:</a:t>
            </a:r>
          </a:p>
          <a:p>
            <a:r>
              <a:rPr lang="en-US" sz="2000" dirty="0"/>
              <a:t>Do you consider yourself a bioinformatician?</a:t>
            </a:r>
          </a:p>
          <a:p>
            <a:r>
              <a:rPr lang="en-US" sz="2000" dirty="0"/>
              <a:t>Are you familiar with </a:t>
            </a:r>
            <a:r>
              <a:rPr lang="en-US" sz="2000" dirty="0" err="1"/>
              <a:t>linux</a:t>
            </a:r>
            <a:r>
              <a:rPr lang="en-US" sz="2000" dirty="0"/>
              <a:t>/command line?</a:t>
            </a:r>
          </a:p>
          <a:p>
            <a:pPr lvl="1"/>
            <a:r>
              <a:rPr lang="en-US" sz="2000" dirty="0"/>
              <a:t>Intermediate? 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sometimes write code?</a:t>
            </a:r>
          </a:p>
          <a:p>
            <a:r>
              <a:rPr lang="en-US" sz="2000" dirty="0"/>
              <a:t>Are you familiar with R?</a:t>
            </a:r>
          </a:p>
          <a:p>
            <a:pPr lvl="1"/>
            <a:r>
              <a:rPr lang="en-US" sz="2000" dirty="0"/>
              <a:t>Intermediate?</a:t>
            </a:r>
          </a:p>
          <a:p>
            <a:pPr lvl="1"/>
            <a:r>
              <a:rPr lang="en-US" sz="2000" dirty="0"/>
              <a:t>Expert?</a:t>
            </a:r>
          </a:p>
          <a:p>
            <a:r>
              <a:rPr lang="en-US" sz="2000" dirty="0"/>
              <a:t>Do you use git/</a:t>
            </a:r>
            <a:r>
              <a:rPr lang="en-US" sz="2000" dirty="0" err="1"/>
              <a:t>github</a:t>
            </a:r>
            <a:r>
              <a:rPr lang="en-US" sz="2000" dirty="0"/>
              <a:t>?</a:t>
            </a:r>
          </a:p>
          <a:p>
            <a:r>
              <a:rPr lang="en-US" sz="2000" dirty="0"/>
              <a:t>What organism do you work with? (Put an animal emoji in slack)</a:t>
            </a:r>
          </a:p>
          <a:p>
            <a:r>
              <a:rPr lang="en-US" sz="2000" dirty="0"/>
              <a:t>Are you interested in bulk </a:t>
            </a:r>
            <a:r>
              <a:rPr lang="en-US" sz="2000" dirty="0" err="1"/>
              <a:t>RNAseq</a:t>
            </a:r>
            <a:r>
              <a:rPr lang="en-US" sz="2000" dirty="0"/>
              <a:t>, </a:t>
            </a:r>
            <a:r>
              <a:rPr lang="en-US" sz="2000" dirty="0" err="1"/>
              <a:t>scRNAseq</a:t>
            </a:r>
            <a:r>
              <a:rPr lang="en-US" sz="2000" dirty="0"/>
              <a:t>, or both?</a:t>
            </a:r>
          </a:p>
        </p:txBody>
      </p:sp>
    </p:spTree>
    <p:extLst>
      <p:ext uri="{BB962C8B-B14F-4D97-AF65-F5344CB8AC3E}">
        <p14:creationId xmlns:p14="http://schemas.microsoft.com/office/powerpoint/2010/main" val="24449388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2152650" y="1131097"/>
            <a:ext cx="7886700" cy="258983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algn="ctr">
              <a:buSzPts val="3300"/>
            </a:pPr>
            <a:r>
              <a:rPr lang="en-US"/>
              <a:t>We are on a Coffee Break &amp; Networking Session</a:t>
            </a:r>
            <a:endParaRPr/>
          </a:p>
        </p:txBody>
      </p:sp>
      <p:sp>
        <p:nvSpPr>
          <p:cNvPr id="96" name="Google Shape;96;p5"/>
          <p:cNvSpPr txBox="1"/>
          <p:nvPr/>
        </p:nvSpPr>
        <p:spPr>
          <a:xfrm>
            <a:off x="2148067" y="3832139"/>
            <a:ext cx="7951574" cy="30008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spAutoFit/>
          </a:bodyPr>
          <a:lstStyle/>
          <a:p>
            <a:pPr algn="ctr">
              <a:buSzPts val="1350"/>
            </a:pPr>
            <a:r>
              <a:rPr lang="en-US" sz="1350" dirty="0">
                <a:solidFill>
                  <a:schemeClr val="dk1"/>
                </a:solidFill>
                <a:latin typeface="Verdana"/>
                <a:ea typeface="Verdana"/>
                <a:cs typeface="Verdana"/>
                <a:sym typeface="Verdana"/>
              </a:rPr>
              <a:t>Workshop Sponsors:</a:t>
            </a:r>
            <a:endParaRPr dirty="0"/>
          </a:p>
        </p:txBody>
      </p:sp>
      <p:pic>
        <p:nvPicPr>
          <p:cNvPr id="97" name="Google Shape;97;p5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6845580" y="4479553"/>
            <a:ext cx="1105775" cy="795825"/>
          </a:xfrm>
          <a:prstGeom prst="rect">
            <a:avLst/>
          </a:prstGeom>
          <a:noFill/>
          <a:ln>
            <a:noFill/>
          </a:ln>
        </p:spPr>
      </p:pic>
      <p:pic>
        <p:nvPicPr>
          <p:cNvPr id="98" name="Google Shape;98;p5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881259" y="4645705"/>
            <a:ext cx="2085975" cy="5905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00" name="Google Shape;100;p5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4528478" y="4319015"/>
            <a:ext cx="1869300" cy="1243925"/>
          </a:xfrm>
          <a:prstGeom prst="rect">
            <a:avLst/>
          </a:prstGeom>
          <a:noFill/>
          <a:ln>
            <a:noFill/>
          </a:ln>
        </p:spPr>
      </p:pic>
      <p:pic>
        <p:nvPicPr>
          <p:cNvPr id="3" name="Picture 2" descr="A picture containing graphical user interface&#10;&#10;Description automatically generated">
            <a:extLst>
              <a:ext uri="{FF2B5EF4-FFF2-40B4-BE49-F238E27FC236}">
                <a16:creationId xmlns:a16="http://schemas.microsoft.com/office/drawing/2014/main" id="{21E37FBC-10DF-AEEF-153F-C90C3686ED97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697416" y="4529349"/>
            <a:ext cx="1143000" cy="685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3213641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Segoe UI">
      <a:majorFont>
        <a:latin typeface="Segoe UI"/>
        <a:ea typeface=""/>
        <a:cs typeface=""/>
      </a:majorFont>
      <a:minorFont>
        <a:latin typeface="Segoe U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11042</TotalTime>
  <Words>257</Words>
  <Application>Microsoft Macintosh PowerPoint</Application>
  <PresentationFormat>Widescreen</PresentationFormat>
  <Paragraphs>49</Paragraphs>
  <Slides>7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ＭＳ Ｐゴシック</vt:lpstr>
      <vt:lpstr>Arial</vt:lpstr>
      <vt:lpstr>Calibri</vt:lpstr>
      <vt:lpstr>Consolas</vt:lpstr>
      <vt:lpstr>Segoe UI</vt:lpstr>
      <vt:lpstr>Verdana</vt:lpstr>
      <vt:lpstr>Office Theme</vt:lpstr>
      <vt:lpstr>PowerPoint Presentation</vt:lpstr>
      <vt:lpstr>PowerPoint Presentation</vt:lpstr>
      <vt:lpstr>Introductions to Bioinformatics instructors</vt:lpstr>
      <vt:lpstr>Introduction to course– philosophy and goals</vt:lpstr>
      <vt:lpstr>Course format for a typical day</vt:lpstr>
      <vt:lpstr>Student poll (respond in slack)</vt:lpstr>
      <vt:lpstr>We are on a Coffee Break &amp; Networking Session</vt:lpstr>
    </vt:vector>
  </TitlesOfParts>
  <Company>Boston College</Company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Michael Stromberg</dc:creator>
  <cp:lastModifiedBy>Griffith, Malachi</cp:lastModifiedBy>
  <cp:revision>723</cp:revision>
  <dcterms:created xsi:type="dcterms:W3CDTF">2011-11-14T19:50:16Z</dcterms:created>
  <dcterms:modified xsi:type="dcterms:W3CDTF">2023-07-16T21:48:26Z</dcterms:modified>
</cp:coreProperties>
</file>