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21"/>
  </p:notesMasterIdLst>
  <p:sldIdLst>
    <p:sldId id="256" r:id="rId2"/>
    <p:sldId id="257" r:id="rId3"/>
    <p:sldId id="515" r:id="rId4"/>
    <p:sldId id="259" r:id="rId5"/>
    <p:sldId id="532" r:id="rId6"/>
    <p:sldId id="533" r:id="rId7"/>
    <p:sldId id="534" r:id="rId8"/>
    <p:sldId id="535" r:id="rId9"/>
    <p:sldId id="536" r:id="rId10"/>
    <p:sldId id="537" r:id="rId11"/>
    <p:sldId id="538" r:id="rId12"/>
    <p:sldId id="539" r:id="rId13"/>
    <p:sldId id="540" r:id="rId14"/>
    <p:sldId id="541" r:id="rId15"/>
    <p:sldId id="542" r:id="rId16"/>
    <p:sldId id="543" r:id="rId17"/>
    <p:sldId id="544" r:id="rId18"/>
    <p:sldId id="545"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71"/>
    <p:restoredTop sz="81319"/>
  </p:normalViewPr>
  <p:slideViewPr>
    <p:cSldViewPr snapToGrid="0" snapToObjects="1">
      <p:cViewPr varScale="1">
        <p:scale>
          <a:sx n="74" d="100"/>
          <a:sy n="74" d="100"/>
        </p:scale>
        <p:origin x="16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7/16/23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 name="Google Shape;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9647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align the first read using the global FM-index (Supplementary Fig. 8a). Because global search is relatively time consuming, we change strategies when the partial alignment meets two conditions: (</a:t>
            </a:r>
            <a:r>
              <a:rPr lang="en-US" dirty="0" err="1"/>
              <a:t>i</a:t>
            </a:r>
            <a:r>
              <a:rPr lang="en-US" dirty="0"/>
              <a:t>) it is at least 28 </a:t>
            </a:r>
            <a:r>
              <a:rPr lang="en-US" dirty="0" err="1"/>
              <a:t>bp</a:t>
            </a:r>
            <a:r>
              <a:rPr lang="en-US" dirty="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a:t>bp</a:t>
            </a:r>
            <a:r>
              <a:rPr lang="en-US" dirty="0"/>
              <a:t>, completing the alignment for the read. Note that we could perform this alignment using the global FM index, as TopHat2 does, but the combination of global search and local extension is faster.</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8301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For the second read, which has a very short 8-bp anchor on the left side, we first try to map the read using global search, moving right to left (Supplementary Fig. 8b). The first 28 </a:t>
            </a:r>
            <a:r>
              <a:rPr lang="en-US" dirty="0" err="1"/>
              <a:t>bp</a:t>
            </a:r>
            <a:r>
              <a:rPr lang="en-US" dirty="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a:t>bp</a:t>
            </a:r>
            <a:r>
              <a:rPr lang="en-US" dirty="0"/>
              <a:t> using this index. Because the index covers only a small region, in this case we find just one match for the 8-bp segment. Finally, we check whether the two partial alignments (8 </a:t>
            </a:r>
            <a:r>
              <a:rPr lang="en-US" dirty="0" err="1"/>
              <a:t>bp</a:t>
            </a:r>
            <a:r>
              <a:rPr lang="en-US" dirty="0"/>
              <a:t> and 92 </a:t>
            </a:r>
            <a:r>
              <a:rPr lang="en-US" dirty="0" err="1"/>
              <a:t>bp</a:t>
            </a:r>
            <a:r>
              <a:rPr lang="en-US" dirty="0"/>
              <a:t>) are compatible with each other (for example, in the correct orientation) and then combine them to produce a spliced alignment of the original read.</a:t>
            </a:r>
          </a:p>
          <a:p>
            <a:endParaRPr lang="en-US" dirty="0"/>
          </a:p>
          <a:p>
            <a:r>
              <a:rPr lang="en-US" dirty="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8421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third read has long anchors (50 </a:t>
            </a:r>
            <a:r>
              <a:rPr lang="en-US" dirty="0" err="1"/>
              <a:t>bp</a:t>
            </a:r>
            <a:r>
              <a:rPr lang="en-US" dirty="0"/>
              <a:t> each) in each exon. We first align the read beginning on the right, using global search as we did before. After the first 28 </a:t>
            </a:r>
            <a:r>
              <a:rPr lang="en-US" dirty="0" err="1"/>
              <a:t>bp</a:t>
            </a:r>
            <a:r>
              <a:rPr lang="en-US" dirty="0"/>
              <a:t> is uniquely mapped, we switch to the extension operation, which further aligns 22 </a:t>
            </a:r>
            <a:r>
              <a:rPr lang="en-US" dirty="0" err="1"/>
              <a:t>bp</a:t>
            </a:r>
            <a:r>
              <a:rPr lang="en-US" dirty="0"/>
              <a:t> and stops after a mismatch at the 51st base. We then choose a local FM index and perform a local search using the first 8 </a:t>
            </a:r>
            <a:r>
              <a:rPr lang="en-US" dirty="0" err="1"/>
              <a:t>bp</a:t>
            </a:r>
            <a:r>
              <a:rPr lang="en-US" dirty="0"/>
              <a:t> of the remaining part of the read. Once this 8 </a:t>
            </a:r>
            <a:r>
              <a:rPr lang="en-US" dirty="0" err="1"/>
              <a:t>bp</a:t>
            </a:r>
            <a:r>
              <a:rPr lang="en-US" dirty="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a:p>
          <a:p>
            <a:r>
              <a:rPr lang="en-US" dirty="0"/>
              <a:t>As we can see from these examples, we can combine global search, local search and directed read extension to achieve rapid yet sensitive alignment. Note that when a read has multiple spliced alignments, HISAT prefers to report alignments that use the canonical GT and AG dinucleotides on the ends of the intron. From any remaining alignments after this filter, it reports the one with the shortest intron length. HISAT provides several parameters with which users can customize its alignment strategy, including adjustable penalties for mismatches, indels and noncanonical splice sites (Supplementary Note).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8701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3868708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 name="Google Shape;7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88598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65747-E6F5-D94A-981D-658B04DED679}" type="slidenum">
              <a:rPr lang="en-US" smtClean="0"/>
              <a:t>3</a:t>
            </a:fld>
            <a:endParaRPr lang="en-US"/>
          </a:p>
        </p:txBody>
      </p:sp>
    </p:spTree>
    <p:extLst>
      <p:ext uri="{BB962C8B-B14F-4D97-AF65-F5344CB8AC3E}">
        <p14:creationId xmlns:p14="http://schemas.microsoft.com/office/powerpoint/2010/main" val="3415818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c3ffec17e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c3ffec17e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17337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8</a:t>
            </a:fld>
            <a:endParaRPr lang="en-US"/>
          </a:p>
        </p:txBody>
      </p:sp>
    </p:spTree>
    <p:extLst>
      <p:ext uri="{BB962C8B-B14F-4D97-AF65-F5344CB8AC3E}">
        <p14:creationId xmlns:p14="http://schemas.microsoft.com/office/powerpoint/2010/main" val="2548812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9</a:t>
            </a:fld>
            <a:endParaRPr lang="en-US"/>
          </a:p>
        </p:txBody>
      </p:sp>
    </p:spTree>
    <p:extLst>
      <p:ext uri="{BB962C8B-B14F-4D97-AF65-F5344CB8AC3E}">
        <p14:creationId xmlns:p14="http://schemas.microsoft.com/office/powerpoint/2010/main" val="1993985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9268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8477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Alignment of </a:t>
            </a:r>
            <a:r>
              <a:rPr lang="en-US" dirty="0" err="1"/>
              <a:t>exonic</a:t>
            </a:r>
            <a:r>
              <a:rPr lang="en-US" dirty="0"/>
              <a:t> reads and long- and intermediate-anchored reads.</a:t>
            </a:r>
          </a:p>
          <a:p>
            <a:r>
              <a:rPr lang="en-US" dirty="0"/>
              <a:t>Given two exons from a gene on human chromosome 22, separated by a 3,899-bp intron, suppose the genomic region is transcribed and spliced and we have three reads sequenced from the resulting transcript: (</a:t>
            </a:r>
            <a:r>
              <a:rPr lang="en-US" dirty="0" err="1"/>
              <a:t>i</a:t>
            </a:r>
            <a:r>
              <a:rPr lang="en-US" dirty="0"/>
              <a:t>) an </a:t>
            </a:r>
            <a:r>
              <a:rPr lang="en-US" dirty="0" err="1"/>
              <a:t>exonic</a:t>
            </a:r>
            <a:r>
              <a:rPr lang="en-US" dirty="0"/>
              <a:t> read, (ii) a read spanning two exons with an 8-bp anchor in one exon and (iii) a read spanning two exons with 50 </a:t>
            </a:r>
            <a:r>
              <a:rPr lang="en-US" dirty="0" err="1"/>
              <a:t>bp</a:t>
            </a:r>
            <a:r>
              <a:rPr lang="en-US" dirty="0"/>
              <a:t> in each exon (Supplementary Fig. 8). All the reads are assumed to be error free and 100 </a:t>
            </a:r>
            <a:r>
              <a:rPr lang="en-US" dirty="0" err="1"/>
              <a:t>bp</a:t>
            </a:r>
            <a:r>
              <a:rPr lang="en-US" dirty="0"/>
              <a:t> long. We can apply hierarchical indexing to align each of these reads rapidly and correctly.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15454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reserve="1">
  <p:cSld name="1_Title Slide">
    <p:spTree>
      <p:nvGrpSpPr>
        <p:cNvPr id="1" name="Shape 16"/>
        <p:cNvGrpSpPr/>
        <p:nvPr/>
      </p:nvGrpSpPr>
      <p:grpSpPr>
        <a:xfrm>
          <a:off x="0" y="0"/>
          <a:ext cx="0" cy="0"/>
          <a:chOff x="0" y="0"/>
          <a:chExt cx="0" cy="0"/>
        </a:xfrm>
      </p:grpSpPr>
      <p:sp>
        <p:nvSpPr>
          <p:cNvPr id="17" name="Google Shape;17;p7"/>
          <p:cNvSpPr txBox="1">
            <a:spLocks noGrp="1"/>
          </p:cNvSpPr>
          <p:nvPr>
            <p:ph type="ctrTitle"/>
          </p:nvPr>
        </p:nvSpPr>
        <p:spPr>
          <a:xfrm>
            <a:off x="1524000" y="205962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onsolas"/>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7"/>
          <p:cNvSpPr txBox="1">
            <a:spLocks noGrp="1"/>
          </p:cNvSpPr>
          <p:nvPr>
            <p:ph type="subTitle" idx="1"/>
          </p:nvPr>
        </p:nvSpPr>
        <p:spPr>
          <a:xfrm>
            <a:off x="1524000" y="453929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9" name="Google Shape;19;p7"/>
          <p:cNvSpPr/>
          <p:nvPr/>
        </p:nvSpPr>
        <p:spPr>
          <a:xfrm>
            <a:off x="0" y="0"/>
            <a:ext cx="12192000" cy="25146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Verdana"/>
              <a:ea typeface="Verdana"/>
              <a:cs typeface="Verdana"/>
              <a:sym typeface="Verdana"/>
            </a:endParaRPr>
          </a:p>
        </p:txBody>
      </p:sp>
      <p:pic>
        <p:nvPicPr>
          <p:cNvPr id="20" name="Google Shape;20;p7" descr="bioinformatics.ca-logo-white-text.png"/>
          <p:cNvPicPr preferRelativeResize="0"/>
          <p:nvPr/>
        </p:nvPicPr>
        <p:blipFill rotWithShape="1">
          <a:blip r:embed="rId2">
            <a:alphaModFix/>
          </a:blip>
          <a:srcRect/>
          <a:stretch/>
        </p:blipFill>
        <p:spPr>
          <a:xfrm>
            <a:off x="350520" y="1649673"/>
            <a:ext cx="1620520" cy="727826"/>
          </a:xfrm>
          <a:prstGeom prst="rect">
            <a:avLst/>
          </a:prstGeom>
          <a:noFill/>
          <a:ln>
            <a:noFill/>
          </a:ln>
        </p:spPr>
      </p:pic>
      <p:sp>
        <p:nvSpPr>
          <p:cNvPr id="2" name="TextBox 1">
            <a:extLst>
              <a:ext uri="{FF2B5EF4-FFF2-40B4-BE49-F238E27FC236}">
                <a16:creationId xmlns:a16="http://schemas.microsoft.com/office/drawing/2014/main" id="{B64D20CC-434E-FE41-A341-FCCFCF15F5ED}"/>
              </a:ext>
            </a:extLst>
          </p:cNvPr>
          <p:cNvSpPr txBox="1"/>
          <p:nvPr userDrawn="1"/>
        </p:nvSpPr>
        <p:spPr>
          <a:xfrm>
            <a:off x="5761630" y="6451911"/>
            <a:ext cx="668741" cy="369332"/>
          </a:xfrm>
          <a:prstGeom prst="rect">
            <a:avLst/>
          </a:prstGeom>
          <a:noFill/>
        </p:spPr>
        <p:txBody>
          <a:bodyPr wrap="square" rtlCol="0">
            <a:spAutoFit/>
          </a:bodyPr>
          <a:lstStyle/>
          <a:p>
            <a:pPr algn="ctr"/>
            <a:fld id="{663B4470-66D3-704F-8586-E8D8B4F9846D}" type="slidenum">
              <a:rPr lang="en-US" sz="1800" b="0" smtClean="0">
                <a:solidFill>
                  <a:schemeClr val="bg1"/>
                </a:solidFill>
              </a:rPr>
              <a:pPr algn="ctr"/>
              <a:t>‹#›</a:t>
            </a:fld>
            <a:endParaRPr lang="en-US" sz="1800" b="0" dirty="0">
              <a:solidFill>
                <a:schemeClr val="bg1"/>
              </a:solidFill>
            </a:endParaRPr>
          </a:p>
        </p:txBody>
      </p:sp>
    </p:spTree>
    <p:extLst>
      <p:ext uri="{BB962C8B-B14F-4D97-AF65-F5344CB8AC3E}">
        <p14:creationId xmlns:p14="http://schemas.microsoft.com/office/powerpoint/2010/main" val="310538812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558448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6268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935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385325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srgbClr val="FFFFFF"/>
              </a:solidFill>
              <a:latin typeface="Segoe UI" charset="0"/>
              <a:ea typeface="ＭＳ Ｐゴシック" charset="0"/>
              <a:cs typeface="ＭＳ Ｐゴシック" charset="0"/>
            </a:endParaRPr>
          </a:p>
        </p:txBody>
      </p:sp>
      <p:pic>
        <p:nvPicPr>
          <p:cNvPr id="4" name="Picture 7" descr="cshl_logo_alternate rgb.png">
            <a:extLst>
              <a:ext uri="{FF2B5EF4-FFF2-40B4-BE49-F238E27FC236}">
                <a16:creationId xmlns:a16="http://schemas.microsoft.com/office/drawing/2014/main" id="{85786AB2-8793-0C47-8E3E-39F0022D3C6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2763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2 Columns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7934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9371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17" name="Title Text"/>
          <p:cNvSpPr txBox="1">
            <a:spLocks noGrp="1"/>
          </p:cNvSpPr>
          <p:nvPr>
            <p:ph type="title"/>
          </p:nvPr>
        </p:nvSpPr>
        <p:spPr>
          <a:prstGeom prst="rect">
            <a:avLst/>
          </a:prstGeom>
        </p:spPr>
        <p:txBody>
          <a:bodyPr/>
          <a:lstStyle/>
          <a:p>
            <a:r>
              <a:t>Title Text</a:t>
            </a:r>
          </a:p>
        </p:txBody>
      </p:sp>
      <p:sp>
        <p:nvSpPr>
          <p:cNvPr id="118"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7940743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8" name="Picture 7" descr="cshl_logo_alternate rgb.png">
            <a:extLst>
              <a:ext uri="{FF2B5EF4-FFF2-40B4-BE49-F238E27FC236}">
                <a16:creationId xmlns:a16="http://schemas.microsoft.com/office/drawing/2014/main" id="{C529B36D-99B0-B547-8CCA-F96115F852F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2643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9719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398115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3514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000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66190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75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663543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TextBox 11">
            <a:extLst>
              <a:ext uri="{FF2B5EF4-FFF2-40B4-BE49-F238E27FC236}">
                <a16:creationId xmlns:a16="http://schemas.microsoft.com/office/drawing/2014/main" id="{806C3261-88E2-2449-9B05-D108DF9F309F}"/>
              </a:ext>
            </a:extLst>
          </p:cNvPr>
          <p:cNvSpPr txBox="1">
            <a:spLocks noChangeArrowheads="1"/>
          </p:cNvSpPr>
          <p:nvPr userDrawn="1"/>
        </p:nvSpPr>
        <p:spPr bwMode="auto">
          <a:xfrm>
            <a:off x="111760" y="6447904"/>
            <a:ext cx="252139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800" b="1" dirty="0">
                <a:solidFill>
                  <a:schemeClr val="bg1"/>
                </a:solidFill>
                <a:latin typeface="Calibri" charset="0"/>
                <a:cs typeface="Calibri" charset="0"/>
              </a:rPr>
              <a:t>Module 2 </a:t>
            </a:r>
          </a:p>
        </p:txBody>
      </p:sp>
      <p:sp>
        <p:nvSpPr>
          <p:cNvPr id="14" name="TextBox 13">
            <a:extLst>
              <a:ext uri="{FF2B5EF4-FFF2-40B4-BE49-F238E27FC236}">
                <a16:creationId xmlns:a16="http://schemas.microsoft.com/office/drawing/2014/main" id="{DCC13E2E-728B-6B43-8E7F-5E043D9CB209}"/>
              </a:ext>
            </a:extLst>
          </p:cNvPr>
          <p:cNvSpPr txBox="1"/>
          <p:nvPr userDrawn="1"/>
        </p:nvSpPr>
        <p:spPr>
          <a:xfrm>
            <a:off x="9721408" y="6447904"/>
            <a:ext cx="23622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5" name="TextBox 14">
            <a:extLst>
              <a:ext uri="{FF2B5EF4-FFF2-40B4-BE49-F238E27FC236}">
                <a16:creationId xmlns:a16="http://schemas.microsoft.com/office/drawing/2014/main" id="{0A857B76-24CA-B045-8E10-D5DB11A2E922}"/>
              </a:ext>
            </a:extLst>
          </p:cNvPr>
          <p:cNvSpPr txBox="1"/>
          <p:nvPr userDrawn="1"/>
        </p:nvSpPr>
        <p:spPr>
          <a:xfrm>
            <a:off x="5867412" y="6447904"/>
            <a:ext cx="457176" cy="369332"/>
          </a:xfrm>
          <a:prstGeom prst="rect">
            <a:avLst/>
          </a:prstGeom>
          <a:noFill/>
        </p:spPr>
        <p:txBody>
          <a:bodyPr wrap="none" rtlCol="0" anchor="ctr">
            <a:spAutoFit/>
          </a:bodyPr>
          <a:lstStyle/>
          <a:p>
            <a:pPr algn="ctr"/>
            <a:fld id="{0153C3B2-0654-1049-821D-A9450C27E9C9}"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818414649"/>
      </p:ext>
    </p:extLst>
  </p:cSld>
  <p:clrMap bg1="lt1" tx1="dk1" bg2="lt2" tx2="dk2" accent1="accent1" accent2="accent2" accent3="accent3" accent4="accent4" accent5="accent5" accent6="accent6" hlink="hlink" folHlink="folHlink"/>
  <p:sldLayoutIdLst>
    <p:sldLayoutId id="2147483690"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73" r:id="rId16"/>
    <p:sldLayoutId id="2147483689"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www.biostars.org/p/60478/" TargetMode="External"/><Relationship Id="rId2" Type="http://schemas.openxmlformats.org/officeDocument/2006/relationships/hyperlink" Target="http://www.biostars.org/p/1701/"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7.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wwwdev.ebi.ac.uk/fg/hts_mapper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
          <p:cNvSpPr txBox="1"/>
          <p:nvPr/>
        </p:nvSpPr>
        <p:spPr>
          <a:xfrm>
            <a:off x="2222416" y="2724338"/>
            <a:ext cx="7721190" cy="1085850"/>
          </a:xfrm>
          <a:prstGeom prst="rect">
            <a:avLst/>
          </a:prstGeom>
          <a:noFill/>
          <a:ln>
            <a:noFill/>
          </a:ln>
        </p:spPr>
        <p:txBody>
          <a:bodyPr spcFirstLastPara="1" wrap="square" lIns="68575" tIns="34275" rIns="68575" bIns="34275" anchor="ctr" anchorCtr="0">
            <a:normAutofit/>
          </a:bodyPr>
          <a:lstStyle/>
          <a:p>
            <a:pPr>
              <a:lnSpc>
                <a:spcPct val="90000"/>
              </a:lnSpc>
              <a:buClr>
                <a:srgbClr val="9A3334"/>
              </a:buClr>
              <a:buSzPts val="3300"/>
            </a:pPr>
            <a:r>
              <a:rPr lang="en-US" sz="3300">
                <a:solidFill>
                  <a:srgbClr val="9A3334"/>
                </a:solidFill>
                <a:latin typeface="Verdana"/>
                <a:ea typeface="Verdana"/>
                <a:cs typeface="Verdana"/>
                <a:sym typeface="Verdana"/>
              </a:rPr>
              <a:t>Canadian Bioinformatics Workshops</a:t>
            </a:r>
            <a:endParaRPr/>
          </a:p>
        </p:txBody>
      </p:sp>
      <p:sp>
        <p:nvSpPr>
          <p:cNvPr id="69" name="Google Shape;69;p1"/>
          <p:cNvSpPr txBox="1"/>
          <p:nvPr/>
        </p:nvSpPr>
        <p:spPr>
          <a:xfrm>
            <a:off x="3068167" y="3646841"/>
            <a:ext cx="6029688" cy="1445419"/>
          </a:xfrm>
          <a:prstGeom prst="rect">
            <a:avLst/>
          </a:prstGeom>
          <a:noFill/>
          <a:ln>
            <a:noFill/>
          </a:ln>
        </p:spPr>
        <p:txBody>
          <a:bodyPr spcFirstLastPara="1" wrap="square" lIns="68575" tIns="34275" rIns="68575" bIns="34275" anchor="t" anchorCtr="0">
            <a:normAutofit/>
          </a:bodyPr>
          <a:lstStyle/>
          <a:p>
            <a:pPr algn="ctr">
              <a:lnSpc>
                <a:spcPct val="90000"/>
              </a:lnSpc>
              <a:buClr>
                <a:schemeClr val="dk1"/>
              </a:buClr>
              <a:buSzPts val="2100"/>
            </a:pPr>
            <a:r>
              <a:rPr lang="en-US" sz="2100">
                <a:solidFill>
                  <a:schemeClr val="dk1"/>
                </a:solidFill>
                <a:latin typeface="Verdana"/>
                <a:ea typeface="Verdana"/>
                <a:cs typeface="Verdana"/>
                <a:sym typeface="Verdana"/>
              </a:rPr>
              <a:t>www.bioinformatics.ca</a:t>
            </a:r>
            <a:endParaRPr sz="2100">
              <a:solidFill>
                <a:schemeClr val="dk1"/>
              </a:solidFill>
              <a:latin typeface="Verdana"/>
              <a:ea typeface="Verdana"/>
              <a:cs typeface="Verdana"/>
              <a:sym typeface="Verdana"/>
            </a:endParaRPr>
          </a:p>
          <a:p>
            <a:pPr algn="ctr">
              <a:lnSpc>
                <a:spcPct val="90000"/>
              </a:lnSpc>
              <a:spcBef>
                <a:spcPts val="1000"/>
              </a:spcBef>
              <a:buClr>
                <a:schemeClr val="dk1"/>
              </a:buClr>
              <a:buSzPts val="2100"/>
            </a:pPr>
            <a:r>
              <a:rPr lang="en-US" sz="2100">
                <a:solidFill>
                  <a:schemeClr val="dk1"/>
                </a:solidFill>
                <a:latin typeface="Verdana"/>
                <a:ea typeface="Verdana"/>
                <a:cs typeface="Verdana"/>
                <a:sym typeface="Verdana"/>
              </a:rPr>
              <a:t>bioinformaticsdotca.github.io</a:t>
            </a:r>
            <a:endParaRPr sz="21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961259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676400" y="-26988"/>
            <a:ext cx="8839200" cy="1143001"/>
          </a:xfrm>
        </p:spPr>
        <p:txBody>
          <a:bodyPr>
            <a:normAutofit fontScale="90000"/>
          </a:bodyPr>
          <a:lstStyle/>
          <a:p>
            <a:pPr algn="ctr"/>
            <a:r>
              <a:rPr lang="en-US" dirty="0">
                <a:latin typeface="Calibri" charset="0"/>
                <a:ea typeface="ＭＳ Ｐゴシック" charset="0"/>
              </a:rPr>
              <a:t>Should I use a splice-aware or </a:t>
            </a:r>
            <a:r>
              <a:rPr lang="en-US" dirty="0" err="1">
                <a:latin typeface="Calibri" charset="0"/>
                <a:ea typeface="ＭＳ Ｐゴシック" charset="0"/>
              </a:rPr>
              <a:t>unspliced</a:t>
            </a:r>
            <a:r>
              <a:rPr lang="en-US" dirty="0">
                <a:latin typeface="Calibri" charset="0"/>
                <a:ea typeface="ＭＳ Ｐゴシック" charset="0"/>
              </a:rPr>
              <a:t> mapper?</a:t>
            </a:r>
          </a:p>
        </p:txBody>
      </p:sp>
      <p:sp>
        <p:nvSpPr>
          <p:cNvPr id="3" name="Content Placeholder 2"/>
          <p:cNvSpPr>
            <a:spLocks noGrp="1"/>
          </p:cNvSpPr>
          <p:nvPr>
            <p:ph idx="1"/>
          </p:nvPr>
        </p:nvSpPr>
        <p:spPr>
          <a:xfrm>
            <a:off x="175491" y="1378528"/>
            <a:ext cx="6156036" cy="4724400"/>
          </a:xfrm>
        </p:spPr>
        <p:txBody>
          <a:bodyPr>
            <a:normAutofit lnSpcReduction="10000"/>
          </a:bodyPr>
          <a:lstStyle/>
          <a:p>
            <a:pPr>
              <a:lnSpc>
                <a:spcPct val="110000"/>
              </a:lnSpc>
              <a:defRPr/>
            </a:pPr>
            <a:r>
              <a:rPr lang="en-US" dirty="0"/>
              <a:t>The fragments being sequenced in RNA-seq represent mRNA - introns are removed</a:t>
            </a:r>
            <a:br>
              <a:rPr lang="en-US" dirty="0"/>
            </a:br>
            <a:endParaRPr lang="en-US" dirty="0"/>
          </a:p>
          <a:p>
            <a:pPr>
              <a:lnSpc>
                <a:spcPct val="110000"/>
              </a:lnSpc>
              <a:defRPr/>
            </a:pPr>
            <a:r>
              <a:rPr lang="en-US" dirty="0"/>
              <a:t>But we are usually aligning these reads back to the reference genome</a:t>
            </a:r>
            <a:br>
              <a:rPr lang="en-US" dirty="0"/>
            </a:br>
            <a:endParaRPr lang="en-US" dirty="0"/>
          </a:p>
          <a:p>
            <a:pPr>
              <a:lnSpc>
                <a:spcPct val="110000"/>
              </a:lnSpc>
              <a:defRPr/>
            </a:pPr>
            <a:r>
              <a:rPr lang="en-US" dirty="0"/>
              <a:t>Unless your reads are short (&lt;50bp) you should use a splice-aware aligner</a:t>
            </a:r>
          </a:p>
          <a:p>
            <a:pPr lvl="1">
              <a:lnSpc>
                <a:spcPct val="110000"/>
              </a:lnSpc>
              <a:defRPr/>
            </a:pPr>
            <a:r>
              <a:rPr lang="en-US" dirty="0"/>
              <a:t>HISAT2, STAR, MapSplice, etc. </a:t>
            </a:r>
          </a:p>
        </p:txBody>
      </p:sp>
      <p:pic>
        <p:nvPicPr>
          <p:cNvPr id="19459" name="Picture 5" descr="Figure1"/>
          <p:cNvPicPr>
            <a:picLocks noChangeAspect="1" noChangeArrowheads="1"/>
          </p:cNvPicPr>
          <p:nvPr/>
        </p:nvPicPr>
        <p:blipFill>
          <a:blip r:embed="rId2">
            <a:extLst>
              <a:ext uri="{28A0092B-C50C-407E-A947-70E740481C1C}">
                <a14:useLocalDpi xmlns:a14="http://schemas.microsoft.com/office/drawing/2010/main" val="0"/>
              </a:ext>
            </a:extLst>
          </a:blip>
          <a:srcRect b="38274"/>
          <a:stretch>
            <a:fillRect/>
          </a:stretch>
        </p:blipFill>
        <p:spPr bwMode="auto">
          <a:xfrm>
            <a:off x="6707766" y="1479256"/>
            <a:ext cx="5054743" cy="3899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9055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a:t>
            </a:r>
          </a:p>
        </p:txBody>
      </p:sp>
      <p:sp>
        <p:nvSpPr>
          <p:cNvPr id="26626" name="Content Placeholder 2"/>
          <p:cNvSpPr>
            <a:spLocks noGrp="1"/>
          </p:cNvSpPr>
          <p:nvPr>
            <p:ph idx="1"/>
          </p:nvPr>
        </p:nvSpPr>
        <p:spPr>
          <a:xfrm>
            <a:off x="554636" y="1203960"/>
            <a:ext cx="10814404" cy="4861878"/>
          </a:xfrm>
        </p:spPr>
        <p:txBody>
          <a:bodyPr>
            <a:normAutofit/>
          </a:bodyPr>
          <a:lstStyle/>
          <a:p>
            <a:pPr>
              <a:defRPr/>
            </a:pPr>
            <a:r>
              <a:rPr lang="en-US" dirty="0">
                <a:latin typeface="Calibri" charset="0"/>
                <a:ea typeface="ＭＳ Ｐゴシック" charset="0"/>
              </a:rPr>
              <a:t>HISAT is a ‘splice-aware’ RNA-seq read aligner</a:t>
            </a:r>
          </a:p>
          <a:p>
            <a:pPr lvl="1">
              <a:defRPr/>
            </a:pPr>
            <a:r>
              <a:rPr lang="en-US" dirty="0">
                <a:latin typeface="Calibri" charset="0"/>
                <a:ea typeface="ＭＳ Ｐゴシック" charset="0"/>
              </a:rPr>
              <a:t>HISAT = </a:t>
            </a:r>
            <a:r>
              <a:rPr lang="en-US" b="1" dirty="0">
                <a:latin typeface="Calibri" charset="0"/>
                <a:ea typeface="ＭＳ Ｐゴシック" charset="0"/>
              </a:rPr>
              <a:t>H</a:t>
            </a:r>
            <a:r>
              <a:rPr lang="en-US" dirty="0">
                <a:latin typeface="Calibri" charset="0"/>
                <a:ea typeface="ＭＳ Ｐゴシック" charset="0"/>
              </a:rPr>
              <a:t>ierarchical </a:t>
            </a:r>
            <a:r>
              <a:rPr lang="en-US" b="1" dirty="0">
                <a:latin typeface="Calibri" charset="0"/>
                <a:ea typeface="ＭＳ Ｐゴシック" charset="0"/>
              </a:rPr>
              <a:t>I</a:t>
            </a:r>
            <a:r>
              <a:rPr lang="en-US" dirty="0">
                <a:latin typeface="Calibri" charset="0"/>
                <a:ea typeface="ＭＳ Ｐゴシック" charset="0"/>
              </a:rPr>
              <a:t>ndexing for </a:t>
            </a:r>
            <a:r>
              <a:rPr lang="en-US" b="1" dirty="0">
                <a:latin typeface="Calibri" charset="0"/>
                <a:ea typeface="ＭＳ Ｐゴシック" charset="0"/>
              </a:rPr>
              <a:t>S</a:t>
            </a:r>
            <a:r>
              <a:rPr lang="en-US" dirty="0">
                <a:latin typeface="Calibri" charset="0"/>
                <a:ea typeface="ＭＳ Ｐゴシック" charset="0"/>
              </a:rPr>
              <a:t>pliced </a:t>
            </a:r>
            <a:r>
              <a:rPr lang="en-US" b="1" dirty="0">
                <a:latin typeface="Calibri" charset="0"/>
                <a:ea typeface="ＭＳ Ｐゴシック" charset="0"/>
              </a:rPr>
              <a:t>A</a:t>
            </a:r>
            <a:r>
              <a:rPr lang="en-US" dirty="0">
                <a:latin typeface="Calibri" charset="0"/>
                <a:ea typeface="ＭＳ Ｐゴシック" charset="0"/>
              </a:rPr>
              <a:t>lignments of </a:t>
            </a:r>
            <a:r>
              <a:rPr lang="en-US" b="1" dirty="0">
                <a:latin typeface="Calibri" charset="0"/>
                <a:ea typeface="ＭＳ Ｐゴシック" charset="0"/>
              </a:rPr>
              <a:t>T</a:t>
            </a:r>
            <a:r>
              <a:rPr lang="en-US" dirty="0">
                <a:latin typeface="Calibri" charset="0"/>
                <a:ea typeface="ＭＳ Ｐゴシック" charset="0"/>
              </a:rPr>
              <a:t>ranscripts</a:t>
            </a:r>
          </a:p>
          <a:p>
            <a:pPr>
              <a:defRPr/>
            </a:pPr>
            <a:r>
              <a:rPr lang="en-US" dirty="0">
                <a:latin typeface="Calibri" charset="0"/>
                <a:ea typeface="ＭＳ Ｐゴシック" charset="0"/>
              </a:rPr>
              <a:t>Requires a reference genome</a:t>
            </a:r>
          </a:p>
          <a:p>
            <a:pPr>
              <a:defRPr/>
            </a:pPr>
            <a:r>
              <a:rPr lang="en-US" dirty="0">
                <a:latin typeface="Calibri" charset="0"/>
                <a:ea typeface="ＭＳ Ｐゴシック" charset="0"/>
              </a:rPr>
              <a:t>Very fast</a:t>
            </a:r>
            <a:br>
              <a:rPr lang="en-US" dirty="0">
                <a:latin typeface="Calibri" charset="0"/>
                <a:ea typeface="ＭＳ Ｐゴシック" charset="0"/>
              </a:rPr>
            </a:br>
            <a:endParaRPr lang="en-US" dirty="0">
              <a:latin typeface="Calibri" charset="0"/>
              <a:ea typeface="ＭＳ Ｐゴシック" charset="0"/>
            </a:endParaRPr>
          </a:p>
          <a:p>
            <a:pPr>
              <a:defRPr/>
            </a:pPr>
            <a:r>
              <a:rPr lang="en-US" dirty="0">
                <a:latin typeface="Calibri" charset="0"/>
                <a:ea typeface="ＭＳ Ｐゴシック" charset="0"/>
              </a:rPr>
              <a:t>Uses an indexing scheme based on the Burrows-Wheeler transform and the </a:t>
            </a:r>
            <a:r>
              <a:rPr lang="en-US" dirty="0" err="1">
                <a:latin typeface="Calibri" charset="0"/>
                <a:ea typeface="ＭＳ Ｐゴシック" charset="0"/>
              </a:rPr>
              <a:t>Ferragina</a:t>
            </a:r>
            <a:r>
              <a:rPr lang="en-US" dirty="0">
                <a:latin typeface="Calibri" charset="0"/>
                <a:ea typeface="ＭＳ Ｐゴシック" charset="0"/>
              </a:rPr>
              <a:t>-Manzini (FM) index</a:t>
            </a:r>
          </a:p>
          <a:p>
            <a:pPr>
              <a:defRPr/>
            </a:pPr>
            <a:r>
              <a:rPr lang="en-US" dirty="0">
                <a:latin typeface="Calibri" charset="0"/>
                <a:ea typeface="ＭＳ Ｐゴシック" charset="0"/>
              </a:rPr>
              <a:t>Multiple types of indexes for alignment</a:t>
            </a:r>
          </a:p>
          <a:p>
            <a:pPr lvl="1">
              <a:defRPr/>
            </a:pPr>
            <a:r>
              <a:rPr lang="en-US" dirty="0">
                <a:latin typeface="Calibri" charset="0"/>
                <a:ea typeface="ＭＳ Ｐゴシック" charset="0"/>
              </a:rPr>
              <a:t>a whole-genome FM index to anchor each alignment </a:t>
            </a:r>
          </a:p>
          <a:p>
            <a:pPr lvl="1">
              <a:defRPr/>
            </a:pPr>
            <a:r>
              <a:rPr lang="en-US" dirty="0">
                <a:latin typeface="Calibri" charset="0"/>
                <a:ea typeface="ＭＳ Ｐゴシック" charset="0"/>
              </a:rPr>
              <a:t>numerous local FM indexes for very rapid extensions of these alignments. </a:t>
            </a:r>
          </a:p>
          <a:p>
            <a:pPr lvl="1">
              <a:defRPr/>
            </a:pPr>
            <a:r>
              <a:rPr lang="en-US" dirty="0">
                <a:latin typeface="Calibri" charset="0"/>
                <a:ea typeface="ＭＳ Ｐゴシック" charset="0"/>
              </a:rPr>
              <a:t>Whole-genome indices with SNPs and known transcript structures accounted for</a:t>
            </a:r>
          </a:p>
        </p:txBody>
      </p:sp>
      <p:sp>
        <p:nvSpPr>
          <p:cNvPr id="20484" name="TextBox 4"/>
          <p:cNvSpPr txBox="1">
            <a:spLocks noChangeArrowheads="1"/>
          </p:cNvSpPr>
          <p:nvPr/>
        </p:nvSpPr>
        <p:spPr bwMode="auto">
          <a:xfrm>
            <a:off x="8305448" y="6065838"/>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192165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 algorithm</a:t>
            </a:r>
          </a:p>
        </p:txBody>
      </p:sp>
      <p:sp>
        <p:nvSpPr>
          <p:cNvPr id="26626" name="Content Placeholder 2"/>
          <p:cNvSpPr>
            <a:spLocks noGrp="1"/>
          </p:cNvSpPr>
          <p:nvPr>
            <p:ph idx="1"/>
          </p:nvPr>
        </p:nvSpPr>
        <p:spPr>
          <a:xfrm>
            <a:off x="524656" y="1085088"/>
            <a:ext cx="11155280" cy="4980750"/>
          </a:xfrm>
        </p:spPr>
        <p:txBody>
          <a:bodyPr>
            <a:normAutofit lnSpcReduction="10000"/>
          </a:bodyPr>
          <a:lstStyle/>
          <a:p>
            <a:pPr>
              <a:defRPr/>
            </a:pPr>
            <a:r>
              <a:rPr lang="en-US" dirty="0">
                <a:latin typeface="Calibri" charset="0"/>
                <a:ea typeface="ＭＳ Ｐゴシック" charset="0"/>
              </a:rPr>
              <a:t>Uses a hierarchical indexing algorithm + several adaptive strategies</a:t>
            </a:r>
          </a:p>
          <a:p>
            <a:pPr lvl="1">
              <a:defRPr/>
            </a:pPr>
            <a:r>
              <a:rPr lang="en-US" dirty="0">
                <a:latin typeface="Calibri" charset="0"/>
                <a:ea typeface="ＭＳ Ｐゴシック" charset="0"/>
              </a:rPr>
              <a:t>based on the position of a read with respect to splice sites</a:t>
            </a:r>
            <a:br>
              <a:rPr lang="en-US" dirty="0">
                <a:latin typeface="Calibri" charset="0"/>
                <a:ea typeface="ＭＳ Ｐゴシック" charset="0"/>
              </a:rPr>
            </a:br>
            <a:endParaRPr lang="en-US" dirty="0">
              <a:latin typeface="Calibri" charset="0"/>
              <a:ea typeface="ＭＳ Ｐゴシック" charset="0"/>
            </a:endParaRPr>
          </a:p>
          <a:p>
            <a:pPr marL="0" indent="0">
              <a:buNone/>
              <a:defRPr/>
            </a:pPr>
            <a:r>
              <a:rPr lang="en-US" dirty="0">
                <a:latin typeface="Calibri" charset="0"/>
                <a:ea typeface="ＭＳ Ｐゴシック" charset="0"/>
              </a:rPr>
              <a:t>1) Find candidate locations across the whole genome first</a:t>
            </a:r>
          </a:p>
          <a:p>
            <a:pPr lvl="1">
              <a:defRPr/>
            </a:pPr>
            <a:r>
              <a:rPr lang="en-US" dirty="0">
                <a:latin typeface="Calibri" charset="0"/>
                <a:ea typeface="ＭＳ Ｐゴシック" charset="0"/>
              </a:rPr>
              <a:t>mapping part of each read using the global FM index</a:t>
            </a:r>
          </a:p>
          <a:p>
            <a:pPr lvl="1">
              <a:defRPr/>
            </a:pPr>
            <a:r>
              <a:rPr lang="en-US" dirty="0">
                <a:latin typeface="Calibri" charset="0"/>
                <a:ea typeface="ＭＳ Ｐゴシック" charset="0"/>
              </a:rPr>
              <a:t>Generally identifies one or a small number of candidates. </a:t>
            </a:r>
          </a:p>
          <a:p>
            <a:pPr marL="0" indent="0">
              <a:buNone/>
              <a:defRPr/>
            </a:pPr>
            <a:r>
              <a:rPr lang="en-US" dirty="0">
                <a:latin typeface="Calibri" charset="0"/>
                <a:ea typeface="ＭＳ Ｐゴシック" charset="0"/>
              </a:rPr>
              <a:t>2) Do local alignment</a:t>
            </a:r>
          </a:p>
          <a:p>
            <a:pPr lvl="1">
              <a:defRPr/>
            </a:pPr>
            <a:r>
              <a:rPr lang="en-US" dirty="0">
                <a:latin typeface="Calibri" charset="0"/>
                <a:ea typeface="ＭＳ Ｐゴシック" charset="0"/>
              </a:rPr>
              <a:t>selects one of ~48,000 local indexes for each candidate </a:t>
            </a:r>
          </a:p>
          <a:p>
            <a:pPr lvl="1">
              <a:defRPr/>
            </a:pPr>
            <a:r>
              <a:rPr lang="en-US" dirty="0">
                <a:latin typeface="Calibri" charset="0"/>
                <a:ea typeface="ＭＳ Ｐゴシック" charset="0"/>
              </a:rPr>
              <a:t>uses it to align the remainder of the read.</a:t>
            </a:r>
            <a:br>
              <a:rPr lang="en-US" dirty="0">
                <a:latin typeface="Calibri" charset="0"/>
                <a:ea typeface="ＭＳ Ｐゴシック" charset="0"/>
              </a:rPr>
            </a:br>
            <a:endParaRPr lang="en-US" dirty="0">
              <a:latin typeface="Calibri" charset="0"/>
              <a:ea typeface="ＭＳ Ｐゴシック" charset="0"/>
            </a:endParaRPr>
          </a:p>
          <a:p>
            <a:pPr>
              <a:defRPr/>
            </a:pPr>
            <a:r>
              <a:rPr lang="en-US" dirty="0">
                <a:latin typeface="Calibri" charset="0"/>
                <a:ea typeface="ＭＳ Ｐゴシック" charset="0"/>
              </a:rPr>
              <a:t>For paired reads, each mate is separately aligned</a:t>
            </a:r>
          </a:p>
          <a:p>
            <a:pPr lvl="1">
              <a:defRPr/>
            </a:pPr>
            <a:r>
              <a:rPr lang="en-US" dirty="0">
                <a:latin typeface="Calibri" charset="0"/>
                <a:ea typeface="ＭＳ Ｐゴシック" charset="0"/>
              </a:rPr>
              <a:t>If a read fails to align, then the alignments of its mate are used as anchors to map the unaligned mate</a:t>
            </a:r>
          </a:p>
        </p:txBody>
      </p:sp>
    </p:spTree>
    <p:extLst>
      <p:ext uri="{BB962C8B-B14F-4D97-AF65-F5344CB8AC3E}">
        <p14:creationId xmlns:p14="http://schemas.microsoft.com/office/powerpoint/2010/main" val="817765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b="76561"/>
          <a:stretch/>
        </p:blipFill>
        <p:spPr>
          <a:xfrm>
            <a:off x="1676400" y="1421338"/>
            <a:ext cx="8144026" cy="2312461"/>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1676400" y="3733798"/>
            <a:ext cx="8839200" cy="181588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lang="en-US" sz="2800" dirty="0">
                <a:solidFill>
                  <a:prstClr val="black"/>
                </a:solidFill>
                <a:latin typeface="Calibri" panose="020F0502020204030204" pitchFamily="34" charset="0"/>
                <a:cs typeface="Calibri" panose="020F0502020204030204" pitchFamily="34" charset="0"/>
              </a:rPr>
              <a:t>Two exons from chr22</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lang="en-US" sz="2800" dirty="0">
                <a:solidFill>
                  <a:prstClr val="black"/>
                </a:solidFill>
                <a:latin typeface="Calibri" panose="020F0502020204030204" pitchFamily="34" charset="0"/>
                <a:cs typeface="Calibri" panose="020F0502020204030204" pitchFamily="34" charset="0"/>
              </a:rPr>
              <a:t>Three reads</a:t>
            </a: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R="0" lvl="0" algn="l" defTabSz="914400" rtl="0" eaLnBrk="1" fontAlgn="auto" latinLnBrk="0" hangingPunct="1">
              <a:lnSpc>
                <a:spcPct val="100000"/>
              </a:lnSpc>
              <a:spcBef>
                <a:spcPts val="0"/>
              </a:spcBef>
              <a:spcAft>
                <a:spcPts val="0"/>
              </a:spcAft>
              <a:buClrTx/>
              <a:buSzTx/>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9" name="TextBox 4">
            <a:extLst>
              <a:ext uri="{FF2B5EF4-FFF2-40B4-BE49-F238E27FC236}">
                <a16:creationId xmlns:a16="http://schemas.microsoft.com/office/drawing/2014/main" id="{0F13B9EF-1D53-A84E-831D-3961BF17E027}"/>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3902537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l="11415" t="27722" b="55707"/>
          <a:stretch/>
        </p:blipFill>
        <p:spPr>
          <a:xfrm>
            <a:off x="2026920" y="1489366"/>
            <a:ext cx="7214386" cy="1634836"/>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1676400" y="3733798"/>
            <a:ext cx="8839200" cy="1938992"/>
          </a:xfrm>
          <a:prstGeom prst="rect">
            <a:avLst/>
          </a:prstGeom>
          <a:noFill/>
        </p:spPr>
        <p:txBody>
          <a:bodyPr wrap="square" rtlCol="0">
            <a:spAutoFit/>
          </a:bodyPr>
          <a:lstStyle/>
          <a:p>
            <a:pPr lvl="0">
              <a:defRPr/>
            </a:pPr>
            <a:r>
              <a:rPr lang="en-US" sz="2400" dirty="0">
                <a:solidFill>
                  <a:prstClr val="black"/>
                </a:solidFill>
                <a:latin typeface="Calibri" panose="020F0502020204030204" pitchFamily="34" charset="0"/>
                <a:cs typeface="Calibri" panose="020F0502020204030204" pitchFamily="34" charset="0"/>
              </a:rPr>
              <a:t>1) Search for read position with global FM index (slower)</a:t>
            </a:r>
            <a:br>
              <a:rPr lang="en-US" sz="2400" dirty="0">
                <a:solidFill>
                  <a:prstClr val="black"/>
                </a:solidFill>
                <a:latin typeface="Calibri" panose="020F0502020204030204" pitchFamily="34" charset="0"/>
                <a:cs typeface="Calibri" panose="020F0502020204030204" pitchFamily="34" charset="0"/>
              </a:rPr>
            </a:br>
            <a:endParaRPr lang="en-US" sz="2400" dirty="0">
              <a:solidFill>
                <a:prstClr val="black"/>
              </a:solidFill>
              <a:latin typeface="Calibri" panose="020F0502020204030204" pitchFamily="34" charset="0"/>
              <a:cs typeface="Calibri" panose="020F0502020204030204" pitchFamily="34" charset="0"/>
            </a:endParaRPr>
          </a:p>
          <a:p>
            <a:pPr lvl="0">
              <a:defRPr/>
            </a:pPr>
            <a:r>
              <a:rPr lang="en-US" sz="2400" dirty="0">
                <a:solidFill>
                  <a:prstClr val="black"/>
                </a:solidFill>
                <a:latin typeface="Calibri" panose="020F0502020204030204" pitchFamily="34" charset="0"/>
                <a:cs typeface="Calibri" panose="020F0502020204030204" pitchFamily="34" charset="0"/>
              </a:rPr>
              <a:t>2) Once at least 28bp and exactly one location switch to extension mode against reference genome (faster)</a:t>
            </a:r>
          </a:p>
          <a:p>
            <a:pPr marR="0" lvl="0" algn="l" defTabSz="9144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BEE1A8E4-E7C8-1543-A3AF-0C2896A75339}"/>
              </a:ext>
            </a:extLst>
          </p:cNvPr>
          <p:cNvPicPr>
            <a:picLocks noChangeAspect="1"/>
          </p:cNvPicPr>
          <p:nvPr/>
        </p:nvPicPr>
        <p:blipFill rotWithShape="1">
          <a:blip r:embed="rId3"/>
          <a:srcRect l="1123" t="6601" r="60328" b="81195"/>
          <a:stretch/>
        </p:blipFill>
        <p:spPr>
          <a:xfrm>
            <a:off x="9052560" y="410389"/>
            <a:ext cx="3139440" cy="1203960"/>
          </a:xfrm>
          <a:prstGeom prst="rect">
            <a:avLst/>
          </a:prstGeom>
        </p:spPr>
      </p:pic>
      <p:sp>
        <p:nvSpPr>
          <p:cNvPr id="9" name="TextBox 4">
            <a:extLst>
              <a:ext uri="{FF2B5EF4-FFF2-40B4-BE49-F238E27FC236}">
                <a16:creationId xmlns:a16="http://schemas.microsoft.com/office/drawing/2014/main" id="{4E53ABBF-6EF2-2840-8E57-C40756398CAD}"/>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268137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t="46617" b="40639"/>
          <a:stretch/>
        </p:blipFill>
        <p:spPr>
          <a:xfrm>
            <a:off x="1021080" y="563880"/>
            <a:ext cx="8144026" cy="1257298"/>
          </a:xfrm>
          <a:prstGeom prst="rect">
            <a:avLst/>
          </a:prstGeom>
        </p:spPr>
      </p:pic>
      <p:pic>
        <p:nvPicPr>
          <p:cNvPr id="5" name="Picture 4">
            <a:extLst>
              <a:ext uri="{FF2B5EF4-FFF2-40B4-BE49-F238E27FC236}">
                <a16:creationId xmlns:a16="http://schemas.microsoft.com/office/drawing/2014/main" id="{42D5E60A-EA49-3944-97C0-A901361FC4B4}"/>
              </a:ext>
            </a:extLst>
          </p:cNvPr>
          <p:cNvPicPr>
            <a:picLocks noChangeAspect="1"/>
          </p:cNvPicPr>
          <p:nvPr/>
        </p:nvPicPr>
        <p:blipFill rotWithShape="1">
          <a:blip r:embed="rId3"/>
          <a:srcRect t="65706" b="13683"/>
          <a:stretch/>
        </p:blipFill>
        <p:spPr>
          <a:xfrm>
            <a:off x="1021080" y="1639429"/>
            <a:ext cx="8144026" cy="2033409"/>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792480" y="3398518"/>
            <a:ext cx="9875520" cy="2718886"/>
          </a:xfrm>
          <a:prstGeom prst="rect">
            <a:avLst/>
          </a:prstGeom>
          <a:noFill/>
        </p:spPr>
        <p:txBody>
          <a:bodyPr wrap="square" rtlCol="0">
            <a:spAutoFit/>
          </a:bodyPr>
          <a:lstStyle/>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1) Search for read position with global FM index (slower)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2) Extend until mismatch at 93bp (faster)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3) Switch to local FM index to align remaining 8bp</a:t>
            </a:r>
          </a:p>
          <a:p>
            <a:pPr marL="800100" lvl="1" indent="-342900">
              <a:lnSpc>
                <a:spcPct val="110000"/>
              </a:lnSpc>
              <a:spcAft>
                <a:spcPts val="1200"/>
              </a:spcAft>
              <a:buFont typeface="Arial"/>
              <a:buChar char="•"/>
              <a:defRPr/>
            </a:pPr>
            <a:r>
              <a:rPr lang="en-US" sz="2400" dirty="0">
                <a:solidFill>
                  <a:prstClr val="black"/>
                </a:solidFill>
                <a:latin typeface="Calibri" panose="020F0502020204030204" pitchFamily="34" charset="0"/>
                <a:cs typeface="Calibri" panose="020F0502020204030204" pitchFamily="34" charset="0"/>
              </a:rPr>
              <a:t>index covers only a small region, so we find just one match</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4) Check for compatibility and combine into single spliced alignment</a:t>
            </a:r>
          </a:p>
        </p:txBody>
      </p:sp>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9" name="Picture 8">
            <a:extLst>
              <a:ext uri="{FF2B5EF4-FFF2-40B4-BE49-F238E27FC236}">
                <a16:creationId xmlns:a16="http://schemas.microsoft.com/office/drawing/2014/main" id="{44551AB3-C7A6-F54F-AA09-A4738E4567AC}"/>
              </a:ext>
            </a:extLst>
          </p:cNvPr>
          <p:cNvPicPr>
            <a:picLocks noChangeAspect="1"/>
          </p:cNvPicPr>
          <p:nvPr/>
        </p:nvPicPr>
        <p:blipFill rotWithShape="1">
          <a:blip r:embed="rId3"/>
          <a:srcRect l="1123" t="6601" r="60328" b="81195"/>
          <a:stretch/>
        </p:blipFill>
        <p:spPr>
          <a:xfrm>
            <a:off x="9052560" y="395149"/>
            <a:ext cx="3139440" cy="1203960"/>
          </a:xfrm>
          <a:prstGeom prst="rect">
            <a:avLst/>
          </a:prstGeom>
        </p:spPr>
      </p:pic>
      <p:sp>
        <p:nvSpPr>
          <p:cNvPr id="10" name="TextBox 4">
            <a:extLst>
              <a:ext uri="{FF2B5EF4-FFF2-40B4-BE49-F238E27FC236}">
                <a16:creationId xmlns:a16="http://schemas.microsoft.com/office/drawing/2014/main" id="{56BA5CB6-9B6E-7440-A164-D731E37C03A7}"/>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566735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D5E60A-EA49-3944-97C0-A901361FC4B4}"/>
              </a:ext>
            </a:extLst>
          </p:cNvPr>
          <p:cNvPicPr>
            <a:picLocks noChangeAspect="1"/>
          </p:cNvPicPr>
          <p:nvPr/>
        </p:nvPicPr>
        <p:blipFill rotWithShape="1">
          <a:blip r:embed="rId3"/>
          <a:srcRect t="88954" b="-540"/>
          <a:stretch/>
        </p:blipFill>
        <p:spPr>
          <a:xfrm>
            <a:off x="1292467" y="1027609"/>
            <a:ext cx="8144026" cy="1143000"/>
          </a:xfrm>
          <a:prstGeom prst="rect">
            <a:avLst/>
          </a:prstGeom>
        </p:spPr>
      </p:pic>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sp>
        <p:nvSpPr>
          <p:cNvPr id="9" name="TextBox 8">
            <a:extLst>
              <a:ext uri="{FF2B5EF4-FFF2-40B4-BE49-F238E27FC236}">
                <a16:creationId xmlns:a16="http://schemas.microsoft.com/office/drawing/2014/main" id="{CE3BE370-E288-EE45-9FA1-3556390359E7}"/>
              </a:ext>
            </a:extLst>
          </p:cNvPr>
          <p:cNvSpPr txBox="1"/>
          <p:nvPr/>
        </p:nvSpPr>
        <p:spPr>
          <a:xfrm>
            <a:off x="810653" y="2557881"/>
            <a:ext cx="9875520" cy="3279039"/>
          </a:xfrm>
          <a:prstGeom prst="rect">
            <a:avLst/>
          </a:prstGeom>
          <a:noFill/>
        </p:spPr>
        <p:txBody>
          <a:bodyPr wrap="square" rtlCol="0">
            <a:spAutoFit/>
          </a:bodyPr>
          <a:lstStyle/>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1) global search until exactly one match of at least 28bp (slower)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2) Extend until mismatch at 51bp (faster)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3) switch to local FM index to align first 8bp of remaining read</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	- If too many matches increase prefix size</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4) Extend again</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5) Check for compatibility and combine into single spliced alignment</a:t>
            </a:r>
          </a:p>
        </p:txBody>
      </p:sp>
      <p:pic>
        <p:nvPicPr>
          <p:cNvPr id="10" name="Picture 9">
            <a:extLst>
              <a:ext uri="{FF2B5EF4-FFF2-40B4-BE49-F238E27FC236}">
                <a16:creationId xmlns:a16="http://schemas.microsoft.com/office/drawing/2014/main" id="{C1617EAE-51DA-1248-A42A-186D72E37042}"/>
              </a:ext>
            </a:extLst>
          </p:cNvPr>
          <p:cNvPicPr>
            <a:picLocks noChangeAspect="1"/>
          </p:cNvPicPr>
          <p:nvPr/>
        </p:nvPicPr>
        <p:blipFill rotWithShape="1">
          <a:blip r:embed="rId3"/>
          <a:srcRect l="1123" t="6601" r="60328" b="81195"/>
          <a:stretch/>
        </p:blipFill>
        <p:spPr>
          <a:xfrm>
            <a:off x="9052560" y="395149"/>
            <a:ext cx="3139440" cy="1203960"/>
          </a:xfrm>
          <a:prstGeom prst="rect">
            <a:avLst/>
          </a:prstGeom>
        </p:spPr>
      </p:pic>
      <p:sp>
        <p:nvSpPr>
          <p:cNvPr id="11" name="TextBox 4">
            <a:extLst>
              <a:ext uri="{FF2B5EF4-FFF2-40B4-BE49-F238E27FC236}">
                <a16:creationId xmlns:a16="http://schemas.microsoft.com/office/drawing/2014/main" id="{88C84476-28AF-1148-B5F0-4C9968E4D34C}"/>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839725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5"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Should I allow ‘multi-mapped’ reads?</a:t>
            </a:r>
          </a:p>
        </p:txBody>
      </p:sp>
      <p:sp>
        <p:nvSpPr>
          <p:cNvPr id="3" name="Content Placeholder 2"/>
          <p:cNvSpPr>
            <a:spLocks noGrp="1"/>
          </p:cNvSpPr>
          <p:nvPr>
            <p:ph idx="1"/>
          </p:nvPr>
        </p:nvSpPr>
        <p:spPr>
          <a:xfrm>
            <a:off x="599607" y="1412875"/>
            <a:ext cx="11212642" cy="4724400"/>
          </a:xfrm>
        </p:spPr>
        <p:txBody>
          <a:bodyPr>
            <a:normAutofit/>
          </a:bodyPr>
          <a:lstStyle/>
          <a:p>
            <a:pPr>
              <a:defRPr/>
            </a:pPr>
            <a:r>
              <a:rPr lang="en-US" dirty="0">
                <a:latin typeface="Calibri" panose="020F0502020204030204" pitchFamily="34" charset="0"/>
                <a:cs typeface="Calibri" panose="020F0502020204030204" pitchFamily="34" charset="0"/>
              </a:rPr>
              <a:t>Depends on the application</a:t>
            </a:r>
          </a:p>
          <a:p>
            <a:pPr lvl="1">
              <a:defRPr/>
            </a:pPr>
            <a:endParaRPr lang="en-US" dirty="0">
              <a:latin typeface="Calibri" panose="020F0502020204030204" pitchFamily="34" charset="0"/>
              <a:cs typeface="Calibri" panose="020F0502020204030204" pitchFamily="34" charset="0"/>
            </a:endParaRPr>
          </a:p>
          <a:p>
            <a:pPr>
              <a:defRPr/>
            </a:pPr>
            <a:r>
              <a:rPr lang="en-US" dirty="0">
                <a:latin typeface="Calibri" panose="020F0502020204030204" pitchFamily="34" charset="0"/>
                <a:cs typeface="Calibri" panose="020F0502020204030204" pitchFamily="34" charset="0"/>
              </a:rPr>
              <a:t>In *DNA* analysis it is common to use a mapper to randomly select alignments from a series of equally good alignments</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defRPr/>
            </a:pPr>
            <a:r>
              <a:rPr lang="en-US" dirty="0">
                <a:latin typeface="Calibri" panose="020F0502020204030204" pitchFamily="34" charset="0"/>
                <a:cs typeface="Calibri" panose="020F0502020204030204" pitchFamily="34" charset="0"/>
              </a:rPr>
              <a:t>In *RNA* analysis this is less common</a:t>
            </a:r>
          </a:p>
          <a:p>
            <a:pPr lvl="1">
              <a:defRPr/>
            </a:pPr>
            <a:r>
              <a:rPr lang="en-US" dirty="0">
                <a:latin typeface="Calibri" panose="020F0502020204030204" pitchFamily="34" charset="0"/>
                <a:cs typeface="Calibri" panose="020F0502020204030204" pitchFamily="34" charset="0"/>
              </a:rPr>
              <a:t>Perhaps disallow multi-mapped reads if you are variant calling</a:t>
            </a:r>
          </a:p>
          <a:p>
            <a:pPr lvl="1">
              <a:defRPr/>
            </a:pPr>
            <a:r>
              <a:rPr lang="en-US" dirty="0">
                <a:latin typeface="Calibri" panose="020F0502020204030204" pitchFamily="34" charset="0"/>
                <a:cs typeface="Calibri" panose="020F0502020204030204" pitchFamily="34" charset="0"/>
              </a:rPr>
              <a:t>Definitely should allow multi-mapped reads for expression analysis with Cufflinks (and </a:t>
            </a:r>
            <a:r>
              <a:rPr lang="en-US" dirty="0" err="1">
                <a:latin typeface="Calibri" panose="020F0502020204030204" pitchFamily="34" charset="0"/>
                <a:cs typeface="Calibri" panose="020F0502020204030204" pitchFamily="34" charset="0"/>
              </a:rPr>
              <a:t>StringTie</a:t>
            </a:r>
            <a:r>
              <a:rPr lang="en-US" dirty="0">
                <a:latin typeface="Calibri" panose="020F0502020204030204" pitchFamily="34" charset="0"/>
                <a:cs typeface="Calibri" panose="020F0502020204030204" pitchFamily="34" charset="0"/>
              </a:rPr>
              <a:t>?)</a:t>
            </a:r>
          </a:p>
          <a:p>
            <a:pPr lvl="1">
              <a:defRPr/>
            </a:pPr>
            <a:r>
              <a:rPr lang="en-US" dirty="0">
                <a:latin typeface="Calibri" panose="020F0502020204030204" pitchFamily="34" charset="0"/>
                <a:cs typeface="Calibri" panose="020F0502020204030204" pitchFamily="34" charset="0"/>
              </a:rPr>
              <a:t>Definitely should allow multi-mapped reads for gene fusion discovery</a:t>
            </a:r>
          </a:p>
        </p:txBody>
      </p:sp>
    </p:spTree>
    <p:extLst>
      <p:ext uri="{BB962C8B-B14F-4D97-AF65-F5344CB8AC3E}">
        <p14:creationId xmlns:p14="http://schemas.microsoft.com/office/powerpoint/2010/main" val="3995420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What is the output of HISAT2?</a:t>
            </a:r>
          </a:p>
        </p:txBody>
      </p:sp>
      <p:sp>
        <p:nvSpPr>
          <p:cNvPr id="27650" name="Content Placeholder 2"/>
          <p:cNvSpPr>
            <a:spLocks noGrp="1"/>
          </p:cNvSpPr>
          <p:nvPr>
            <p:ph idx="1"/>
          </p:nvPr>
        </p:nvSpPr>
        <p:spPr>
          <a:xfrm>
            <a:off x="479685" y="1412875"/>
            <a:ext cx="11227633" cy="4724400"/>
          </a:xfrm>
        </p:spPr>
        <p:txBody>
          <a:bodyPr>
            <a:normAutofit lnSpcReduction="10000"/>
          </a:bodyPr>
          <a:lstStyle/>
          <a:p>
            <a:pPr>
              <a:defRPr/>
            </a:pPr>
            <a:r>
              <a:rPr lang="en-US" dirty="0">
                <a:latin typeface="Calibri" charset="0"/>
                <a:ea typeface="ＭＳ Ｐゴシック" charset="0"/>
              </a:rPr>
              <a:t>A SAM/BAM file</a:t>
            </a:r>
          </a:p>
          <a:p>
            <a:pPr lvl="1">
              <a:defRPr/>
            </a:pPr>
            <a:r>
              <a:rPr lang="en-US" dirty="0">
                <a:latin typeface="Calibri" charset="0"/>
                <a:ea typeface="ＭＳ Ｐゴシック" charset="0"/>
              </a:rPr>
              <a:t>SAM stands for Sequence Alignment/Map format</a:t>
            </a:r>
          </a:p>
          <a:p>
            <a:pPr lvl="1">
              <a:defRPr/>
            </a:pPr>
            <a:r>
              <a:rPr lang="en-US" dirty="0">
                <a:latin typeface="Calibri" charset="0"/>
                <a:ea typeface="ＭＳ Ｐゴシック" charset="0"/>
              </a:rPr>
              <a:t>BAM is the binary version of a SAM file</a:t>
            </a:r>
          </a:p>
          <a:p>
            <a:pPr>
              <a:defRPr/>
            </a:pPr>
            <a:endParaRPr lang="en-US" dirty="0">
              <a:latin typeface="Calibri" charset="0"/>
              <a:ea typeface="ＭＳ Ｐゴシック" charset="0"/>
            </a:endParaRPr>
          </a:p>
          <a:p>
            <a:pPr marL="342900" lvl="1" indent="-342900">
              <a:buFont typeface="Arial" charset="0"/>
              <a:buChar char="•"/>
              <a:defRPr/>
            </a:pPr>
            <a:r>
              <a:rPr lang="en-US" dirty="0">
                <a:latin typeface="Calibri" charset="0"/>
                <a:ea typeface="ＭＳ Ｐゴシック" charset="0"/>
              </a:rPr>
              <a:t>Remember, compressed files require special handling compared to plain text files</a:t>
            </a:r>
          </a:p>
          <a:p>
            <a:pPr>
              <a:defRPr/>
            </a:pPr>
            <a:endParaRPr lang="en-US" dirty="0">
              <a:latin typeface="Calibri" charset="0"/>
              <a:ea typeface="ＭＳ Ｐゴシック" charset="0"/>
            </a:endParaRPr>
          </a:p>
          <a:p>
            <a:pPr>
              <a:defRPr/>
            </a:pPr>
            <a:r>
              <a:rPr lang="en-US" dirty="0">
                <a:latin typeface="Calibri" charset="0"/>
                <a:ea typeface="ＭＳ Ｐゴシック" charset="0"/>
              </a:rPr>
              <a:t>How can I convert BAM to SAM?</a:t>
            </a:r>
          </a:p>
          <a:p>
            <a:pPr lvl="1">
              <a:defRPr/>
            </a:pPr>
            <a:r>
              <a:rPr lang="en-US" dirty="0">
                <a:latin typeface="Calibri" charset="0"/>
                <a:ea typeface="ＭＳ Ｐゴシック" charset="0"/>
                <a:hlinkClick r:id="rId2"/>
              </a:rPr>
              <a:t>http://www.biostars.org/p/1701/</a:t>
            </a:r>
            <a:endParaRPr lang="en-US" dirty="0">
              <a:latin typeface="Calibri" charset="0"/>
              <a:ea typeface="ＭＳ Ｐゴシック" charset="0"/>
            </a:endParaRPr>
          </a:p>
          <a:p>
            <a:pPr lvl="1">
              <a:defRPr/>
            </a:pPr>
            <a:endParaRPr lang="en-US" dirty="0">
              <a:latin typeface="Calibri" charset="0"/>
              <a:ea typeface="ＭＳ Ｐゴシック" charset="0"/>
            </a:endParaRPr>
          </a:p>
          <a:p>
            <a:pPr>
              <a:defRPr/>
            </a:pPr>
            <a:r>
              <a:rPr lang="en-US" dirty="0">
                <a:latin typeface="Calibri" panose="020F0502020204030204" pitchFamily="34" charset="0"/>
                <a:cs typeface="Calibri" panose="020F0502020204030204" pitchFamily="34" charset="0"/>
              </a:rPr>
              <a:t>Is HISAT2 the only mapper to consider for RNA-</a:t>
            </a:r>
            <a:r>
              <a:rPr lang="en-US" dirty="0" err="1">
                <a:latin typeface="Calibri" panose="020F0502020204030204" pitchFamily="34" charset="0"/>
                <a:cs typeface="Calibri" panose="020F0502020204030204" pitchFamily="34" charset="0"/>
              </a:rPr>
              <a:t>seq</a:t>
            </a:r>
            <a:r>
              <a:rPr lang="en-US" dirty="0">
                <a:latin typeface="Calibri" panose="020F0502020204030204" pitchFamily="34" charset="0"/>
                <a:cs typeface="Calibri" panose="020F0502020204030204" pitchFamily="34" charset="0"/>
              </a:rPr>
              <a:t> data?</a:t>
            </a:r>
          </a:p>
          <a:p>
            <a:pPr lvl="1">
              <a:defRPr/>
            </a:pPr>
            <a:r>
              <a:rPr lang="en-US" dirty="0">
                <a:latin typeface="Calibri" panose="020F0502020204030204" pitchFamily="34" charset="0"/>
                <a:cs typeface="Calibri" panose="020F0502020204030204" pitchFamily="34" charset="0"/>
                <a:hlinkClick r:id="rId3"/>
              </a:rPr>
              <a:t>http://www.biostars.org/p/60478/</a:t>
            </a:r>
            <a:endParaRPr lang="en-US" dirty="0">
              <a:latin typeface="Calibri" panose="020F0502020204030204" pitchFamily="34" charset="0"/>
              <a:cs typeface="Calibri" panose="020F0502020204030204" pitchFamily="34" charset="0"/>
            </a:endParaRPr>
          </a:p>
          <a:p>
            <a:pPr lvl="1">
              <a:defRPr/>
            </a:pPr>
            <a:endParaRPr lang="en-US" dirty="0">
              <a:latin typeface="Calibri" charset="0"/>
              <a:ea typeface="ＭＳ Ｐゴシック" charset="0"/>
            </a:endParaRPr>
          </a:p>
          <a:p>
            <a:pPr>
              <a:defRPr/>
            </a:pPr>
            <a:endParaRPr lang="en-US" dirty="0">
              <a:latin typeface="Calibri" charset="0"/>
              <a:ea typeface="ＭＳ Ｐゴシック" charset="0"/>
            </a:endParaRPr>
          </a:p>
        </p:txBody>
      </p:sp>
    </p:spTree>
    <p:extLst>
      <p:ext uri="{BB962C8B-B14F-4D97-AF65-F5344CB8AC3E}">
        <p14:creationId xmlns:p14="http://schemas.microsoft.com/office/powerpoint/2010/main" val="3658740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838200" y="365125"/>
            <a:ext cx="10515600" cy="3453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nsolas"/>
              <a:buNone/>
            </a:pPr>
            <a:r>
              <a:rPr lang="en-US"/>
              <a:t>We are on a Coffee Break &amp; Networking Session</a:t>
            </a:r>
            <a:endParaRPr/>
          </a:p>
        </p:txBody>
      </p:sp>
      <p:sp>
        <p:nvSpPr>
          <p:cNvPr id="3" name="Google Shape;96;p5">
            <a:extLst>
              <a:ext uri="{FF2B5EF4-FFF2-40B4-BE49-F238E27FC236}">
                <a16:creationId xmlns:a16="http://schemas.microsoft.com/office/drawing/2014/main" id="{5488E67D-6B20-BD46-A5EF-38FBA7253298}"/>
              </a:ext>
            </a:extLst>
          </p:cNvPr>
          <p:cNvSpPr txBox="1"/>
          <p:nvPr/>
        </p:nvSpPr>
        <p:spPr>
          <a:xfrm>
            <a:off x="2117124" y="3832139"/>
            <a:ext cx="7951574" cy="300082"/>
          </a:xfrm>
          <a:prstGeom prst="rect">
            <a:avLst/>
          </a:prstGeom>
          <a:noFill/>
          <a:ln>
            <a:noFill/>
          </a:ln>
        </p:spPr>
        <p:txBody>
          <a:bodyPr spcFirstLastPara="1" wrap="square" lIns="91425" tIns="45700" rIns="91425" bIns="45700" anchor="t" anchorCtr="0">
            <a:spAutoFit/>
          </a:bodyPr>
          <a:lstStyle/>
          <a:p>
            <a:pPr algn="ctr">
              <a:buSzPts val="1350"/>
            </a:pPr>
            <a:r>
              <a:rPr lang="en-US" sz="1350">
                <a:solidFill>
                  <a:schemeClr val="dk1"/>
                </a:solidFill>
                <a:latin typeface="Verdana"/>
                <a:ea typeface="Verdana"/>
                <a:cs typeface="Verdana"/>
                <a:sym typeface="Verdana"/>
              </a:rPr>
              <a:t>Workshop Sponsors:</a:t>
            </a:r>
            <a:endParaRPr/>
          </a:p>
        </p:txBody>
      </p:sp>
      <p:pic>
        <p:nvPicPr>
          <p:cNvPr id="4" name="Google Shape;97;p5">
            <a:extLst>
              <a:ext uri="{FF2B5EF4-FFF2-40B4-BE49-F238E27FC236}">
                <a16:creationId xmlns:a16="http://schemas.microsoft.com/office/drawing/2014/main" id="{2F62762E-5B24-8F45-B8B3-CCB9DE510E50}"/>
              </a:ext>
            </a:extLst>
          </p:cNvPr>
          <p:cNvPicPr preferRelativeResize="0"/>
          <p:nvPr/>
        </p:nvPicPr>
        <p:blipFill rotWithShape="1">
          <a:blip r:embed="rId3">
            <a:alphaModFix/>
          </a:blip>
          <a:srcRect/>
          <a:stretch/>
        </p:blipFill>
        <p:spPr>
          <a:xfrm>
            <a:off x="7090774" y="4479553"/>
            <a:ext cx="1105775" cy="795825"/>
          </a:xfrm>
          <a:prstGeom prst="rect">
            <a:avLst/>
          </a:prstGeom>
          <a:noFill/>
          <a:ln>
            <a:noFill/>
          </a:ln>
        </p:spPr>
      </p:pic>
      <p:pic>
        <p:nvPicPr>
          <p:cNvPr id="5" name="Google Shape;98;p5">
            <a:extLst>
              <a:ext uri="{FF2B5EF4-FFF2-40B4-BE49-F238E27FC236}">
                <a16:creationId xmlns:a16="http://schemas.microsoft.com/office/drawing/2014/main" id="{CA4EA5A4-E063-A846-A03E-047EBBB8A613}"/>
              </a:ext>
            </a:extLst>
          </p:cNvPr>
          <p:cNvPicPr preferRelativeResize="0"/>
          <p:nvPr/>
        </p:nvPicPr>
        <p:blipFill rotWithShape="1">
          <a:blip r:embed="rId4">
            <a:alphaModFix/>
          </a:blip>
          <a:srcRect/>
          <a:stretch/>
        </p:blipFill>
        <p:spPr>
          <a:xfrm>
            <a:off x="2126453" y="4645705"/>
            <a:ext cx="2085975" cy="590550"/>
          </a:xfrm>
          <a:prstGeom prst="rect">
            <a:avLst/>
          </a:prstGeom>
          <a:noFill/>
          <a:ln>
            <a:noFill/>
          </a:ln>
        </p:spPr>
      </p:pic>
      <p:pic>
        <p:nvPicPr>
          <p:cNvPr id="6" name="Google Shape;100;p5">
            <a:extLst>
              <a:ext uri="{FF2B5EF4-FFF2-40B4-BE49-F238E27FC236}">
                <a16:creationId xmlns:a16="http://schemas.microsoft.com/office/drawing/2014/main" id="{784C85A1-0EB7-7D41-BA5C-85521B4E329E}"/>
              </a:ext>
            </a:extLst>
          </p:cNvPr>
          <p:cNvPicPr preferRelativeResize="0"/>
          <p:nvPr/>
        </p:nvPicPr>
        <p:blipFill rotWithShape="1">
          <a:blip r:embed="rId5">
            <a:alphaModFix/>
          </a:blip>
          <a:srcRect/>
          <a:stretch/>
        </p:blipFill>
        <p:spPr>
          <a:xfrm>
            <a:off x="4773672" y="4319015"/>
            <a:ext cx="1869300" cy="1243925"/>
          </a:xfrm>
          <a:prstGeom prst="rect">
            <a:avLst/>
          </a:prstGeom>
          <a:noFill/>
          <a:ln>
            <a:noFill/>
          </a:ln>
        </p:spPr>
      </p:pic>
      <p:pic>
        <p:nvPicPr>
          <p:cNvPr id="7" name="Picture 6" descr="A picture containing graphical user interface&#10;&#10;Description automatically generated">
            <a:extLst>
              <a:ext uri="{FF2B5EF4-FFF2-40B4-BE49-F238E27FC236}">
                <a16:creationId xmlns:a16="http://schemas.microsoft.com/office/drawing/2014/main" id="{265F7390-FE42-2746-A543-E4FCCE286D18}"/>
              </a:ext>
            </a:extLst>
          </p:cNvPr>
          <p:cNvPicPr>
            <a:picLocks noChangeAspect="1"/>
          </p:cNvPicPr>
          <p:nvPr/>
        </p:nvPicPr>
        <p:blipFill>
          <a:blip r:embed="rId6"/>
          <a:stretch>
            <a:fillRect/>
          </a:stretch>
        </p:blipFill>
        <p:spPr>
          <a:xfrm>
            <a:off x="8942610" y="4529349"/>
            <a:ext cx="1143000" cy="685800"/>
          </a:xfrm>
          <a:prstGeom prst="rect">
            <a:avLst/>
          </a:prstGeom>
        </p:spPr>
      </p:pic>
    </p:spTree>
    <p:extLst>
      <p:ext uri="{BB962C8B-B14F-4D97-AF65-F5344CB8AC3E}">
        <p14:creationId xmlns:p14="http://schemas.microsoft.com/office/powerpoint/2010/main" val="529816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Google Shape;75;p2" descr="Picture 1.png"/>
          <p:cNvPicPr preferRelativeResize="0"/>
          <p:nvPr/>
        </p:nvPicPr>
        <p:blipFill rotWithShape="1">
          <a:blip r:embed="rId3">
            <a:alphaModFix/>
          </a:blip>
          <a:srcRect/>
          <a:stretch/>
        </p:blipFill>
        <p:spPr>
          <a:xfrm>
            <a:off x="3135984" y="290447"/>
            <a:ext cx="5920032" cy="5813143"/>
          </a:xfrm>
          <a:prstGeom prst="rect">
            <a:avLst/>
          </a:prstGeom>
          <a:noFill/>
          <a:ln>
            <a:noFill/>
          </a:ln>
        </p:spPr>
      </p:pic>
    </p:spTree>
    <p:extLst>
      <p:ext uri="{BB962C8B-B14F-4D97-AF65-F5344CB8AC3E}">
        <p14:creationId xmlns:p14="http://schemas.microsoft.com/office/powerpoint/2010/main" val="1440696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1EB652-D19B-3146-BD1E-BFCBA6FE97A3}"/>
              </a:ext>
            </a:extLst>
          </p:cNvPr>
          <p:cNvSpPr txBox="1">
            <a:spLocks/>
          </p:cNvSpPr>
          <p:nvPr/>
        </p:nvSpPr>
        <p:spPr>
          <a:xfrm>
            <a:off x="2840964" y="141514"/>
            <a:ext cx="9144000" cy="131418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600" dirty="0">
                <a:solidFill>
                  <a:schemeClr val="bg1"/>
                </a:solidFill>
                <a:latin typeface="Calibri" charset="0"/>
                <a:cs typeface="Segoe UI" charset="0"/>
              </a:rPr>
              <a:t>RNA-Seq Module 2:</a:t>
            </a:r>
            <a:br>
              <a:rPr lang="en-US" sz="3600" dirty="0">
                <a:solidFill>
                  <a:schemeClr val="bg1"/>
                </a:solidFill>
                <a:latin typeface="Calibri" charset="0"/>
                <a:cs typeface="Segoe UI" charset="0"/>
              </a:rPr>
            </a:br>
            <a:r>
              <a:rPr lang="en-US" sz="3600" dirty="0">
                <a:solidFill>
                  <a:schemeClr val="bg1"/>
                </a:solidFill>
                <a:latin typeface="Calibri" charset="0"/>
                <a:cs typeface="Segoe UI" charset="0"/>
              </a:rPr>
              <a:t>Alignment</a:t>
            </a:r>
            <a:endParaRPr lang="en-US" sz="3200" b="1" dirty="0">
              <a:solidFill>
                <a:schemeClr val="bg1"/>
              </a:solidFill>
              <a:latin typeface="Calibri" charset="0"/>
              <a:cs typeface="Segoe UI" charset="0"/>
            </a:endParaRPr>
          </a:p>
        </p:txBody>
      </p:sp>
      <p:sp>
        <p:nvSpPr>
          <p:cNvPr id="16" name="Rectangle 15">
            <a:extLst>
              <a:ext uri="{FF2B5EF4-FFF2-40B4-BE49-F238E27FC236}">
                <a16:creationId xmlns:a16="http://schemas.microsoft.com/office/drawing/2014/main" id="{4EF4C56F-9277-DA41-8A5C-0BD7DFF6A012}"/>
              </a:ext>
            </a:extLst>
          </p:cNvPr>
          <p:cNvSpPr/>
          <p:nvPr/>
        </p:nvSpPr>
        <p:spPr>
          <a:xfrm>
            <a:off x="0" y="2522835"/>
            <a:ext cx="12192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17" name="Picture 16">
            <a:extLst>
              <a:ext uri="{FF2B5EF4-FFF2-40B4-BE49-F238E27FC236}">
                <a16:creationId xmlns:a16="http://schemas.microsoft.com/office/drawing/2014/main" id="{C60E7607-2120-B348-A84B-D55EECF43A4C}"/>
              </a:ext>
            </a:extLst>
          </p:cNvPr>
          <p:cNvPicPr>
            <a:picLocks noChangeAspect="1"/>
          </p:cNvPicPr>
          <p:nvPr/>
        </p:nvPicPr>
        <p:blipFill>
          <a:blip r:embed="rId3"/>
          <a:stretch>
            <a:fillRect/>
          </a:stretch>
        </p:blipFill>
        <p:spPr>
          <a:xfrm>
            <a:off x="204216" y="2890275"/>
            <a:ext cx="3128830" cy="3128830"/>
          </a:xfrm>
          <a:prstGeom prst="rect">
            <a:avLst/>
          </a:prstGeom>
        </p:spPr>
      </p:pic>
      <p:pic>
        <p:nvPicPr>
          <p:cNvPr id="18" name="Picture 1" descr="RNA-Seq-alignment.png">
            <a:extLst>
              <a:ext uri="{FF2B5EF4-FFF2-40B4-BE49-F238E27FC236}">
                <a16:creationId xmlns:a16="http://schemas.microsoft.com/office/drawing/2014/main" id="{AA30CA4B-6455-6D49-9713-4041C94A901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57151" y="2888092"/>
            <a:ext cx="3271336" cy="31331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Picture 18">
            <a:extLst>
              <a:ext uri="{FF2B5EF4-FFF2-40B4-BE49-F238E27FC236}">
                <a16:creationId xmlns:a16="http://schemas.microsoft.com/office/drawing/2014/main" id="{A31707A7-4025-7F4F-9549-3BB01227F8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8851" y="3731538"/>
            <a:ext cx="5263149" cy="1631984"/>
          </a:xfrm>
          <a:prstGeom prst="rect">
            <a:avLst/>
          </a:prstGeom>
        </p:spPr>
      </p:pic>
      <p:sp>
        <p:nvSpPr>
          <p:cNvPr id="8" name="Title 1">
            <a:extLst>
              <a:ext uri="{FF2B5EF4-FFF2-40B4-BE49-F238E27FC236}">
                <a16:creationId xmlns:a16="http://schemas.microsoft.com/office/drawing/2014/main" id="{FD09D7FF-CC5D-FD4C-90B9-DB315D512093}"/>
              </a:ext>
            </a:extLst>
          </p:cNvPr>
          <p:cNvSpPr txBox="1">
            <a:spLocks/>
          </p:cNvSpPr>
          <p:nvPr/>
        </p:nvSpPr>
        <p:spPr>
          <a:xfrm>
            <a:off x="3516892" y="1219199"/>
            <a:ext cx="8468072"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a:latin typeface="Calibri"/>
                <a:cs typeface="Calibri"/>
              </a:rPr>
              <a:t>Obi Griffith and Malachi Griffith  </a:t>
            </a:r>
          </a:p>
          <a:p>
            <a:pPr>
              <a:defRPr/>
            </a:pPr>
            <a:r>
              <a:rPr lang="en-US" sz="1800" dirty="0">
                <a:ln w="1270">
                  <a:solidFill>
                    <a:schemeClr val="tx1">
                      <a:alpha val="38000"/>
                    </a:schemeClr>
                  </a:solidFill>
                </a:ln>
                <a:latin typeface="Calibri"/>
                <a:cs typeface="Calibri"/>
              </a:rPr>
              <a:t>RNA-</a:t>
            </a:r>
            <a:r>
              <a:rPr lang="en-US" sz="1800" dirty="0" err="1">
                <a:ln w="1270">
                  <a:solidFill>
                    <a:schemeClr val="tx1">
                      <a:alpha val="38000"/>
                    </a:schemeClr>
                  </a:solidFill>
                </a:ln>
                <a:latin typeface="Calibri"/>
                <a:cs typeface="Calibri"/>
              </a:rPr>
              <a:t>seq</a:t>
            </a:r>
            <a:r>
              <a:rPr lang="en-US" sz="1800" dirty="0">
                <a:ln w="1270">
                  <a:solidFill>
                    <a:schemeClr val="tx1">
                      <a:alpha val="38000"/>
                    </a:schemeClr>
                  </a:solidFill>
                </a:ln>
                <a:latin typeface="Calibri"/>
                <a:cs typeface="Calibri"/>
              </a:rPr>
              <a:t> Analysis 2023. </a:t>
            </a:r>
            <a:r>
              <a:rPr lang="en-US" sz="1600" dirty="0">
                <a:ln w="1270">
                  <a:solidFill>
                    <a:schemeClr val="tx1">
                      <a:alpha val="38000"/>
                    </a:schemeClr>
                  </a:solidFill>
                </a:ln>
                <a:latin typeface="Calibri"/>
                <a:cs typeface="Calibri"/>
              </a:rPr>
              <a:t>July 17-19, 2023</a:t>
            </a:r>
          </a:p>
        </p:txBody>
      </p:sp>
    </p:spTree>
    <p:extLst>
      <p:ext uri="{BB962C8B-B14F-4D97-AF65-F5344CB8AC3E}">
        <p14:creationId xmlns:p14="http://schemas.microsoft.com/office/powerpoint/2010/main" val="1428812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43"/>
          <p:cNvSpPr txBox="1">
            <a:spLocks noGrp="1"/>
          </p:cNvSpPr>
          <p:nvPr>
            <p:ph type="title"/>
          </p:nvPr>
        </p:nvSpPr>
        <p:spPr>
          <a:xfrm>
            <a:off x="178352" y="-235831"/>
            <a:ext cx="11360800" cy="1108400"/>
          </a:xfrm>
          <a:prstGeom prst="rect">
            <a:avLst/>
          </a:prstGeom>
        </p:spPr>
        <p:txBody>
          <a:bodyPr spcFirstLastPara="1" vert="horz" wrap="square" lIns="121900" tIns="121900" rIns="121900" bIns="121900" rtlCol="0" anchor="b" anchorCtr="0">
            <a:noAutofit/>
          </a:bodyPr>
          <a:lstStyle/>
          <a:p>
            <a:pPr>
              <a:spcBef>
                <a:spcPts val="0"/>
              </a:spcBef>
            </a:pPr>
            <a:r>
              <a:rPr lang="en" dirty="0">
                <a:latin typeface="Calibri" panose="020F0502020204030204" pitchFamily="34" charset="0"/>
                <a:cs typeface="Calibri" panose="020F0502020204030204" pitchFamily="34" charset="0"/>
              </a:rPr>
              <a:t>Alignment is central to most genomic research</a:t>
            </a:r>
            <a:endParaRPr dirty="0">
              <a:latin typeface="Calibri" panose="020F0502020204030204" pitchFamily="34" charset="0"/>
              <a:cs typeface="Calibri" panose="020F0502020204030204" pitchFamily="34" charset="0"/>
            </a:endParaRPr>
          </a:p>
        </p:txBody>
      </p:sp>
      <p:grpSp>
        <p:nvGrpSpPr>
          <p:cNvPr id="6" name="Group 5">
            <a:extLst>
              <a:ext uri="{FF2B5EF4-FFF2-40B4-BE49-F238E27FC236}">
                <a16:creationId xmlns:a16="http://schemas.microsoft.com/office/drawing/2014/main" id="{B18A2351-07B0-BB42-89A5-3307F3687101}"/>
              </a:ext>
            </a:extLst>
          </p:cNvPr>
          <p:cNvGrpSpPr/>
          <p:nvPr/>
        </p:nvGrpSpPr>
        <p:grpSpPr>
          <a:xfrm>
            <a:off x="89700" y="1531633"/>
            <a:ext cx="12192640" cy="4353867"/>
            <a:chOff x="0" y="2268140"/>
            <a:chExt cx="12192640" cy="4353867"/>
          </a:xfrm>
        </p:grpSpPr>
        <p:sp>
          <p:nvSpPr>
            <p:cNvPr id="216" name="Google Shape;216;p43"/>
            <p:cNvSpPr/>
            <p:nvPr/>
          </p:nvSpPr>
          <p:spPr>
            <a:xfrm>
              <a:off x="6917531" y="3768328"/>
              <a:ext cx="2166800" cy="642800"/>
            </a:xfrm>
            <a:prstGeom prst="rect">
              <a:avLst/>
            </a:prstGeom>
            <a:solidFill>
              <a:srgbClr val="38761D"/>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FFFFFF"/>
                </a:buClr>
              </a:pPr>
              <a:r>
                <a:rPr lang="en" sz="2000" dirty="0">
                  <a:solidFill>
                    <a:srgbClr val="FFFFFF"/>
                  </a:solidFill>
                  <a:latin typeface="Economica"/>
                  <a:ea typeface="Economica"/>
                  <a:cs typeface="Economica"/>
                  <a:sym typeface="Economica"/>
                </a:rPr>
                <a:t>Find SVs</a:t>
              </a:r>
              <a:endParaRPr sz="1200" dirty="0">
                <a:latin typeface="Economica"/>
                <a:ea typeface="Economica"/>
                <a:cs typeface="Economica"/>
                <a:sym typeface="Economica"/>
              </a:endParaRPr>
            </a:p>
          </p:txBody>
        </p:sp>
        <p:grpSp>
          <p:nvGrpSpPr>
            <p:cNvPr id="5" name="Group 4">
              <a:extLst>
                <a:ext uri="{FF2B5EF4-FFF2-40B4-BE49-F238E27FC236}">
                  <a16:creationId xmlns:a16="http://schemas.microsoft.com/office/drawing/2014/main" id="{32E93BDD-032D-424A-808F-167D82FC5A09}"/>
                </a:ext>
              </a:extLst>
            </p:cNvPr>
            <p:cNvGrpSpPr/>
            <p:nvPr/>
          </p:nvGrpSpPr>
          <p:grpSpPr>
            <a:xfrm>
              <a:off x="0" y="2268140"/>
              <a:ext cx="12192640" cy="4353867"/>
              <a:chOff x="0" y="2268140"/>
              <a:chExt cx="12192640" cy="4353867"/>
            </a:xfrm>
          </p:grpSpPr>
          <p:pic>
            <p:nvPicPr>
              <p:cNvPr id="206" name="Google Shape;206;p43"/>
              <p:cNvPicPr preferRelativeResize="0"/>
              <p:nvPr/>
            </p:nvPicPr>
            <p:blipFill rotWithShape="1">
              <a:blip r:embed="rId3">
                <a:alphaModFix/>
              </a:blip>
              <a:srcRect/>
              <a:stretch/>
            </p:blipFill>
            <p:spPr>
              <a:xfrm>
                <a:off x="0" y="2926428"/>
                <a:ext cx="1690800" cy="1002400"/>
              </a:xfrm>
              <a:prstGeom prst="rect">
                <a:avLst/>
              </a:prstGeom>
              <a:noFill/>
              <a:ln>
                <a:noFill/>
              </a:ln>
            </p:spPr>
          </p:pic>
          <p:cxnSp>
            <p:nvCxnSpPr>
              <p:cNvPr id="207" name="Google Shape;207;p43"/>
              <p:cNvCxnSpPr/>
              <p:nvPr/>
            </p:nvCxnSpPr>
            <p:spPr>
              <a:xfrm rot="10800000">
                <a:off x="1678780" y="3429000"/>
                <a:ext cx="286000" cy="0"/>
              </a:xfrm>
              <a:prstGeom prst="straightConnector1">
                <a:avLst/>
              </a:prstGeom>
              <a:noFill/>
              <a:ln w="38100" cap="flat" cmpd="sng">
                <a:solidFill>
                  <a:srgbClr val="000000"/>
                </a:solidFill>
                <a:prstDash val="solid"/>
                <a:miter lim="8000"/>
                <a:headEnd type="stealth" w="sm" len="sm"/>
                <a:tailEnd type="none" w="sm" len="sm"/>
              </a:ln>
            </p:spPr>
          </p:cxnSp>
          <p:sp>
            <p:nvSpPr>
              <p:cNvPr id="208" name="Google Shape;208;p43"/>
              <p:cNvSpPr/>
              <p:nvPr/>
            </p:nvSpPr>
            <p:spPr>
              <a:xfrm>
                <a:off x="2095500" y="3107531"/>
                <a:ext cx="904800" cy="642800"/>
              </a:xfrm>
              <a:prstGeom prst="rect">
                <a:avLst/>
              </a:prstGeom>
              <a:solidFill>
                <a:srgbClr val="C0C0C0"/>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000000"/>
                  </a:buClr>
                </a:pPr>
                <a:r>
                  <a:rPr lang="en" sz="1733">
                    <a:solidFill>
                      <a:srgbClr val="000000"/>
                    </a:solidFill>
                    <a:latin typeface="Economica"/>
                    <a:ea typeface="Economica"/>
                    <a:cs typeface="Economica"/>
                    <a:sym typeface="Economica"/>
                  </a:rPr>
                  <a:t>FASTQ</a:t>
                </a:r>
                <a:endParaRPr sz="1200">
                  <a:latin typeface="Economica"/>
                  <a:ea typeface="Economica"/>
                  <a:cs typeface="Economica"/>
                  <a:sym typeface="Economica"/>
                </a:endParaRPr>
              </a:p>
              <a:p>
                <a:pPr algn="ctr">
                  <a:buClr>
                    <a:srgbClr val="000000"/>
                  </a:buClr>
                </a:pPr>
                <a:r>
                  <a:rPr lang="en" sz="1733">
                    <a:solidFill>
                      <a:srgbClr val="000000"/>
                    </a:solidFill>
                    <a:latin typeface="Economica"/>
                    <a:ea typeface="Economica"/>
                    <a:cs typeface="Economica"/>
                    <a:sym typeface="Economica"/>
                  </a:rPr>
                  <a:t>format</a:t>
                </a:r>
                <a:endParaRPr sz="1200">
                  <a:latin typeface="Economica"/>
                  <a:ea typeface="Economica"/>
                  <a:cs typeface="Economica"/>
                  <a:sym typeface="Economica"/>
                </a:endParaRPr>
              </a:p>
            </p:txBody>
          </p:sp>
          <p:sp>
            <p:nvSpPr>
              <p:cNvPr id="209" name="Google Shape;209;p43"/>
              <p:cNvSpPr/>
              <p:nvPr/>
            </p:nvSpPr>
            <p:spPr>
              <a:xfrm>
                <a:off x="3548063" y="2982516"/>
                <a:ext cx="1071600" cy="892800"/>
              </a:xfrm>
              <a:prstGeom prst="rect">
                <a:avLst/>
              </a:prstGeom>
              <a:solidFill>
                <a:srgbClr val="000000"/>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FFFFFF"/>
                  </a:buClr>
                </a:pPr>
                <a:r>
                  <a:rPr lang="en" sz="1733" dirty="0">
                    <a:solidFill>
                      <a:srgbClr val="FFFFFF"/>
                    </a:solidFill>
                    <a:latin typeface="Economica"/>
                    <a:ea typeface="Economica"/>
                    <a:cs typeface="Economica"/>
                    <a:sym typeface="Economica"/>
                  </a:rPr>
                  <a:t>Align</a:t>
                </a:r>
                <a:endParaRPr sz="1200" dirty="0">
                  <a:latin typeface="Economica"/>
                  <a:ea typeface="Economica"/>
                  <a:cs typeface="Economica"/>
                  <a:sym typeface="Economica"/>
                </a:endParaRPr>
              </a:p>
              <a:p>
                <a:pPr algn="ctr">
                  <a:buClr>
                    <a:srgbClr val="FFFFFF"/>
                  </a:buClr>
                </a:pPr>
                <a:r>
                  <a:rPr lang="en" sz="1733" dirty="0">
                    <a:solidFill>
                      <a:srgbClr val="FFFFFF"/>
                    </a:solidFill>
                    <a:latin typeface="Economica"/>
                    <a:ea typeface="Economica"/>
                    <a:cs typeface="Economica"/>
                    <a:sym typeface="Economica"/>
                  </a:rPr>
                  <a:t>to</a:t>
                </a:r>
                <a:endParaRPr sz="1200" dirty="0">
                  <a:latin typeface="Economica"/>
                  <a:ea typeface="Economica"/>
                  <a:cs typeface="Economica"/>
                  <a:sym typeface="Economica"/>
                </a:endParaRPr>
              </a:p>
              <a:p>
                <a:pPr algn="ctr">
                  <a:buClr>
                    <a:srgbClr val="FFFFFF"/>
                  </a:buClr>
                </a:pPr>
                <a:r>
                  <a:rPr lang="en" sz="1733" dirty="0">
                    <a:solidFill>
                      <a:srgbClr val="FFFFFF"/>
                    </a:solidFill>
                    <a:latin typeface="Economica"/>
                    <a:ea typeface="Economica"/>
                    <a:cs typeface="Economica"/>
                    <a:sym typeface="Economica"/>
                  </a:rPr>
                  <a:t>genome</a:t>
                </a:r>
                <a:endParaRPr sz="1200" dirty="0">
                  <a:latin typeface="Economica"/>
                  <a:ea typeface="Economica"/>
                  <a:cs typeface="Economica"/>
                  <a:sym typeface="Economica"/>
                </a:endParaRPr>
              </a:p>
            </p:txBody>
          </p:sp>
          <p:sp>
            <p:nvSpPr>
              <p:cNvPr id="210" name="Google Shape;210;p43"/>
              <p:cNvSpPr/>
              <p:nvPr/>
            </p:nvSpPr>
            <p:spPr>
              <a:xfrm>
                <a:off x="5167312" y="3027164"/>
                <a:ext cx="1071600" cy="803600"/>
              </a:xfrm>
              <a:prstGeom prst="rect">
                <a:avLst/>
              </a:prstGeom>
              <a:solidFill>
                <a:srgbClr val="AAAAAA"/>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000000"/>
                  </a:buClr>
                </a:pPr>
                <a:r>
                  <a:rPr lang="en" sz="1733">
                    <a:solidFill>
                      <a:srgbClr val="000000"/>
                    </a:solidFill>
                    <a:latin typeface="Economica"/>
                    <a:ea typeface="Economica"/>
                    <a:cs typeface="Economica"/>
                    <a:sym typeface="Economica"/>
                  </a:rPr>
                  <a:t>Quality control</a:t>
                </a:r>
                <a:endParaRPr sz="1200">
                  <a:latin typeface="Economica"/>
                  <a:ea typeface="Economica"/>
                  <a:cs typeface="Economica"/>
                  <a:sym typeface="Economica"/>
                </a:endParaRPr>
              </a:p>
            </p:txBody>
          </p:sp>
          <p:cxnSp>
            <p:nvCxnSpPr>
              <p:cNvPr id="211" name="Google Shape;211;p43"/>
              <p:cNvCxnSpPr/>
              <p:nvPr/>
            </p:nvCxnSpPr>
            <p:spPr>
              <a:xfrm rot="10800000">
                <a:off x="3131343" y="3429000"/>
                <a:ext cx="286000" cy="0"/>
              </a:xfrm>
              <a:prstGeom prst="straightConnector1">
                <a:avLst/>
              </a:prstGeom>
              <a:noFill/>
              <a:ln w="38100" cap="flat" cmpd="sng">
                <a:solidFill>
                  <a:srgbClr val="000000"/>
                </a:solidFill>
                <a:prstDash val="solid"/>
                <a:miter lim="8000"/>
                <a:headEnd type="stealth" w="sm" len="sm"/>
                <a:tailEnd type="none" w="sm" len="sm"/>
              </a:ln>
            </p:spPr>
          </p:cxnSp>
          <p:cxnSp>
            <p:nvCxnSpPr>
              <p:cNvPr id="212" name="Google Shape;212;p43"/>
              <p:cNvCxnSpPr/>
              <p:nvPr/>
            </p:nvCxnSpPr>
            <p:spPr>
              <a:xfrm rot="10800000">
                <a:off x="4750592" y="3429000"/>
                <a:ext cx="286000" cy="0"/>
              </a:xfrm>
              <a:prstGeom prst="straightConnector1">
                <a:avLst/>
              </a:prstGeom>
              <a:noFill/>
              <a:ln w="38100" cap="flat" cmpd="sng">
                <a:solidFill>
                  <a:srgbClr val="000000"/>
                </a:solidFill>
                <a:prstDash val="solid"/>
                <a:miter lim="8000"/>
                <a:headEnd type="stealth" w="sm" len="sm"/>
                <a:tailEnd type="none" w="sm" len="sm"/>
              </a:ln>
            </p:spPr>
          </p:cxnSp>
          <p:cxnSp>
            <p:nvCxnSpPr>
              <p:cNvPr id="213" name="Google Shape;213;p43"/>
              <p:cNvCxnSpPr/>
              <p:nvPr/>
            </p:nvCxnSpPr>
            <p:spPr>
              <a:xfrm rot="10800000">
                <a:off x="6381748" y="3420071"/>
                <a:ext cx="286000" cy="0"/>
              </a:xfrm>
              <a:prstGeom prst="straightConnector1">
                <a:avLst/>
              </a:prstGeom>
              <a:noFill/>
              <a:ln w="38100" cap="flat" cmpd="sng">
                <a:solidFill>
                  <a:srgbClr val="000000"/>
                </a:solidFill>
                <a:prstDash val="solid"/>
                <a:miter lim="8000"/>
                <a:headEnd type="stealth" w="sm" len="sm"/>
                <a:tailEnd type="none" w="sm" len="sm"/>
              </a:ln>
            </p:spPr>
          </p:cxnSp>
          <p:sp>
            <p:nvSpPr>
              <p:cNvPr id="214" name="Google Shape;214;p43"/>
              <p:cNvSpPr/>
              <p:nvPr/>
            </p:nvSpPr>
            <p:spPr>
              <a:xfrm>
                <a:off x="6917531" y="2268140"/>
                <a:ext cx="2166800" cy="339200"/>
              </a:xfrm>
              <a:prstGeom prst="rect">
                <a:avLst/>
              </a:prstGeom>
              <a:solidFill>
                <a:srgbClr val="38761D"/>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FFFFFF"/>
                  </a:buClr>
                </a:pPr>
                <a:r>
                  <a:rPr lang="en" sz="2000">
                    <a:solidFill>
                      <a:srgbClr val="FFFFFF"/>
                    </a:solidFill>
                    <a:latin typeface="Economica"/>
                    <a:ea typeface="Economica"/>
                    <a:cs typeface="Economica"/>
                    <a:sym typeface="Economica"/>
                  </a:rPr>
                  <a:t>Find peaks</a:t>
                </a:r>
                <a:endParaRPr sz="1200">
                  <a:latin typeface="Economica"/>
                  <a:ea typeface="Economica"/>
                  <a:cs typeface="Economica"/>
                  <a:sym typeface="Economica"/>
                </a:endParaRPr>
              </a:p>
            </p:txBody>
          </p:sp>
          <p:sp>
            <p:nvSpPr>
              <p:cNvPr id="215" name="Google Shape;215;p43"/>
              <p:cNvSpPr/>
              <p:nvPr/>
            </p:nvSpPr>
            <p:spPr>
              <a:xfrm>
                <a:off x="6917531" y="2866429"/>
                <a:ext cx="2166800" cy="642800"/>
              </a:xfrm>
              <a:prstGeom prst="rect">
                <a:avLst/>
              </a:prstGeom>
              <a:solidFill>
                <a:srgbClr val="38761D"/>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FFFFFF"/>
                  </a:buClr>
                </a:pPr>
                <a:r>
                  <a:rPr lang="en" sz="2000" dirty="0">
                    <a:solidFill>
                      <a:srgbClr val="FFFFFF"/>
                    </a:solidFill>
                    <a:latin typeface="Economica"/>
                    <a:ea typeface="Economica"/>
                    <a:cs typeface="Economica"/>
                    <a:sym typeface="Economica"/>
                  </a:rPr>
                  <a:t>Quantify transcripts</a:t>
                </a:r>
                <a:endParaRPr sz="1200" dirty="0">
                  <a:latin typeface="Economica"/>
                  <a:ea typeface="Economica"/>
                  <a:cs typeface="Economica"/>
                  <a:sym typeface="Economica"/>
                </a:endParaRPr>
              </a:p>
            </p:txBody>
          </p:sp>
          <p:sp>
            <p:nvSpPr>
              <p:cNvPr id="217" name="Google Shape;217;p43"/>
              <p:cNvSpPr/>
              <p:nvPr/>
            </p:nvSpPr>
            <p:spPr>
              <a:xfrm>
                <a:off x="6917531" y="5241727"/>
                <a:ext cx="2166800" cy="339200"/>
              </a:xfrm>
              <a:prstGeom prst="rect">
                <a:avLst/>
              </a:prstGeom>
              <a:solidFill>
                <a:srgbClr val="38761D"/>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FFFFFF"/>
                  </a:buClr>
                </a:pPr>
                <a:r>
                  <a:rPr lang="en" sz="2000">
                    <a:solidFill>
                      <a:srgbClr val="FFFFFF"/>
                    </a:solidFill>
                    <a:latin typeface="Economica"/>
                    <a:ea typeface="Economica"/>
                    <a:cs typeface="Economica"/>
                    <a:sym typeface="Economica"/>
                  </a:rPr>
                  <a:t>etc.</a:t>
                </a:r>
                <a:endParaRPr sz="1200">
                  <a:latin typeface="Economica"/>
                  <a:ea typeface="Economica"/>
                  <a:cs typeface="Economica"/>
                  <a:sym typeface="Economica"/>
                </a:endParaRPr>
              </a:p>
            </p:txBody>
          </p:sp>
          <p:sp>
            <p:nvSpPr>
              <p:cNvPr id="218" name="Google Shape;218;p43"/>
              <p:cNvSpPr/>
              <p:nvPr/>
            </p:nvSpPr>
            <p:spPr>
              <a:xfrm>
                <a:off x="7868709" y="4329541"/>
                <a:ext cx="266000" cy="842000"/>
              </a:xfrm>
              <a:prstGeom prst="rect">
                <a:avLst/>
              </a:prstGeom>
              <a:noFill/>
              <a:ln>
                <a:noFill/>
              </a:ln>
            </p:spPr>
            <p:txBody>
              <a:bodyPr spcFirstLastPara="1" wrap="square" lIns="43667" tIns="43667" rIns="43667" bIns="43667" anchor="ctr" anchorCtr="0">
                <a:noAutofit/>
              </a:bodyPr>
              <a:lstStyle/>
              <a:p>
                <a:pPr algn="ctr">
                  <a:buClr>
                    <a:srgbClr val="000000"/>
                  </a:buClr>
                </a:pPr>
                <a:r>
                  <a:rPr lang="en" sz="2000">
                    <a:solidFill>
                      <a:srgbClr val="000000"/>
                    </a:solidFill>
                    <a:latin typeface="Helvetica Neue"/>
                    <a:ea typeface="Helvetica Neue"/>
                    <a:cs typeface="Helvetica Neue"/>
                    <a:sym typeface="Helvetica Neue"/>
                  </a:rPr>
                  <a:t>.</a:t>
                </a:r>
                <a:endParaRPr sz="1200"/>
              </a:p>
              <a:p>
                <a:pPr algn="ctr">
                  <a:buClr>
                    <a:srgbClr val="000000"/>
                  </a:buClr>
                </a:pPr>
                <a:r>
                  <a:rPr lang="en" sz="2000">
                    <a:solidFill>
                      <a:srgbClr val="000000"/>
                    </a:solidFill>
                    <a:latin typeface="Helvetica Neue"/>
                    <a:ea typeface="Helvetica Neue"/>
                    <a:cs typeface="Helvetica Neue"/>
                    <a:sym typeface="Helvetica Neue"/>
                  </a:rPr>
                  <a:t>.</a:t>
                </a:r>
                <a:endParaRPr sz="1200"/>
              </a:p>
              <a:p>
                <a:pPr algn="ctr">
                  <a:buClr>
                    <a:srgbClr val="000000"/>
                  </a:buClr>
                </a:pPr>
                <a:r>
                  <a:rPr lang="en" sz="2000">
                    <a:solidFill>
                      <a:srgbClr val="000000"/>
                    </a:solidFill>
                    <a:latin typeface="Helvetica Neue"/>
                    <a:ea typeface="Helvetica Neue"/>
                    <a:cs typeface="Helvetica Neue"/>
                    <a:sym typeface="Helvetica Neue"/>
                  </a:rPr>
                  <a:t>.</a:t>
                </a:r>
                <a:endParaRPr sz="1200"/>
              </a:p>
            </p:txBody>
          </p:sp>
          <p:cxnSp>
            <p:nvCxnSpPr>
              <p:cNvPr id="219" name="Google Shape;219;p43"/>
              <p:cNvCxnSpPr/>
              <p:nvPr/>
            </p:nvCxnSpPr>
            <p:spPr>
              <a:xfrm rot="10800000">
                <a:off x="9334499" y="3429000"/>
                <a:ext cx="286000" cy="0"/>
              </a:xfrm>
              <a:prstGeom prst="straightConnector1">
                <a:avLst/>
              </a:prstGeom>
              <a:noFill/>
              <a:ln w="38100" cap="flat" cmpd="sng">
                <a:solidFill>
                  <a:srgbClr val="000000"/>
                </a:solidFill>
                <a:prstDash val="solid"/>
                <a:miter lim="8000"/>
                <a:headEnd type="stealth" w="sm" len="sm"/>
                <a:tailEnd type="none" w="sm" len="sm"/>
              </a:ln>
            </p:spPr>
          </p:cxnSp>
          <p:cxnSp>
            <p:nvCxnSpPr>
              <p:cNvPr id="220" name="Google Shape;220;p43"/>
              <p:cNvCxnSpPr/>
              <p:nvPr/>
            </p:nvCxnSpPr>
            <p:spPr>
              <a:xfrm>
                <a:off x="333375" y="6161484"/>
                <a:ext cx="4393600" cy="0"/>
              </a:xfrm>
              <a:prstGeom prst="straightConnector1">
                <a:avLst/>
              </a:prstGeom>
              <a:noFill/>
              <a:ln w="38100" cap="flat" cmpd="sng">
                <a:solidFill>
                  <a:srgbClr val="000000"/>
                </a:solidFill>
                <a:prstDash val="solid"/>
                <a:miter lim="8000"/>
                <a:headEnd type="triangle" w="sm" len="sm"/>
                <a:tailEnd type="triangle" w="sm" len="sm"/>
              </a:ln>
            </p:spPr>
          </p:cxnSp>
          <p:sp>
            <p:nvSpPr>
              <p:cNvPr id="221" name="Google Shape;221;p43"/>
              <p:cNvSpPr/>
              <p:nvPr/>
            </p:nvSpPr>
            <p:spPr>
              <a:xfrm>
                <a:off x="1896440" y="6254407"/>
                <a:ext cx="1280800" cy="367600"/>
              </a:xfrm>
              <a:prstGeom prst="rect">
                <a:avLst/>
              </a:prstGeom>
              <a:noFill/>
              <a:ln>
                <a:noFill/>
              </a:ln>
            </p:spPr>
            <p:txBody>
              <a:bodyPr spcFirstLastPara="1" wrap="square" lIns="43667" tIns="43667" rIns="43667" bIns="43667" anchor="ctr" anchorCtr="0">
                <a:noAutofit/>
              </a:bodyPr>
              <a:lstStyle/>
              <a:p>
                <a:pPr algn="ctr">
                  <a:buClr>
                    <a:srgbClr val="000000"/>
                  </a:buClr>
                </a:pPr>
                <a:r>
                  <a:rPr lang="en" sz="2400" dirty="0">
                    <a:solidFill>
                      <a:srgbClr val="000000"/>
                    </a:solidFill>
                    <a:latin typeface="Economica"/>
                    <a:ea typeface="Economica"/>
                    <a:cs typeface="Economica"/>
                    <a:sym typeface="Economica"/>
                  </a:rPr>
                  <a:t>Phase 0</a:t>
                </a:r>
                <a:endParaRPr sz="1200" dirty="0">
                  <a:latin typeface="Economica"/>
                  <a:ea typeface="Economica"/>
                  <a:cs typeface="Economica"/>
                  <a:sym typeface="Economica"/>
                </a:endParaRPr>
              </a:p>
            </p:txBody>
          </p:sp>
          <p:cxnSp>
            <p:nvCxnSpPr>
              <p:cNvPr id="222" name="Google Shape;222;p43"/>
              <p:cNvCxnSpPr/>
              <p:nvPr/>
            </p:nvCxnSpPr>
            <p:spPr>
              <a:xfrm>
                <a:off x="4929188" y="6170415"/>
                <a:ext cx="4393600" cy="0"/>
              </a:xfrm>
              <a:prstGeom prst="straightConnector1">
                <a:avLst/>
              </a:prstGeom>
              <a:noFill/>
              <a:ln w="38100" cap="flat" cmpd="sng">
                <a:solidFill>
                  <a:srgbClr val="000000"/>
                </a:solidFill>
                <a:prstDash val="solid"/>
                <a:miter lim="8000"/>
                <a:headEnd type="triangle" w="sm" len="sm"/>
                <a:tailEnd type="triangle" w="sm" len="sm"/>
              </a:ln>
            </p:spPr>
          </p:cxnSp>
          <p:sp>
            <p:nvSpPr>
              <p:cNvPr id="223" name="Google Shape;223;p43"/>
              <p:cNvSpPr/>
              <p:nvPr/>
            </p:nvSpPr>
            <p:spPr>
              <a:xfrm>
                <a:off x="6530959" y="6254407"/>
                <a:ext cx="1188000" cy="367600"/>
              </a:xfrm>
              <a:prstGeom prst="rect">
                <a:avLst/>
              </a:prstGeom>
              <a:noFill/>
              <a:ln>
                <a:noFill/>
              </a:ln>
            </p:spPr>
            <p:txBody>
              <a:bodyPr spcFirstLastPara="1" wrap="square" lIns="43667" tIns="43667" rIns="43667" bIns="43667" anchor="ctr" anchorCtr="0">
                <a:noAutofit/>
              </a:bodyPr>
              <a:lstStyle/>
              <a:p>
                <a:pPr algn="ctr">
                  <a:buClr>
                    <a:srgbClr val="000000"/>
                  </a:buClr>
                </a:pPr>
                <a:r>
                  <a:rPr lang="en" sz="2400">
                    <a:solidFill>
                      <a:srgbClr val="000000"/>
                    </a:solidFill>
                    <a:latin typeface="Economica"/>
                    <a:ea typeface="Economica"/>
                    <a:cs typeface="Economica"/>
                    <a:sym typeface="Economica"/>
                  </a:rPr>
                  <a:t>Phase1</a:t>
                </a:r>
                <a:endParaRPr sz="1200">
                  <a:latin typeface="Economica"/>
                  <a:ea typeface="Economica"/>
                  <a:cs typeface="Economica"/>
                  <a:sym typeface="Economica"/>
                </a:endParaRPr>
              </a:p>
            </p:txBody>
          </p:sp>
          <p:sp>
            <p:nvSpPr>
              <p:cNvPr id="224" name="Google Shape;224;p43"/>
              <p:cNvSpPr/>
              <p:nvPr/>
            </p:nvSpPr>
            <p:spPr>
              <a:xfrm>
                <a:off x="9659184" y="6254407"/>
                <a:ext cx="1960000" cy="367600"/>
              </a:xfrm>
              <a:prstGeom prst="rect">
                <a:avLst/>
              </a:prstGeom>
              <a:noFill/>
              <a:ln>
                <a:noFill/>
              </a:ln>
            </p:spPr>
            <p:txBody>
              <a:bodyPr spcFirstLastPara="1" wrap="square" lIns="43667" tIns="43667" rIns="43667" bIns="43667" anchor="ctr" anchorCtr="0">
                <a:noAutofit/>
              </a:bodyPr>
              <a:lstStyle/>
              <a:p>
                <a:pPr algn="ctr">
                  <a:buClr>
                    <a:srgbClr val="000000"/>
                  </a:buClr>
                </a:pPr>
                <a:r>
                  <a:rPr lang="en" sz="2400" dirty="0">
                    <a:solidFill>
                      <a:srgbClr val="000000"/>
                    </a:solidFill>
                    <a:latin typeface="Economica"/>
                    <a:ea typeface="Economica"/>
                    <a:cs typeface="Economica"/>
                    <a:sym typeface="Economica"/>
                  </a:rPr>
                  <a:t>Phase 2-100</a:t>
                </a:r>
                <a:endParaRPr sz="1200" dirty="0">
                  <a:latin typeface="Economica"/>
                  <a:ea typeface="Economica"/>
                  <a:cs typeface="Economica"/>
                  <a:sym typeface="Economica"/>
                </a:endParaRPr>
              </a:p>
            </p:txBody>
          </p:sp>
          <p:cxnSp>
            <p:nvCxnSpPr>
              <p:cNvPr id="225" name="Google Shape;225;p43"/>
              <p:cNvCxnSpPr/>
              <p:nvPr/>
            </p:nvCxnSpPr>
            <p:spPr>
              <a:xfrm>
                <a:off x="9715419" y="6170415"/>
                <a:ext cx="1857600" cy="0"/>
              </a:xfrm>
              <a:prstGeom prst="straightConnector1">
                <a:avLst/>
              </a:prstGeom>
              <a:noFill/>
              <a:ln w="38100" cap="flat" cmpd="sng">
                <a:solidFill>
                  <a:srgbClr val="000000"/>
                </a:solidFill>
                <a:prstDash val="solid"/>
                <a:miter lim="8000"/>
                <a:headEnd type="triangle" w="sm" len="sm"/>
                <a:tailEnd type="triangle" w="sm" len="sm"/>
              </a:ln>
            </p:spPr>
          </p:cxnSp>
          <p:pic>
            <p:nvPicPr>
              <p:cNvPr id="226" name="Google Shape;226;p43"/>
              <p:cNvPicPr preferRelativeResize="0"/>
              <p:nvPr/>
            </p:nvPicPr>
            <p:blipFill rotWithShape="1">
              <a:blip r:embed="rId4">
                <a:alphaModFix/>
              </a:blip>
              <a:srcRect/>
              <a:stretch/>
            </p:blipFill>
            <p:spPr>
              <a:xfrm>
                <a:off x="9782968" y="2875360"/>
                <a:ext cx="1968400" cy="1107200"/>
              </a:xfrm>
              <a:prstGeom prst="rect">
                <a:avLst/>
              </a:prstGeom>
              <a:noFill/>
              <a:ln>
                <a:noFill/>
              </a:ln>
            </p:spPr>
          </p:pic>
          <p:sp>
            <p:nvSpPr>
              <p:cNvPr id="227" name="Google Shape;227;p43"/>
              <p:cNvSpPr/>
              <p:nvPr/>
            </p:nvSpPr>
            <p:spPr>
              <a:xfrm>
                <a:off x="9359040" y="4129141"/>
                <a:ext cx="2833600" cy="975200"/>
              </a:xfrm>
              <a:prstGeom prst="rect">
                <a:avLst/>
              </a:prstGeom>
              <a:noFill/>
              <a:ln>
                <a:noFill/>
              </a:ln>
            </p:spPr>
            <p:txBody>
              <a:bodyPr spcFirstLastPara="1" wrap="square" lIns="43667" tIns="43667" rIns="43667" bIns="43667" anchor="ctr" anchorCtr="0">
                <a:noAutofit/>
              </a:bodyPr>
              <a:lstStyle/>
              <a:p>
                <a:pPr algn="ctr">
                  <a:buClr>
                    <a:srgbClr val="000000"/>
                  </a:buClr>
                </a:pPr>
                <a:r>
                  <a:rPr lang="en" sz="2400" dirty="0">
                    <a:solidFill>
                      <a:srgbClr val="000000"/>
                    </a:solidFill>
                    <a:latin typeface="Economica"/>
                    <a:ea typeface="Economica"/>
                    <a:cs typeface="Economica"/>
                    <a:sym typeface="Economica"/>
                  </a:rPr>
                  <a:t>Analysis,</a:t>
                </a:r>
                <a:endParaRPr sz="1200" dirty="0">
                  <a:latin typeface="Economica"/>
                  <a:ea typeface="Economica"/>
                  <a:cs typeface="Economica"/>
                  <a:sym typeface="Economica"/>
                </a:endParaRPr>
              </a:p>
              <a:p>
                <a:pPr algn="ctr">
                  <a:buClr>
                    <a:srgbClr val="000000"/>
                  </a:buClr>
                </a:pPr>
                <a:r>
                  <a:rPr lang="en" sz="2400" dirty="0">
                    <a:solidFill>
                      <a:srgbClr val="000000"/>
                    </a:solidFill>
                    <a:latin typeface="Economica"/>
                    <a:ea typeface="Economica"/>
                    <a:cs typeface="Economica"/>
                    <a:sym typeface="Economica"/>
                  </a:rPr>
                  <a:t>Interpretation,</a:t>
                </a:r>
                <a:endParaRPr sz="1200" dirty="0">
                  <a:latin typeface="Economica"/>
                  <a:ea typeface="Economica"/>
                  <a:cs typeface="Economica"/>
                  <a:sym typeface="Economica"/>
                </a:endParaRPr>
              </a:p>
              <a:p>
                <a:pPr algn="ctr">
                  <a:buClr>
                    <a:srgbClr val="000000"/>
                  </a:buClr>
                </a:pPr>
                <a:r>
                  <a:rPr lang="en" sz="2400" dirty="0">
                    <a:solidFill>
                      <a:srgbClr val="000000"/>
                    </a:solidFill>
                    <a:latin typeface="Economica"/>
                    <a:ea typeface="Economica"/>
                    <a:cs typeface="Economica"/>
                    <a:sym typeface="Economica"/>
                  </a:rPr>
                  <a:t>Discovery</a:t>
                </a:r>
                <a:endParaRPr sz="1200" dirty="0">
                  <a:latin typeface="Economica"/>
                  <a:ea typeface="Economica"/>
                  <a:cs typeface="Economica"/>
                  <a:sym typeface="Economica"/>
                </a:endParaRPr>
              </a:p>
            </p:txBody>
          </p:sp>
          <p:pic>
            <p:nvPicPr>
              <p:cNvPr id="228" name="Google Shape;228;p43"/>
              <p:cNvPicPr preferRelativeResize="0"/>
              <p:nvPr/>
            </p:nvPicPr>
            <p:blipFill rotWithShape="1">
              <a:blip r:embed="rId5">
                <a:alphaModFix/>
              </a:blip>
              <a:srcRect/>
              <a:stretch/>
            </p:blipFill>
            <p:spPr>
              <a:xfrm>
                <a:off x="10507663" y="5259585"/>
                <a:ext cx="553600" cy="553600"/>
              </a:xfrm>
              <a:prstGeom prst="rect">
                <a:avLst/>
              </a:prstGeom>
              <a:noFill/>
              <a:ln>
                <a:noFill/>
              </a:ln>
            </p:spPr>
          </p:pic>
        </p:grpSp>
      </p:grpSp>
      <p:sp>
        <p:nvSpPr>
          <p:cNvPr id="26" name="TextBox 25">
            <a:extLst>
              <a:ext uri="{FF2B5EF4-FFF2-40B4-BE49-F238E27FC236}">
                <a16:creationId xmlns:a16="http://schemas.microsoft.com/office/drawing/2014/main" id="{35A20711-154B-7246-AC36-B9B9C6EB06B9}"/>
              </a:ext>
            </a:extLst>
          </p:cNvPr>
          <p:cNvSpPr txBox="1"/>
          <p:nvPr/>
        </p:nvSpPr>
        <p:spPr>
          <a:xfrm>
            <a:off x="1251236" y="6544565"/>
            <a:ext cx="5994400" cy="276999"/>
          </a:xfrm>
          <a:prstGeom prst="rect">
            <a:avLst/>
          </a:prstGeom>
          <a:noFill/>
        </p:spPr>
        <p:txBody>
          <a:bodyPr wrap="square" rtlCol="0">
            <a:spAutoFit/>
          </a:bodyPr>
          <a:lstStyle/>
          <a:p>
            <a:r>
              <a:rPr lang="en-US" sz="1200" dirty="0"/>
              <a:t>Slide courtesy of Andrew Farrell, Obi and Malachi Griffith</a:t>
            </a:r>
          </a:p>
        </p:txBody>
      </p:sp>
    </p:spTree>
    <p:extLst>
      <p:ext uri="{BB962C8B-B14F-4D97-AF65-F5344CB8AC3E}">
        <p14:creationId xmlns:p14="http://schemas.microsoft.com/office/powerpoint/2010/main" val="118241844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9"/>
            <a:ext cx="10515600" cy="1008205"/>
          </a:xfrm>
        </p:spPr>
        <p:txBody>
          <a:bodyPr>
            <a:noAutofit/>
          </a:bodyPr>
          <a:lstStyle/>
          <a:p>
            <a:r>
              <a:rPr lang="en-US" sz="3600" dirty="0">
                <a:latin typeface="Calibri" panose="020F0502020204030204" pitchFamily="34" charset="0"/>
                <a:cs typeface="Calibri" panose="020F0502020204030204" pitchFamily="34" charset="0"/>
              </a:rPr>
              <a:t>Alignment - How does it work?</a:t>
            </a:r>
          </a:p>
        </p:txBody>
      </p:sp>
      <p:sp>
        <p:nvSpPr>
          <p:cNvPr id="12" name="Content Placeholder 2"/>
          <p:cNvSpPr>
            <a:spLocks noGrp="1"/>
          </p:cNvSpPr>
          <p:nvPr>
            <p:ph idx="1"/>
          </p:nvPr>
        </p:nvSpPr>
        <p:spPr>
          <a:xfrm>
            <a:off x="5744322" y="1017759"/>
            <a:ext cx="4642465" cy="2911511"/>
          </a:xfrm>
        </p:spPr>
        <p:txBody>
          <a:bodyPr>
            <a:noAutofit/>
          </a:bodyPr>
          <a:lstStyle/>
          <a:p>
            <a:pPr marL="285750" indent="-285750"/>
            <a:r>
              <a:rPr lang="en-US" sz="1800" dirty="0">
                <a:latin typeface="Calibri" panose="020F0502020204030204" pitchFamily="34" charset="0"/>
                <a:cs typeface="Calibri" panose="020F0502020204030204" pitchFamily="34" charset="0"/>
              </a:rPr>
              <a:t>Alignment is about fitting individual pieces (reads) into the correct part of the puzzle</a:t>
            </a:r>
          </a:p>
          <a:p>
            <a:pPr marL="285750" indent="-285750"/>
            <a:endParaRPr lang="en-US" sz="1800" dirty="0">
              <a:latin typeface="Calibri" panose="020F0502020204030204" pitchFamily="34" charset="0"/>
              <a:cs typeface="Calibri" panose="020F0502020204030204" pitchFamily="34" charset="0"/>
            </a:endParaRPr>
          </a:p>
          <a:p>
            <a:pPr marL="285750" indent="-285750"/>
            <a:r>
              <a:rPr lang="en-US" sz="1800" dirty="0">
                <a:latin typeface="Calibri" panose="020F0502020204030204" pitchFamily="34" charset="0"/>
                <a:cs typeface="Calibri" panose="020F0502020204030204" pitchFamily="34" charset="0"/>
              </a:rPr>
              <a:t>The human genome project gave us the picture on the box cover (the reference genome)</a:t>
            </a:r>
          </a:p>
          <a:p>
            <a:pPr marL="285750" indent="-285750"/>
            <a:endParaRPr lang="en-US" sz="1800" dirty="0">
              <a:latin typeface="Calibri" panose="020F0502020204030204" pitchFamily="34" charset="0"/>
              <a:cs typeface="Calibri" panose="020F0502020204030204" pitchFamily="34" charset="0"/>
            </a:endParaRPr>
          </a:p>
          <a:p>
            <a:pPr marL="285750" indent="-285750"/>
            <a:r>
              <a:rPr lang="en-US" sz="1800" dirty="0">
                <a:latin typeface="Calibri" panose="020F0502020204030204" pitchFamily="34" charset="0"/>
                <a:cs typeface="Calibri" panose="020F0502020204030204" pitchFamily="34" charset="0"/>
              </a:rPr>
              <a:t>Imperfections in how the pieces fit can indicate changes to a copy of the picture</a:t>
            </a:r>
          </a:p>
        </p:txBody>
      </p:sp>
      <p:sp>
        <p:nvSpPr>
          <p:cNvPr id="5" name="TextBox 4"/>
          <p:cNvSpPr txBox="1"/>
          <p:nvPr/>
        </p:nvSpPr>
        <p:spPr>
          <a:xfrm>
            <a:off x="2750629" y="4012250"/>
            <a:ext cx="7437357" cy="1938992"/>
          </a:xfrm>
          <a:prstGeom prst="rect">
            <a:avLst/>
          </a:prstGeom>
          <a:noFill/>
        </p:spPr>
        <p:txBody>
          <a:bodyPr wrap="none" rtlCol="0">
            <a:spAutoFit/>
          </a:bodyPr>
          <a:lstStyle/>
          <a:p>
            <a:r>
              <a:rPr lang="en-US" sz="4000" dirty="0">
                <a:latin typeface="Calibri" panose="020F0502020204030204" pitchFamily="34" charset="0"/>
                <a:cs typeface="Calibri" panose="020F0502020204030204" pitchFamily="34" charset="0"/>
              </a:rPr>
              <a:t>AGCCTGAGACCGTAAAAA</a:t>
            </a:r>
            <a:r>
              <a:rPr lang="en-US" sz="4000" b="1" dirty="0">
                <a:solidFill>
                  <a:srgbClr val="FF0000"/>
                </a:solidFill>
                <a:latin typeface="Calibri" panose="020F0502020204030204" pitchFamily="34" charset="0"/>
                <a:cs typeface="Calibri" panose="020F0502020204030204" pitchFamily="34" charset="0"/>
              </a:rPr>
              <a:t>A</a:t>
            </a:r>
            <a:r>
              <a:rPr lang="en-US" sz="4000" dirty="0">
                <a:latin typeface="Calibri" panose="020F0502020204030204" pitchFamily="34" charset="0"/>
                <a:cs typeface="Calibri" panose="020F0502020204030204" pitchFamily="34" charset="0"/>
              </a:rPr>
              <a:t>G</a:t>
            </a:r>
            <a:r>
              <a:rPr lang="en-US" sz="4000" dirty="0">
                <a:solidFill>
                  <a:srgbClr val="26261E"/>
                </a:solidFill>
                <a:latin typeface="Calibri" panose="020F0502020204030204" pitchFamily="34" charset="0"/>
                <a:cs typeface="Calibri" panose="020F0502020204030204" pitchFamily="34" charset="0"/>
              </a:rPr>
              <a:t>TC</a:t>
            </a:r>
            <a:r>
              <a:rPr lang="en-US" sz="4000" dirty="0">
                <a:latin typeface="Calibri" panose="020F0502020204030204" pitchFamily="34" charset="0"/>
                <a:cs typeface="Calibri" panose="020F0502020204030204" pitchFamily="34" charset="0"/>
              </a:rPr>
              <a:t>AAG</a:t>
            </a:r>
          </a:p>
          <a:p>
            <a:r>
              <a:rPr lang="en-US" sz="4000" dirty="0">
                <a:latin typeface="Calibri" panose="020F0502020204030204" pitchFamily="34" charset="0"/>
                <a:cs typeface="Calibri" panose="020F0502020204030204" pitchFamily="34" charset="0"/>
              </a:rPr>
              <a:t>            |||||||||||||||||</a:t>
            </a:r>
          </a:p>
          <a:p>
            <a:r>
              <a:rPr lang="en-US" sz="4000" dirty="0">
                <a:latin typeface="Calibri" panose="020F0502020204030204" pitchFamily="34" charset="0"/>
                <a:cs typeface="Calibri" panose="020F0502020204030204" pitchFamily="34" charset="0"/>
              </a:rPr>
              <a:t>            GAGACCGTAAAAA</a:t>
            </a:r>
            <a:r>
              <a:rPr lang="en-US" sz="4000" b="1" dirty="0">
                <a:solidFill>
                  <a:srgbClr val="FF0000"/>
                </a:solidFill>
                <a:latin typeface="Calibri" panose="020F0502020204030204" pitchFamily="34" charset="0"/>
                <a:cs typeface="Calibri" panose="020F0502020204030204" pitchFamily="34" charset="0"/>
              </a:rPr>
              <a:t>C</a:t>
            </a:r>
            <a:r>
              <a:rPr lang="en-US" sz="4000" dirty="0">
                <a:latin typeface="Calibri" panose="020F0502020204030204" pitchFamily="34" charset="0"/>
                <a:cs typeface="Calibri" panose="020F0502020204030204" pitchFamily="34" charset="0"/>
              </a:rPr>
              <a:t>G</a:t>
            </a:r>
            <a:r>
              <a:rPr lang="en-US" sz="4000" dirty="0">
                <a:solidFill>
                  <a:srgbClr val="26261E"/>
                </a:solidFill>
                <a:latin typeface="Calibri" panose="020F0502020204030204" pitchFamily="34" charset="0"/>
                <a:cs typeface="Calibri" panose="020F0502020204030204" pitchFamily="34" charset="0"/>
              </a:rPr>
              <a:t>TC</a:t>
            </a:r>
          </a:p>
        </p:txBody>
      </p:sp>
      <p:pic>
        <p:nvPicPr>
          <p:cNvPr id="6" name="Picture 5" descr="Josh Jigsaw.jpg"/>
          <p:cNvPicPr>
            <a:picLocks noChangeAspect="1"/>
          </p:cNvPicPr>
          <p:nvPr/>
        </p:nvPicPr>
        <p:blipFill>
          <a:blip r:embed="rId2" cstate="print"/>
          <a:stretch>
            <a:fillRect/>
          </a:stretch>
        </p:blipFill>
        <p:spPr>
          <a:xfrm>
            <a:off x="3516897" y="985281"/>
            <a:ext cx="2085537" cy="2918196"/>
          </a:xfrm>
          <a:prstGeom prst="rect">
            <a:avLst/>
          </a:prstGeom>
        </p:spPr>
      </p:pic>
      <p:pic>
        <p:nvPicPr>
          <p:cNvPr id="7" name="Picture 6" descr="Josh Jigsaw 3D.png"/>
          <p:cNvPicPr>
            <a:picLocks noChangeAspect="1"/>
          </p:cNvPicPr>
          <p:nvPr/>
        </p:nvPicPr>
        <p:blipFill>
          <a:blip r:embed="rId3" cstate="print"/>
          <a:stretch>
            <a:fillRect/>
          </a:stretch>
        </p:blipFill>
        <p:spPr>
          <a:xfrm>
            <a:off x="1836245" y="1098411"/>
            <a:ext cx="2075252" cy="1989695"/>
          </a:xfrm>
          <a:prstGeom prst="rect">
            <a:avLst/>
          </a:prstGeom>
        </p:spPr>
      </p:pic>
      <p:cxnSp>
        <p:nvCxnSpPr>
          <p:cNvPr id="10" name="Straight Arrow Connector 9"/>
          <p:cNvCxnSpPr/>
          <p:nvPr/>
        </p:nvCxnSpPr>
        <p:spPr>
          <a:xfrm flipV="1">
            <a:off x="8126027" y="5762926"/>
            <a:ext cx="0" cy="2521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614070" y="5952006"/>
            <a:ext cx="1097673"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A variant!</a:t>
            </a:r>
          </a:p>
        </p:txBody>
      </p:sp>
      <p:sp>
        <p:nvSpPr>
          <p:cNvPr id="3" name="TextBox 2"/>
          <p:cNvSpPr txBox="1"/>
          <p:nvPr/>
        </p:nvSpPr>
        <p:spPr>
          <a:xfrm>
            <a:off x="1552542" y="4234554"/>
            <a:ext cx="1077154"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Reference:</a:t>
            </a:r>
          </a:p>
        </p:txBody>
      </p:sp>
      <p:sp>
        <p:nvSpPr>
          <p:cNvPr id="14" name="TextBox 13"/>
          <p:cNvSpPr txBox="1"/>
          <p:nvPr/>
        </p:nvSpPr>
        <p:spPr>
          <a:xfrm>
            <a:off x="1646040" y="5588807"/>
            <a:ext cx="1624676"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A read sequence:</a:t>
            </a:r>
          </a:p>
        </p:txBody>
      </p:sp>
    </p:spTree>
    <p:extLst>
      <p:ext uri="{BB962C8B-B14F-4D97-AF65-F5344CB8AC3E}">
        <p14:creationId xmlns:p14="http://schemas.microsoft.com/office/powerpoint/2010/main" val="3266422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RNA-</a:t>
            </a:r>
            <a:r>
              <a:rPr lang="en-US" b="1" dirty="0" err="1">
                <a:latin typeface="Calibri" charset="0"/>
                <a:ea typeface="ＭＳ Ｐゴシック" charset="0"/>
              </a:rPr>
              <a:t>seq</a:t>
            </a:r>
            <a:r>
              <a:rPr lang="en-US" b="1" dirty="0">
                <a:latin typeface="Calibri" charset="0"/>
                <a:ea typeface="ＭＳ Ｐゴシック" charset="0"/>
              </a:rPr>
              <a:t> alignment challenges</a:t>
            </a:r>
          </a:p>
        </p:txBody>
      </p:sp>
      <p:sp>
        <p:nvSpPr>
          <p:cNvPr id="3" name="Content Placeholder 2"/>
          <p:cNvSpPr>
            <a:spLocks noGrp="1"/>
          </p:cNvSpPr>
          <p:nvPr>
            <p:ph idx="1"/>
          </p:nvPr>
        </p:nvSpPr>
        <p:spPr>
          <a:xfrm>
            <a:off x="1082040" y="1116013"/>
            <a:ext cx="9433560" cy="4949825"/>
          </a:xfrm>
        </p:spPr>
        <p:txBody>
          <a:bodyPr>
            <a:normAutofit/>
          </a:bodyPr>
          <a:lstStyle/>
          <a:p>
            <a:pPr>
              <a:defRPr/>
            </a:pPr>
            <a:r>
              <a:rPr lang="en-US" dirty="0">
                <a:latin typeface="Calibri" panose="020F0502020204030204" pitchFamily="34" charset="0"/>
                <a:ea typeface="ＭＳ Ｐゴシック" charset="0"/>
                <a:cs typeface="Calibri" panose="020F0502020204030204" pitchFamily="34" charset="0"/>
              </a:rPr>
              <a:t>Computational cost</a:t>
            </a:r>
          </a:p>
          <a:p>
            <a:pPr lvl="1">
              <a:defRPr/>
            </a:pPr>
            <a:r>
              <a:rPr lang="en-US" dirty="0">
                <a:latin typeface="Calibri" panose="020F0502020204030204" pitchFamily="34" charset="0"/>
                <a:ea typeface="ＭＳ Ｐゴシック" charset="0"/>
                <a:cs typeface="Calibri" panose="020F0502020204030204" pitchFamily="34" charset="0"/>
              </a:rPr>
              <a:t>100’s of millions of reads</a:t>
            </a:r>
          </a:p>
          <a:p>
            <a:pPr marL="457200" lvl="1" indent="0">
              <a:buNone/>
              <a:defRPr/>
            </a:pPr>
            <a:endParaRPr lang="en-US" dirty="0">
              <a:latin typeface="Calibri" panose="020F0502020204030204" pitchFamily="34" charset="0"/>
              <a:ea typeface="ＭＳ Ｐゴシック" charset="0"/>
              <a:cs typeface="Calibri" panose="020F0502020204030204" pitchFamily="34" charset="0"/>
            </a:endParaRPr>
          </a:p>
          <a:p>
            <a:pPr>
              <a:defRPr/>
            </a:pPr>
            <a:r>
              <a:rPr lang="en-US" dirty="0">
                <a:latin typeface="Calibri" panose="020F0502020204030204" pitchFamily="34" charset="0"/>
                <a:ea typeface="ＭＳ Ｐゴシック" charset="0"/>
                <a:cs typeface="Calibri" panose="020F0502020204030204" pitchFamily="34" charset="0"/>
              </a:rPr>
              <a:t>Introns!</a:t>
            </a:r>
          </a:p>
          <a:p>
            <a:pPr lvl="1">
              <a:defRPr/>
            </a:pPr>
            <a:r>
              <a:rPr lang="en-US" dirty="0">
                <a:latin typeface="Calibri" panose="020F0502020204030204" pitchFamily="34" charset="0"/>
                <a:ea typeface="ＭＳ Ｐゴシック" charset="0"/>
                <a:cs typeface="Calibri" panose="020F0502020204030204" pitchFamily="34" charset="0"/>
              </a:rPr>
              <a:t>Align to a transcriptome or align to a genome? </a:t>
            </a:r>
          </a:p>
          <a:p>
            <a:pPr lvl="2">
              <a:defRPr/>
            </a:pPr>
            <a:r>
              <a:rPr lang="en-US" dirty="0">
                <a:latin typeface="Calibri" panose="020F0502020204030204" pitchFamily="34" charset="0"/>
                <a:ea typeface="ＭＳ Ｐゴシック" charset="0"/>
                <a:cs typeface="Calibri" panose="020F0502020204030204" pitchFamily="34" charset="0"/>
              </a:rPr>
              <a:t>Spliced vs. unspliced alignments</a:t>
            </a:r>
          </a:p>
          <a:p>
            <a:pPr>
              <a:defRPr/>
            </a:pPr>
            <a:endParaRPr lang="en-US" dirty="0">
              <a:latin typeface="Calibri" panose="020F0502020204030204" pitchFamily="34" charset="0"/>
              <a:ea typeface="ＭＳ Ｐゴシック" charset="0"/>
              <a:cs typeface="Calibri" panose="020F0502020204030204" pitchFamily="34" charset="0"/>
            </a:endParaRPr>
          </a:p>
          <a:p>
            <a:pPr>
              <a:defRPr/>
            </a:pPr>
            <a:r>
              <a:rPr lang="en-US" dirty="0">
                <a:latin typeface="Calibri" panose="020F0502020204030204" pitchFamily="34" charset="0"/>
                <a:ea typeface="ＭＳ Ｐゴシック" charset="0"/>
                <a:cs typeface="Calibri" panose="020F0502020204030204" pitchFamily="34" charset="0"/>
              </a:rPr>
              <a:t>Can I just align my data once using one approach and be done with it?</a:t>
            </a:r>
          </a:p>
          <a:p>
            <a:pPr lvl="1">
              <a:defRPr/>
            </a:pPr>
            <a:r>
              <a:rPr lang="en-US" dirty="0">
                <a:latin typeface="Calibri" panose="020F0502020204030204" pitchFamily="34" charset="0"/>
                <a:ea typeface="ＭＳ Ｐゴシック" charset="0"/>
                <a:cs typeface="Calibri" panose="020F0502020204030204" pitchFamily="34" charset="0"/>
              </a:rPr>
              <a:t>Unfortunately, probably not</a:t>
            </a:r>
          </a:p>
        </p:txBody>
      </p:sp>
    </p:spTree>
    <p:extLst>
      <p:ext uri="{BB962C8B-B14F-4D97-AF65-F5344CB8AC3E}">
        <p14:creationId xmlns:p14="http://schemas.microsoft.com/office/powerpoint/2010/main" val="1032481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Three RNA-</a:t>
            </a:r>
            <a:r>
              <a:rPr lang="en-US" b="1" dirty="0" err="1">
                <a:latin typeface="Calibri" charset="0"/>
                <a:ea typeface="ＭＳ Ｐゴシック" charset="0"/>
              </a:rPr>
              <a:t>seq</a:t>
            </a:r>
            <a:r>
              <a:rPr lang="en-US" b="1" dirty="0">
                <a:latin typeface="Calibri" charset="0"/>
                <a:ea typeface="ＭＳ Ｐゴシック" charset="0"/>
              </a:rPr>
              <a:t> mapping strategies</a:t>
            </a:r>
          </a:p>
        </p:txBody>
      </p:sp>
      <p:pic>
        <p:nvPicPr>
          <p:cNvPr id="16386" name="Content Placeholder 3" descr="AlignmentStrategies.jpg"/>
          <p:cNvPicPr>
            <a:picLocks noGrp="1" noChangeAspect="1"/>
          </p:cNvPicPr>
          <p:nvPr>
            <p:ph idx="1"/>
          </p:nvPr>
        </p:nvPicPr>
        <p:blipFill>
          <a:blip r:embed="rId2">
            <a:extLst>
              <a:ext uri="{28A0092B-C50C-407E-A947-70E740481C1C}">
                <a14:useLocalDpi xmlns:a14="http://schemas.microsoft.com/office/drawing/2010/main" val="0"/>
              </a:ext>
            </a:extLst>
          </a:blip>
          <a:srcRect l="5309" t="38033" r="1949" b="34047"/>
          <a:stretch>
            <a:fillRect/>
          </a:stretch>
        </p:blipFill>
        <p:spPr>
          <a:xfrm>
            <a:off x="4440239" y="3970338"/>
            <a:ext cx="3240087" cy="2051050"/>
          </a:xfrm>
        </p:spPr>
      </p:pic>
      <p:pic>
        <p:nvPicPr>
          <p:cNvPr id="16387"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624" t="4387" r="2649" b="70277"/>
          <a:stretch>
            <a:fillRect/>
          </a:stretch>
        </p:blipFill>
        <p:spPr bwMode="auto">
          <a:xfrm>
            <a:off x="2351088" y="1660526"/>
            <a:ext cx="2665412" cy="154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pic>
        <p:nvPicPr>
          <p:cNvPr id="16388"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058" t="71445" r="-2202"/>
          <a:stretch>
            <a:fillRect/>
          </a:stretch>
        </p:blipFill>
        <p:spPr bwMode="auto">
          <a:xfrm>
            <a:off x="7032626" y="1581150"/>
            <a:ext cx="2754313" cy="1703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16389" name="TextBox 3"/>
          <p:cNvSpPr txBox="1">
            <a:spLocks noChangeArrowheads="1"/>
          </p:cNvSpPr>
          <p:nvPr/>
        </p:nvSpPr>
        <p:spPr bwMode="auto">
          <a:xfrm>
            <a:off x="6167439" y="6021389"/>
            <a:ext cx="4281487"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Diagrams from </a:t>
            </a:r>
            <a:r>
              <a:rPr kumimoji="0" lang="en-US" sz="1200" b="0" i="0" u="none" strike="noStrike" kern="1200" cap="none" spc="0" normalizeH="0" baseline="0" noProof="0" dirty="0" err="1">
                <a:ln>
                  <a:noFill/>
                </a:ln>
                <a:solidFill>
                  <a:prstClr val="black"/>
                </a:solidFill>
                <a:effectLst/>
                <a:uLnTx/>
                <a:uFillTx/>
                <a:latin typeface="Arial" charset="0"/>
                <a:ea typeface="ＭＳ Ｐゴシック" charset="0"/>
              </a:rPr>
              <a:t>Cloonan</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 &amp; </a:t>
            </a:r>
            <a:r>
              <a:rPr kumimoji="0" lang="en-US" sz="1200" b="0" i="0" u="none" strike="noStrike" kern="1200" cap="none" spc="0" normalizeH="0" baseline="0" noProof="0" dirty="0" err="1">
                <a:ln>
                  <a:noFill/>
                </a:ln>
                <a:solidFill>
                  <a:prstClr val="black"/>
                </a:solidFill>
                <a:effectLst/>
                <a:uLnTx/>
                <a:uFillTx/>
                <a:latin typeface="Arial" charset="0"/>
                <a:ea typeface="ＭＳ Ｐゴシック" charset="0"/>
              </a:rPr>
              <a:t>Grimmond</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 Nature Methods 2010</a:t>
            </a:r>
          </a:p>
        </p:txBody>
      </p:sp>
      <p:sp>
        <p:nvSpPr>
          <p:cNvPr id="16390" name="TextBox 5"/>
          <p:cNvSpPr txBox="1">
            <a:spLocks noChangeArrowheads="1"/>
          </p:cNvSpPr>
          <p:nvPr/>
        </p:nvSpPr>
        <p:spPr bwMode="auto">
          <a:xfrm>
            <a:off x="2279651" y="1239839"/>
            <a:ext cx="2716213"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De novo assembly</a:t>
            </a:r>
          </a:p>
        </p:txBody>
      </p:sp>
      <p:sp>
        <p:nvSpPr>
          <p:cNvPr id="16391" name="TextBox 10"/>
          <p:cNvSpPr txBox="1">
            <a:spLocks noChangeArrowheads="1"/>
          </p:cNvSpPr>
          <p:nvPr/>
        </p:nvSpPr>
        <p:spPr bwMode="auto">
          <a:xfrm>
            <a:off x="6594476" y="1196976"/>
            <a:ext cx="3173413"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transcriptome</a:t>
            </a:r>
          </a:p>
        </p:txBody>
      </p:sp>
      <p:sp>
        <p:nvSpPr>
          <p:cNvPr id="16392" name="TextBox 11"/>
          <p:cNvSpPr txBox="1">
            <a:spLocks noChangeArrowheads="1"/>
          </p:cNvSpPr>
          <p:nvPr/>
        </p:nvSpPr>
        <p:spPr bwMode="auto">
          <a:xfrm>
            <a:off x="3944939" y="3573463"/>
            <a:ext cx="3806825"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reference genome</a:t>
            </a:r>
          </a:p>
        </p:txBody>
      </p:sp>
    </p:spTree>
    <p:extLst>
      <p:ext uri="{BB962C8B-B14F-4D97-AF65-F5344CB8AC3E}">
        <p14:creationId xmlns:p14="http://schemas.microsoft.com/office/powerpoint/2010/main" val="4183646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Which alignment strategy is best?</a:t>
            </a:r>
          </a:p>
        </p:txBody>
      </p:sp>
      <p:sp>
        <p:nvSpPr>
          <p:cNvPr id="3" name="Content Placeholder 2"/>
          <p:cNvSpPr>
            <a:spLocks noGrp="1"/>
          </p:cNvSpPr>
          <p:nvPr>
            <p:ph idx="1"/>
          </p:nvPr>
        </p:nvSpPr>
        <p:spPr>
          <a:xfrm>
            <a:off x="238829" y="860053"/>
            <a:ext cx="11422505" cy="5427662"/>
          </a:xfrm>
        </p:spPr>
        <p:txBody>
          <a:bodyPr>
            <a:normAutofit fontScale="77500" lnSpcReduction="20000"/>
          </a:bodyPr>
          <a:lstStyle/>
          <a:p>
            <a:pPr>
              <a:lnSpc>
                <a:spcPct val="120000"/>
              </a:lnSpc>
              <a:defRPr/>
            </a:pPr>
            <a:r>
              <a:rPr lang="en-US" dirty="0">
                <a:latin typeface="Calibri" panose="020F0502020204030204" pitchFamily="34" charset="0"/>
                <a:cs typeface="Calibri" panose="020F0502020204030204" pitchFamily="34" charset="0"/>
              </a:rPr>
              <a:t>De novo assembly</a:t>
            </a:r>
          </a:p>
          <a:p>
            <a:pPr lvl="1">
              <a:lnSpc>
                <a:spcPct val="120000"/>
              </a:lnSpc>
              <a:defRPr/>
            </a:pPr>
            <a:r>
              <a:rPr lang="en-US" dirty="0">
                <a:latin typeface="Calibri" panose="020F0502020204030204" pitchFamily="34" charset="0"/>
                <a:cs typeface="Calibri" panose="020F0502020204030204" pitchFamily="34" charset="0"/>
              </a:rPr>
              <a:t>If a reference genome does not exist for the species being studied</a:t>
            </a:r>
          </a:p>
          <a:p>
            <a:pPr lvl="1">
              <a:lnSpc>
                <a:spcPct val="120000"/>
              </a:lnSpc>
              <a:defRPr/>
            </a:pPr>
            <a:r>
              <a:rPr lang="en-US" dirty="0">
                <a:latin typeface="Calibri" panose="020F0502020204030204" pitchFamily="34" charset="0"/>
                <a:cs typeface="Calibri" panose="020F0502020204030204" pitchFamily="34" charset="0"/>
              </a:rPr>
              <a:t>If complex polymorphisms/mutations/haplotypes might be missed by comparing to the reference genome</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Align to transcriptome</a:t>
            </a:r>
          </a:p>
          <a:p>
            <a:pPr lvl="1">
              <a:lnSpc>
                <a:spcPct val="120000"/>
              </a:lnSpc>
              <a:defRPr/>
            </a:pPr>
            <a:r>
              <a:rPr lang="en-US" dirty="0">
                <a:latin typeface="Calibri" panose="020F0502020204030204" pitchFamily="34" charset="0"/>
                <a:cs typeface="Calibri" panose="020F0502020204030204" pitchFamily="34" charset="0"/>
              </a:rPr>
              <a:t>If you have short reads (&lt; 50bp)</a:t>
            </a:r>
          </a:p>
          <a:p>
            <a:pPr lvl="1">
              <a:lnSpc>
                <a:spcPct val="120000"/>
              </a:lnSpc>
              <a:defRPr/>
            </a:pPr>
            <a:r>
              <a:rPr lang="en-US" dirty="0">
                <a:latin typeface="Calibri" panose="020F0502020204030204" pitchFamily="34" charset="0"/>
                <a:cs typeface="Calibri" panose="020F0502020204030204" pitchFamily="34" charset="0"/>
              </a:rPr>
              <a:t>Relies on known transcripts </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Align to reference genome</a:t>
            </a:r>
          </a:p>
          <a:p>
            <a:pPr lvl="1">
              <a:lnSpc>
                <a:spcPct val="120000"/>
              </a:lnSpc>
              <a:defRPr/>
            </a:pPr>
            <a:r>
              <a:rPr lang="en-US" dirty="0">
                <a:latin typeface="Calibri" panose="020F0502020204030204" pitchFamily="34" charset="0"/>
                <a:cs typeface="Calibri" panose="020F0502020204030204" pitchFamily="34" charset="0"/>
              </a:rPr>
              <a:t>All other cases</a:t>
            </a:r>
          </a:p>
          <a:p>
            <a:pPr lvl="1">
              <a:lnSpc>
                <a:spcPct val="120000"/>
              </a:lnSpc>
              <a:defRPr/>
            </a:pPr>
            <a:r>
              <a:rPr lang="en-US" dirty="0">
                <a:latin typeface="Calibri" panose="020F0502020204030204" pitchFamily="34" charset="0"/>
                <a:cs typeface="Calibri" panose="020F0502020204030204" pitchFamily="34" charset="0"/>
              </a:rPr>
              <a:t>Does not rely on known transcripts – allows for discovery </a:t>
            </a:r>
          </a:p>
          <a:p>
            <a:pPr>
              <a:lnSpc>
                <a:spcPct val="120000"/>
              </a:lnSpc>
              <a:defRPr/>
            </a:pP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Each strategy involves different alignment/assembly tools</a:t>
            </a:r>
          </a:p>
        </p:txBody>
      </p:sp>
    </p:spTree>
    <p:extLst>
      <p:ext uri="{BB962C8B-B14F-4D97-AF65-F5344CB8AC3E}">
        <p14:creationId xmlns:p14="http://schemas.microsoft.com/office/powerpoint/2010/main" val="438975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9A34F6-36EA-9E44-BC11-1D109E8813D9}"/>
              </a:ext>
            </a:extLst>
          </p:cNvPr>
          <p:cNvPicPr>
            <a:picLocks noChangeAspect="1"/>
          </p:cNvPicPr>
          <p:nvPr/>
        </p:nvPicPr>
        <p:blipFill rotWithShape="1">
          <a:blip r:embed="rId3"/>
          <a:srcRect b="3789"/>
          <a:stretch/>
        </p:blipFill>
        <p:spPr>
          <a:xfrm>
            <a:off x="1943882" y="492156"/>
            <a:ext cx="7231532" cy="5873688"/>
          </a:xfrm>
          <a:prstGeom prst="rect">
            <a:avLst/>
          </a:prstGeom>
        </p:spPr>
      </p:pic>
      <p:sp>
        <p:nvSpPr>
          <p:cNvPr id="18433"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Which read aligner should I use?</a:t>
            </a:r>
          </a:p>
        </p:txBody>
      </p:sp>
      <p:sp>
        <p:nvSpPr>
          <p:cNvPr id="18435" name="TextBox 6"/>
          <p:cNvSpPr txBox="1">
            <a:spLocks noChangeArrowheads="1"/>
          </p:cNvSpPr>
          <p:nvPr/>
        </p:nvSpPr>
        <p:spPr bwMode="auto">
          <a:xfrm>
            <a:off x="1354696" y="6429742"/>
            <a:ext cx="3979863"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latin typeface="Arial" charset="0"/>
                <a:ea typeface="ＭＳ Ｐゴシック" charset="0"/>
                <a:hlinkClick r:id="rId4">
                  <a:extLst>
                    <a:ext uri="{A12FA001-AC4F-418D-AE19-62706E023703}">
                      <ahyp:hlinkClr xmlns:ahyp="http://schemas.microsoft.com/office/drawing/2018/hyperlinkcolor" val="tx"/>
                    </a:ext>
                  </a:extLst>
                </a:hlinkClick>
              </a:rPr>
              <a:t>http://wwwdev.ebi.ac.uk/fg/hts_mappers/</a:t>
            </a:r>
            <a:endParaRPr kumimoji="0" lang="en-US" sz="1600" b="0" i="0" u="none" strike="noStrike" kern="1200" cap="none" spc="0" normalizeH="0" baseline="0" noProof="0" dirty="0">
              <a:ln>
                <a:noFill/>
              </a:ln>
              <a:effectLst/>
              <a:uLnTx/>
              <a:uFillTx/>
              <a:latin typeface="Arial" charset="0"/>
              <a:ea typeface="ＭＳ Ｐゴシック" charset="0"/>
            </a:endParaRPr>
          </a:p>
        </p:txBody>
      </p:sp>
      <p:sp>
        <p:nvSpPr>
          <p:cNvPr id="2" name="TextBox 1"/>
          <p:cNvSpPr txBox="1"/>
          <p:nvPr/>
        </p:nvSpPr>
        <p:spPr>
          <a:xfrm>
            <a:off x="9048751" y="3933825"/>
            <a:ext cx="1199367" cy="1077218"/>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Verdana" panose="020B0604030504040204"/>
                <a:ea typeface="+mn-ea"/>
                <a:cs typeface="+mn-cs"/>
              </a:rPr>
              <a:t>RNA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652DA"/>
                </a:solidFill>
                <a:effectLst/>
                <a:uLnTx/>
                <a:uFillTx/>
                <a:latin typeface="Verdana" panose="020B0604030504040204"/>
                <a:ea typeface="+mn-ea"/>
                <a:cs typeface="+mn-cs"/>
              </a:rPr>
              <a:t>Bisulfite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Verdana" panose="020B0604030504040204"/>
                <a:ea typeface="+mn-ea"/>
                <a:cs typeface="+mn-cs"/>
              </a:rPr>
              <a:t>DNA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0FF38"/>
                </a:solidFill>
                <a:effectLst/>
                <a:uLnTx/>
                <a:uFillTx/>
                <a:latin typeface="Verdana" panose="020B0604030504040204"/>
                <a:ea typeface="+mn-ea"/>
                <a:cs typeface="+mn-cs"/>
              </a:rPr>
              <a:t>microRNA</a:t>
            </a:r>
          </a:p>
        </p:txBody>
      </p:sp>
    </p:spTree>
    <p:extLst>
      <p:ext uri="{BB962C8B-B14F-4D97-AF65-F5344CB8AC3E}">
        <p14:creationId xmlns:p14="http://schemas.microsoft.com/office/powerpoint/2010/main" val="2318240963"/>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3081</TotalTime>
  <Words>1842</Words>
  <Application>Microsoft Macintosh PowerPoint</Application>
  <PresentationFormat>Widescreen</PresentationFormat>
  <Paragraphs>168</Paragraphs>
  <Slides>19</Slides>
  <Notes>13</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ＭＳ Ｐゴシック</vt:lpstr>
      <vt:lpstr>Arial</vt:lpstr>
      <vt:lpstr>Calibri</vt:lpstr>
      <vt:lpstr>Consolas</vt:lpstr>
      <vt:lpstr>Economica</vt:lpstr>
      <vt:lpstr>Helvetica Neue</vt:lpstr>
      <vt:lpstr>Segoe UI</vt:lpstr>
      <vt:lpstr>Verdana</vt:lpstr>
      <vt:lpstr>2_Office Theme</vt:lpstr>
      <vt:lpstr>PowerPoint Presentation</vt:lpstr>
      <vt:lpstr>PowerPoint Presentation</vt:lpstr>
      <vt:lpstr>PowerPoint Presentation</vt:lpstr>
      <vt:lpstr>Alignment is central to most genomic research</vt:lpstr>
      <vt:lpstr>Alignment - How does it work?</vt:lpstr>
      <vt:lpstr>RNA-seq alignment challenges</vt:lpstr>
      <vt:lpstr>Three RNA-seq mapping strategies</vt:lpstr>
      <vt:lpstr>Which alignment strategy is best?</vt:lpstr>
      <vt:lpstr>Which read aligner should I use?</vt:lpstr>
      <vt:lpstr>Should I use a splice-aware or unspliced mapper?</vt:lpstr>
      <vt:lpstr>HISAT/HISAT2</vt:lpstr>
      <vt:lpstr>HISAT/HISAT2 algorithm</vt:lpstr>
      <vt:lpstr>HISAT2 Alignment</vt:lpstr>
      <vt:lpstr>HISAT2 Alignment</vt:lpstr>
      <vt:lpstr>HISAT2 Alignment</vt:lpstr>
      <vt:lpstr>HISAT2 Alignment</vt:lpstr>
      <vt:lpstr>Should I allow ‘multi-mapped’ reads?</vt:lpstr>
      <vt:lpstr>What is the output of HISAT2?</vt:lpstr>
      <vt:lpstr>We are on a Coffee Break &amp; Networking Session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Griffith, Malachi</cp:lastModifiedBy>
  <cp:revision>46</cp:revision>
  <dcterms:created xsi:type="dcterms:W3CDTF">2019-02-25T20:09:25Z</dcterms:created>
  <dcterms:modified xsi:type="dcterms:W3CDTF">2023-07-16T20:14:36Z</dcterms:modified>
</cp:coreProperties>
</file>