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Nunito"/>
      <p:regular r:id="rId35"/>
      <p:bold r:id="rId36"/>
      <p:italic r:id="rId37"/>
      <p:boldItalic r:id="rId38"/>
    </p:embeddedFont>
    <p:embeddedFont>
      <p:font typeface="Lora"/>
      <p:regular r:id="rId39"/>
      <p:bold r:id="rId40"/>
      <p:italic r:id="rId41"/>
      <p:boldItalic r:id="rId42"/>
    </p:embeddedFont>
    <p:embeddedFont>
      <p:font typeface="Nunito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bold.fntdata"/><Relationship Id="rId20" Type="http://schemas.openxmlformats.org/officeDocument/2006/relationships/slide" Target="slides/slide15.xml"/><Relationship Id="rId42" Type="http://schemas.openxmlformats.org/officeDocument/2006/relationships/font" Target="fonts/Lora-boldItalic.fntdata"/><Relationship Id="rId41" Type="http://schemas.openxmlformats.org/officeDocument/2006/relationships/font" Target="fonts/Lora-italic.fntdata"/><Relationship Id="rId22" Type="http://schemas.openxmlformats.org/officeDocument/2006/relationships/slide" Target="slides/slide17.xml"/><Relationship Id="rId44" Type="http://schemas.openxmlformats.org/officeDocument/2006/relationships/font" Target="fonts/NunitoLight-bold.fntdata"/><Relationship Id="rId21" Type="http://schemas.openxmlformats.org/officeDocument/2006/relationships/slide" Target="slides/slide16.xml"/><Relationship Id="rId43" Type="http://schemas.openxmlformats.org/officeDocument/2006/relationships/font" Target="fonts/NunitoLight-regular.fntdata"/><Relationship Id="rId24" Type="http://schemas.openxmlformats.org/officeDocument/2006/relationships/slide" Target="slides/slide19.xml"/><Relationship Id="rId46" Type="http://schemas.openxmlformats.org/officeDocument/2006/relationships/font" Target="fonts/NunitoLight-boldItalic.fntdata"/><Relationship Id="rId23" Type="http://schemas.openxmlformats.org/officeDocument/2006/relationships/slide" Target="slides/slide18.xml"/><Relationship Id="rId45" Type="http://schemas.openxmlformats.org/officeDocument/2006/relationships/font" Target="fonts/Nunito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Lora-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Open up RStudio, you can find the lecture as usual on the github site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2284079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2284079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d34483a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cd34483a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2f2eec3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2f2eec3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64ff05c7d7_3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64ff05c7d7_3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rgbClr val="434343"/>
              </a:buClr>
              <a:buSzPts val="1800"/>
              <a:buFont typeface="Nunito"/>
              <a:buChar char="●"/>
              <a:defRPr>
                <a:solidFill>
                  <a:srgbClr val="434343"/>
                </a:solidFill>
                <a:latin typeface="Nunito"/>
                <a:ea typeface="Nunito"/>
                <a:cs typeface="Nunito"/>
                <a:sym typeface="Nunito"/>
              </a:defRPr>
            </a:lvl1pPr>
            <a:lvl2pPr indent="-317500" lvl="1" marL="914400" algn="l">
              <a:lnSpc>
                <a:spcPct val="115000"/>
              </a:lnSpc>
              <a:spcBef>
                <a:spcPts val="1600"/>
              </a:spcBef>
              <a:spcAft>
                <a:spcPts val="0"/>
              </a:spcAft>
              <a:buClr>
                <a:srgbClr val="434343"/>
              </a:buClr>
              <a:buSzPts val="1400"/>
              <a:buFont typeface="Nunito"/>
              <a:buChar char="○"/>
              <a:defRPr>
                <a:solidFill>
                  <a:srgbClr val="434343"/>
                </a:solidFill>
                <a:latin typeface="Nunito"/>
                <a:ea typeface="Nunito"/>
                <a:cs typeface="Nunito"/>
                <a:sym typeface="Nunito"/>
              </a:defRPr>
            </a:lvl2pPr>
            <a:lvl3pPr indent="-317500" lvl="2" marL="1371600" algn="l">
              <a:lnSpc>
                <a:spcPct val="115000"/>
              </a:lnSpc>
              <a:spcBef>
                <a:spcPts val="1600"/>
              </a:spcBef>
              <a:spcAft>
                <a:spcPts val="0"/>
              </a:spcAft>
              <a:buClr>
                <a:srgbClr val="434343"/>
              </a:buClr>
              <a:buSzPts val="1400"/>
              <a:buFont typeface="Nunito"/>
              <a:buChar char="■"/>
              <a:defRPr>
                <a:solidFill>
                  <a:srgbClr val="434343"/>
                </a:solidFill>
                <a:latin typeface="Nunito"/>
                <a:ea typeface="Nunito"/>
                <a:cs typeface="Nunito"/>
                <a:sym typeface="Nunito"/>
              </a:defRPr>
            </a:lvl3pPr>
            <a:lvl4pPr indent="-317500" lvl="3" marL="1828800" algn="l">
              <a:lnSpc>
                <a:spcPct val="115000"/>
              </a:lnSpc>
              <a:spcBef>
                <a:spcPts val="1600"/>
              </a:spcBef>
              <a:spcAft>
                <a:spcPts val="0"/>
              </a:spcAft>
              <a:buClr>
                <a:srgbClr val="434343"/>
              </a:buClr>
              <a:buSzPts val="1400"/>
              <a:buFont typeface="Nunito"/>
              <a:buChar char="●"/>
              <a:defRPr>
                <a:solidFill>
                  <a:srgbClr val="434343"/>
                </a:solidFill>
                <a:latin typeface="Nunito"/>
                <a:ea typeface="Nunito"/>
                <a:cs typeface="Nunito"/>
                <a:sym typeface="Nunito"/>
              </a:defRPr>
            </a:lvl4pPr>
            <a:lvl5pPr indent="-317500" lvl="4" marL="2286000" algn="l">
              <a:lnSpc>
                <a:spcPct val="115000"/>
              </a:lnSpc>
              <a:spcBef>
                <a:spcPts val="1600"/>
              </a:spcBef>
              <a:spcAft>
                <a:spcPts val="0"/>
              </a:spcAft>
              <a:buClr>
                <a:srgbClr val="434343"/>
              </a:buClr>
              <a:buSzPts val="1400"/>
              <a:buFont typeface="Nunito"/>
              <a:buChar char="○"/>
              <a:defRPr>
                <a:solidFill>
                  <a:srgbClr val="434343"/>
                </a:solidFill>
                <a:latin typeface="Nunito"/>
                <a:ea typeface="Nunito"/>
                <a:cs typeface="Nunito"/>
                <a:sym typeface="Nunito"/>
              </a:defRPr>
            </a:lvl5pPr>
            <a:lvl6pPr indent="-317500" lvl="5" marL="2743200" algn="l">
              <a:lnSpc>
                <a:spcPct val="115000"/>
              </a:lnSpc>
              <a:spcBef>
                <a:spcPts val="1600"/>
              </a:spcBef>
              <a:spcAft>
                <a:spcPts val="0"/>
              </a:spcAft>
              <a:buClr>
                <a:srgbClr val="434343"/>
              </a:buClr>
              <a:buSzPts val="1400"/>
              <a:buFont typeface="Nunito"/>
              <a:buChar char="■"/>
              <a:defRPr>
                <a:solidFill>
                  <a:srgbClr val="434343"/>
                </a:solidFill>
                <a:latin typeface="Nunito"/>
                <a:ea typeface="Nunito"/>
                <a:cs typeface="Nunito"/>
                <a:sym typeface="Nunito"/>
              </a:defRPr>
            </a:lvl6pPr>
            <a:lvl7pPr indent="-317500" lvl="6" marL="3200400" algn="l">
              <a:lnSpc>
                <a:spcPct val="115000"/>
              </a:lnSpc>
              <a:spcBef>
                <a:spcPts val="1600"/>
              </a:spcBef>
              <a:spcAft>
                <a:spcPts val="0"/>
              </a:spcAft>
              <a:buClr>
                <a:srgbClr val="434343"/>
              </a:buClr>
              <a:buSzPts val="1400"/>
              <a:buFont typeface="Nunito"/>
              <a:buChar char="●"/>
              <a:defRPr>
                <a:solidFill>
                  <a:srgbClr val="434343"/>
                </a:solidFill>
                <a:latin typeface="Nunito"/>
                <a:ea typeface="Nunito"/>
                <a:cs typeface="Nunito"/>
                <a:sym typeface="Nunito"/>
              </a:defRPr>
            </a:lvl7pPr>
            <a:lvl8pPr indent="-317500" lvl="7" marL="3657600" algn="l">
              <a:lnSpc>
                <a:spcPct val="115000"/>
              </a:lnSpc>
              <a:spcBef>
                <a:spcPts val="1600"/>
              </a:spcBef>
              <a:spcAft>
                <a:spcPts val="0"/>
              </a:spcAft>
              <a:buClr>
                <a:srgbClr val="434343"/>
              </a:buClr>
              <a:buSzPts val="1400"/>
              <a:buFont typeface="Nunito"/>
              <a:buChar char="○"/>
              <a:defRPr>
                <a:solidFill>
                  <a:srgbClr val="434343"/>
                </a:solidFill>
                <a:latin typeface="Nunito"/>
                <a:ea typeface="Nunito"/>
                <a:cs typeface="Nunito"/>
                <a:sym typeface="Nunito"/>
              </a:defRPr>
            </a:lvl8pPr>
            <a:lvl9pPr indent="-317500" lvl="8" marL="4114800" algn="l">
              <a:lnSpc>
                <a:spcPct val="115000"/>
              </a:lnSpc>
              <a:spcBef>
                <a:spcPts val="1600"/>
              </a:spcBef>
              <a:spcAft>
                <a:spcPts val="1600"/>
              </a:spcAft>
              <a:buClr>
                <a:srgbClr val="434343"/>
              </a:buClr>
              <a:buSzPts val="1400"/>
              <a:buFont typeface="Nunito"/>
              <a:buChar char="■"/>
              <a:defRPr>
                <a:solidFill>
                  <a:srgbClr val="434343"/>
                </a:solidFill>
                <a:latin typeface="Nunito"/>
                <a:ea typeface="Nunito"/>
                <a:cs typeface="Nunito"/>
                <a:sym typeface="Nunito"/>
              </a:defRPr>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txBox="1"/>
          <p:nvPr>
            <p:ph type="title"/>
          </p:nvPr>
        </p:nvSpPr>
        <p:spPr>
          <a:xfrm>
            <a:off x="69600" y="23775"/>
            <a:ext cx="914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800"/>
              <a:buNone/>
              <a:defRPr>
                <a:solidFill>
                  <a:srgbClr val="43434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p:nvPr/>
        </p:nvSpPr>
        <p:spPr>
          <a:xfrm>
            <a:off x="0" y="0"/>
            <a:ext cx="9144000" cy="572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
          <p:cNvSpPr txBox="1"/>
          <p:nvPr>
            <p:ph type="title"/>
          </p:nvPr>
        </p:nvSpPr>
        <p:spPr>
          <a:xfrm>
            <a:off x="-100" y="0"/>
            <a:ext cx="914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Nunito"/>
              <a:buNone/>
              <a:defRPr b="0" i="0" sz="2800" u="none" cap="none" strike="noStrike">
                <a:solidFill>
                  <a:schemeClr val="dk1"/>
                </a:solidFill>
                <a:latin typeface="Nunito"/>
                <a:ea typeface="Nunito"/>
                <a:cs typeface="Nunito"/>
                <a:sym typeface="Nunito"/>
              </a:defRPr>
            </a:lvl1pPr>
            <a:lvl2pPr lvl="1" marR="0" rtl="0" algn="l">
              <a:lnSpc>
                <a:spcPct val="100000"/>
              </a:lnSpc>
              <a:spcBef>
                <a:spcPts val="0"/>
              </a:spcBef>
              <a:spcAft>
                <a:spcPts val="0"/>
              </a:spcAft>
              <a:buClr>
                <a:schemeClr val="dk1"/>
              </a:buClr>
              <a:buSzPts val="2800"/>
              <a:buFont typeface="Nunito"/>
              <a:buNone/>
              <a:defRPr b="0" i="0" sz="2800" u="none" cap="none" strike="noStrike">
                <a:solidFill>
                  <a:schemeClr val="dk1"/>
                </a:solidFill>
                <a:latin typeface="Nunito"/>
                <a:ea typeface="Nunito"/>
                <a:cs typeface="Nunito"/>
                <a:sym typeface="Nunito"/>
              </a:defRPr>
            </a:lvl2pPr>
            <a:lvl3pPr lvl="2" marR="0" rtl="0" algn="l">
              <a:lnSpc>
                <a:spcPct val="100000"/>
              </a:lnSpc>
              <a:spcBef>
                <a:spcPts val="0"/>
              </a:spcBef>
              <a:spcAft>
                <a:spcPts val="0"/>
              </a:spcAft>
              <a:buClr>
                <a:schemeClr val="dk1"/>
              </a:buClr>
              <a:buSzPts val="2800"/>
              <a:buFont typeface="Nunito"/>
              <a:buNone/>
              <a:defRPr b="0" i="0" sz="2800" u="none" cap="none" strike="noStrike">
                <a:solidFill>
                  <a:schemeClr val="dk1"/>
                </a:solidFill>
                <a:latin typeface="Nunito"/>
                <a:ea typeface="Nunito"/>
                <a:cs typeface="Nunito"/>
                <a:sym typeface="Nunito"/>
              </a:defRPr>
            </a:lvl3pPr>
            <a:lvl4pPr lvl="3" marR="0" rtl="0" algn="l">
              <a:lnSpc>
                <a:spcPct val="100000"/>
              </a:lnSpc>
              <a:spcBef>
                <a:spcPts val="0"/>
              </a:spcBef>
              <a:spcAft>
                <a:spcPts val="0"/>
              </a:spcAft>
              <a:buClr>
                <a:schemeClr val="dk1"/>
              </a:buClr>
              <a:buSzPts val="2800"/>
              <a:buFont typeface="Nunito"/>
              <a:buNone/>
              <a:defRPr b="0" i="0" sz="2800" u="none" cap="none" strike="noStrike">
                <a:solidFill>
                  <a:schemeClr val="dk1"/>
                </a:solidFill>
                <a:latin typeface="Nunito"/>
                <a:ea typeface="Nunito"/>
                <a:cs typeface="Nunito"/>
                <a:sym typeface="Nunito"/>
              </a:defRPr>
            </a:lvl4pPr>
            <a:lvl5pPr lvl="4" marR="0" rtl="0" algn="l">
              <a:lnSpc>
                <a:spcPct val="100000"/>
              </a:lnSpc>
              <a:spcBef>
                <a:spcPts val="0"/>
              </a:spcBef>
              <a:spcAft>
                <a:spcPts val="0"/>
              </a:spcAft>
              <a:buClr>
                <a:schemeClr val="dk1"/>
              </a:buClr>
              <a:buSzPts val="2800"/>
              <a:buFont typeface="Nunito"/>
              <a:buNone/>
              <a:defRPr b="0" i="0" sz="2800" u="none" cap="none" strike="noStrike">
                <a:solidFill>
                  <a:schemeClr val="dk1"/>
                </a:solidFill>
                <a:latin typeface="Nunito"/>
                <a:ea typeface="Nunito"/>
                <a:cs typeface="Nunito"/>
                <a:sym typeface="Nunito"/>
              </a:defRPr>
            </a:lvl5pPr>
            <a:lvl6pPr lvl="5" marR="0" rtl="0" algn="l">
              <a:lnSpc>
                <a:spcPct val="100000"/>
              </a:lnSpc>
              <a:spcBef>
                <a:spcPts val="0"/>
              </a:spcBef>
              <a:spcAft>
                <a:spcPts val="0"/>
              </a:spcAft>
              <a:buClr>
                <a:schemeClr val="dk1"/>
              </a:buClr>
              <a:buSzPts val="2800"/>
              <a:buFont typeface="Nunito"/>
              <a:buNone/>
              <a:defRPr b="0" i="0" sz="2800" u="none" cap="none" strike="noStrike">
                <a:solidFill>
                  <a:schemeClr val="dk1"/>
                </a:solidFill>
                <a:latin typeface="Nunito"/>
                <a:ea typeface="Nunito"/>
                <a:cs typeface="Nunito"/>
                <a:sym typeface="Nunito"/>
              </a:defRPr>
            </a:lvl6pPr>
            <a:lvl7pPr lvl="6" marR="0" rtl="0" algn="l">
              <a:lnSpc>
                <a:spcPct val="100000"/>
              </a:lnSpc>
              <a:spcBef>
                <a:spcPts val="0"/>
              </a:spcBef>
              <a:spcAft>
                <a:spcPts val="0"/>
              </a:spcAft>
              <a:buClr>
                <a:schemeClr val="dk1"/>
              </a:buClr>
              <a:buSzPts val="2800"/>
              <a:buFont typeface="Nunito"/>
              <a:buNone/>
              <a:defRPr b="0" i="0" sz="2800" u="none" cap="none" strike="noStrike">
                <a:solidFill>
                  <a:schemeClr val="dk1"/>
                </a:solidFill>
                <a:latin typeface="Nunito"/>
                <a:ea typeface="Nunito"/>
                <a:cs typeface="Nunito"/>
                <a:sym typeface="Nunito"/>
              </a:defRPr>
            </a:lvl7pPr>
            <a:lvl8pPr lvl="7" marR="0" rtl="0" algn="l">
              <a:lnSpc>
                <a:spcPct val="100000"/>
              </a:lnSpc>
              <a:spcBef>
                <a:spcPts val="0"/>
              </a:spcBef>
              <a:spcAft>
                <a:spcPts val="0"/>
              </a:spcAft>
              <a:buClr>
                <a:schemeClr val="dk1"/>
              </a:buClr>
              <a:buSzPts val="2800"/>
              <a:buFont typeface="Nunito"/>
              <a:buNone/>
              <a:defRPr b="0" i="0" sz="2800" u="none" cap="none" strike="noStrike">
                <a:solidFill>
                  <a:schemeClr val="dk1"/>
                </a:solidFill>
                <a:latin typeface="Nunito"/>
                <a:ea typeface="Nunito"/>
                <a:cs typeface="Nunito"/>
                <a:sym typeface="Nunito"/>
              </a:defRPr>
            </a:lvl8pPr>
            <a:lvl9pPr lvl="8" marR="0" rtl="0" algn="l">
              <a:lnSpc>
                <a:spcPct val="100000"/>
              </a:lnSpc>
              <a:spcBef>
                <a:spcPts val="0"/>
              </a:spcBef>
              <a:spcAft>
                <a:spcPts val="0"/>
              </a:spcAft>
              <a:buClr>
                <a:schemeClr val="dk1"/>
              </a:buClr>
              <a:buSzPts val="2800"/>
              <a:buFont typeface="Nunito"/>
              <a:buNone/>
              <a:defRPr b="0" i="0" sz="2800" u="none" cap="none" strike="noStrike">
                <a:solidFill>
                  <a:schemeClr val="dk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Nunito"/>
              <a:buChar char="●"/>
              <a:defRPr b="0" i="0" sz="1800" u="none" cap="none" strike="noStrike">
                <a:solidFill>
                  <a:schemeClr val="dk2"/>
                </a:solidFill>
                <a:latin typeface="Nunito"/>
                <a:ea typeface="Nunito"/>
                <a:cs typeface="Nunito"/>
                <a:sym typeface="Nunito"/>
              </a:defRPr>
            </a:lvl1pPr>
            <a:lvl2pPr indent="-317500" lvl="1" marL="9144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2pPr>
            <a:lvl3pPr indent="-317500" lvl="2" marL="13716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3pPr>
            <a:lvl4pPr indent="-317500" lvl="3" marL="18288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4pPr>
            <a:lvl5pPr indent="-317500" lvl="4" marL="22860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5pPr>
            <a:lvl6pPr indent="-317500" lvl="5" marL="27432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6pPr>
            <a:lvl7pPr indent="-317500" lvl="6" marL="32004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7pPr>
            <a:lvl8pPr indent="-317500" lvl="7" marL="3657600" marR="0" rtl="0" algn="l">
              <a:lnSpc>
                <a:spcPct val="115000"/>
              </a:lnSpc>
              <a:spcBef>
                <a:spcPts val="1600"/>
              </a:spcBef>
              <a:spcAft>
                <a:spcPts val="0"/>
              </a:spcAft>
              <a:buClr>
                <a:schemeClr val="dk2"/>
              </a:buClr>
              <a:buSzPts val="1400"/>
              <a:buFont typeface="Nunito"/>
              <a:buChar char="○"/>
              <a:defRPr b="0" i="0" sz="1400" u="none" cap="none" strike="noStrike">
                <a:solidFill>
                  <a:schemeClr val="dk2"/>
                </a:solidFill>
                <a:latin typeface="Nunito"/>
                <a:ea typeface="Nunito"/>
                <a:cs typeface="Nunito"/>
                <a:sym typeface="Nunito"/>
              </a:defRPr>
            </a:lvl8pPr>
            <a:lvl9pPr indent="-317500" lvl="8" marL="4114800" marR="0" rtl="0" algn="l">
              <a:lnSpc>
                <a:spcPct val="115000"/>
              </a:lnSpc>
              <a:spcBef>
                <a:spcPts val="1600"/>
              </a:spcBef>
              <a:spcAft>
                <a:spcPts val="1600"/>
              </a:spcAft>
              <a:buClr>
                <a:schemeClr val="dk2"/>
              </a:buClr>
              <a:buSzPts val="1400"/>
              <a:buFont typeface="Nunito"/>
              <a:buChar char="■"/>
              <a:defRPr b="0" i="0" sz="14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nature.com/articles/nmeth.2613/figures/2"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nature.com/articles/nmeth.2613/figures/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hyperlink" Target="https://www.nature.com/articles/nmeth.2613/figures/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twitter.com/LucyStats/status/1181542102779531264" TargetMode="External"/><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hyperlink" Target="https://github.com/leonjessen/confidence_intervals_visualise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www.nature.com/articles/nmeth.2613.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nature.com/articles/nmeth.2613.pdf"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 name="Shape 54"/>
        <p:cNvGrpSpPr/>
        <p:nvPr/>
      </p:nvGrpSpPr>
      <p:grpSpPr>
        <a:xfrm>
          <a:off x="0" y="0"/>
          <a:ext cx="0" cy="0"/>
          <a:chOff x="0" y="0"/>
          <a:chExt cx="0" cy="0"/>
        </a:xfrm>
      </p:grpSpPr>
      <p:sp>
        <p:nvSpPr>
          <p:cNvPr id="55" name="Google Shape;55;p13"/>
          <p:cNvSpPr txBox="1"/>
          <p:nvPr/>
        </p:nvSpPr>
        <p:spPr>
          <a:xfrm>
            <a:off x="373800" y="3608125"/>
            <a:ext cx="83964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Nunito"/>
                <a:ea typeface="Nunito"/>
                <a:cs typeface="Nunito"/>
                <a:sym typeface="Nunito"/>
              </a:rPr>
              <a:t>Meeting #13</a:t>
            </a:r>
            <a:r>
              <a:rPr b="0" i="0" lang="en" sz="2000" u="none" cap="none" strike="noStrike">
                <a:solidFill>
                  <a:srgbClr val="000000"/>
                </a:solidFill>
                <a:latin typeface="Nunito"/>
                <a:ea typeface="Nunito"/>
                <a:cs typeface="Nunito"/>
                <a:sym typeface="Nunito"/>
              </a:rPr>
              <a:t>. </a:t>
            </a:r>
            <a:r>
              <a:rPr b="0" i="0" lang="en" sz="2000" u="none" cap="none" strike="noStrike">
                <a:solidFill>
                  <a:schemeClr val="dk1"/>
                </a:solidFill>
                <a:latin typeface="Nunito"/>
                <a:ea typeface="Nunito"/>
                <a:cs typeface="Nunito"/>
                <a:sym typeface="Nunito"/>
              </a:rPr>
              <a:t>The Central Limit Theorem and </a:t>
            </a:r>
            <a:r>
              <a:rPr lang="en" sz="2000">
                <a:solidFill>
                  <a:schemeClr val="dk1"/>
                </a:solidFill>
                <a:latin typeface="Nunito"/>
                <a:ea typeface="Nunito"/>
                <a:cs typeface="Nunito"/>
                <a:sym typeface="Nunito"/>
              </a:rPr>
              <a:t>Error Bars</a:t>
            </a:r>
            <a:endParaRPr b="0" i="0" sz="2000" u="none" cap="none" strike="noStrike">
              <a:solidFill>
                <a:srgbClr val="000000"/>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Nunito"/>
                <a:ea typeface="Nunito"/>
                <a:cs typeface="Nunito"/>
                <a:sym typeface="Nunito"/>
              </a:rPr>
              <a:t>Aaron Quinlan</a:t>
            </a:r>
            <a:endParaRPr b="0" i="0" sz="2000" u="none" cap="none" strike="noStrike">
              <a:solidFill>
                <a:srgbClr val="000000"/>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Nunito"/>
                <a:ea typeface="Nunito"/>
                <a:cs typeface="Nunito"/>
                <a:sym typeface="Nunito"/>
              </a:rPr>
              <a:t>October </a:t>
            </a:r>
            <a:r>
              <a:rPr lang="en" sz="2000">
                <a:latin typeface="Nunito"/>
                <a:ea typeface="Nunito"/>
                <a:cs typeface="Nunito"/>
                <a:sym typeface="Nunito"/>
              </a:rPr>
              <a:t>14</a:t>
            </a:r>
            <a:r>
              <a:rPr b="0" i="0" lang="en" sz="2000" u="none" cap="none" strike="noStrike">
                <a:solidFill>
                  <a:srgbClr val="000000"/>
                </a:solidFill>
                <a:latin typeface="Nunito"/>
                <a:ea typeface="Nunito"/>
                <a:cs typeface="Nunito"/>
                <a:sym typeface="Nunito"/>
              </a:rPr>
              <a:t>, 2019</a:t>
            </a:r>
            <a:endParaRPr b="0" i="0" sz="2000" u="none" cap="none" strike="noStrike">
              <a:solidFill>
                <a:srgbClr val="000000"/>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Nunito"/>
                <a:ea typeface="Nunito"/>
                <a:cs typeface="Nunito"/>
                <a:sym typeface="Nunito"/>
              </a:rPr>
              <a:t>bit.ly//sllobs</a:t>
            </a:r>
            <a:endParaRPr b="0" i="0" sz="2000" u="none" cap="none" strike="noStrike">
              <a:solidFill>
                <a:srgbClr val="000000"/>
              </a:solidFill>
              <a:latin typeface="Nunito"/>
              <a:ea typeface="Nunito"/>
              <a:cs typeface="Nunito"/>
              <a:sym typeface="Nunito"/>
            </a:endParaRPr>
          </a:p>
        </p:txBody>
      </p:sp>
      <p:pic>
        <p:nvPicPr>
          <p:cNvPr id="56" name="Google Shape;56;p13"/>
          <p:cNvPicPr preferRelativeResize="0"/>
          <p:nvPr/>
        </p:nvPicPr>
        <p:blipFill rotWithShape="1">
          <a:blip r:embed="rId3">
            <a:alphaModFix/>
          </a:blip>
          <a:srcRect b="0" l="0" r="0" t="0"/>
          <a:stretch/>
        </p:blipFill>
        <p:spPr>
          <a:xfrm>
            <a:off x="1767288" y="234400"/>
            <a:ext cx="5609420" cy="330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59300" y="412350"/>
            <a:ext cx="8520600" cy="5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latin typeface="Nunito"/>
                <a:ea typeface="Nunito"/>
                <a:cs typeface="Nunito"/>
                <a:sym typeface="Nunito"/>
              </a:rPr>
              <a:t>Let's repeat this 1000 times using </a:t>
            </a:r>
            <a:endParaRPr sz="2400">
              <a:latin typeface="Nunito"/>
              <a:ea typeface="Nunito"/>
              <a:cs typeface="Nunito"/>
              <a:sym typeface="Nunito"/>
            </a:endParaRPr>
          </a:p>
          <a:p>
            <a:pPr indent="0" lvl="0" marL="0" rtl="0" algn="l">
              <a:lnSpc>
                <a:spcPct val="100000"/>
              </a:lnSpc>
              <a:spcBef>
                <a:spcPts val="0"/>
              </a:spcBef>
              <a:spcAft>
                <a:spcPts val="0"/>
              </a:spcAft>
              <a:buSzPts val="2800"/>
              <a:buNone/>
            </a:pPr>
            <a:r>
              <a:rPr lang="en" sz="2400">
                <a:latin typeface="Nunito"/>
                <a:ea typeface="Nunito"/>
                <a:cs typeface="Nunito"/>
                <a:sym typeface="Nunito"/>
              </a:rPr>
              <a:t>a sample of 4 cells.</a:t>
            </a:r>
            <a:endParaRPr sz="2400">
              <a:latin typeface="Nunito"/>
              <a:ea typeface="Nunito"/>
              <a:cs typeface="Nunito"/>
              <a:sym typeface="Nunito"/>
            </a:endParaRPr>
          </a:p>
          <a:p>
            <a:pPr indent="0" lvl="0" marL="0" rtl="0" algn="l">
              <a:lnSpc>
                <a:spcPct val="100000"/>
              </a:lnSpc>
              <a:spcBef>
                <a:spcPts val="0"/>
              </a:spcBef>
              <a:spcAft>
                <a:spcPts val="0"/>
              </a:spcAft>
              <a:buSzPts val="2800"/>
              <a:buNone/>
            </a:pPr>
            <a:r>
              <a:t/>
            </a:r>
            <a:endParaRPr sz="2400"/>
          </a:p>
        </p:txBody>
      </p:sp>
      <p:sp>
        <p:nvSpPr>
          <p:cNvPr id="137" name="Google Shape;137;p22"/>
          <p:cNvSpPr/>
          <p:nvPr/>
        </p:nvSpPr>
        <p:spPr>
          <a:xfrm>
            <a:off x="6287750" y="1467550"/>
            <a:ext cx="442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8" name="Google Shape;138;p22"/>
          <p:cNvPicPr preferRelativeResize="0"/>
          <p:nvPr/>
        </p:nvPicPr>
        <p:blipFill rotWithShape="1">
          <a:blip r:embed="rId3">
            <a:alphaModFix/>
          </a:blip>
          <a:srcRect b="0" l="0" r="0" t="0"/>
          <a:stretch/>
        </p:blipFill>
        <p:spPr>
          <a:xfrm>
            <a:off x="6382916" y="147925"/>
            <a:ext cx="2698960" cy="1448475"/>
          </a:xfrm>
          <a:prstGeom prst="rect">
            <a:avLst/>
          </a:prstGeom>
          <a:noFill/>
          <a:ln>
            <a:noFill/>
          </a:ln>
        </p:spPr>
      </p:pic>
      <p:sp>
        <p:nvSpPr>
          <p:cNvPr id="139" name="Google Shape;139;p22"/>
          <p:cNvSpPr txBox="1"/>
          <p:nvPr/>
        </p:nvSpPr>
        <p:spPr>
          <a:xfrm>
            <a:off x="298050" y="169615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1</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&gt; rpois(4,2)</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[1] 2 2 2 0</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2</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&gt; rpois(4,2)</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[1] 2 2 1 3</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8761D"/>
                </a:solidFill>
                <a:latin typeface="Courier New"/>
                <a:ea typeface="Courier New"/>
                <a:cs typeface="Courier New"/>
                <a:sym typeface="Courier New"/>
              </a:rPr>
              <a:t>...</a:t>
            </a:r>
            <a:endParaRPr b="1" i="0" sz="14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1000</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&gt; rpois(4,2)</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[1] 0 1 0 2</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grpSp>
        <p:nvGrpSpPr>
          <p:cNvPr id="140" name="Google Shape;140;p22"/>
          <p:cNvGrpSpPr/>
          <p:nvPr/>
        </p:nvGrpSpPr>
        <p:grpSpPr>
          <a:xfrm>
            <a:off x="1880750" y="1696150"/>
            <a:ext cx="3627100" cy="3000000"/>
            <a:chOff x="1880750" y="1696150"/>
            <a:chExt cx="3627100" cy="3000000"/>
          </a:xfrm>
        </p:grpSpPr>
        <p:cxnSp>
          <p:nvCxnSpPr>
            <p:cNvPr id="141" name="Google Shape;141;p22"/>
            <p:cNvCxnSpPr/>
            <p:nvPr/>
          </p:nvCxnSpPr>
          <p:spPr>
            <a:xfrm>
              <a:off x="1880750" y="2049000"/>
              <a:ext cx="396600" cy="0"/>
            </a:xfrm>
            <a:prstGeom prst="straightConnector1">
              <a:avLst/>
            </a:prstGeom>
            <a:noFill/>
            <a:ln cap="flat" cmpd="sng" w="9525">
              <a:solidFill>
                <a:schemeClr val="dk2"/>
              </a:solidFill>
              <a:prstDash val="solid"/>
              <a:round/>
              <a:headEnd len="sm" w="sm" type="none"/>
              <a:tailEnd len="med" w="med" type="triangle"/>
            </a:ln>
          </p:spPr>
        </p:cxnSp>
        <p:cxnSp>
          <p:nvCxnSpPr>
            <p:cNvPr id="142" name="Google Shape;142;p22"/>
            <p:cNvCxnSpPr/>
            <p:nvPr/>
          </p:nvCxnSpPr>
          <p:spPr>
            <a:xfrm>
              <a:off x="1880750" y="2658600"/>
              <a:ext cx="396600" cy="0"/>
            </a:xfrm>
            <a:prstGeom prst="straightConnector1">
              <a:avLst/>
            </a:prstGeom>
            <a:noFill/>
            <a:ln cap="flat" cmpd="sng" w="9525">
              <a:solidFill>
                <a:schemeClr val="dk2"/>
              </a:solidFill>
              <a:prstDash val="solid"/>
              <a:round/>
              <a:headEnd len="sm" w="sm" type="none"/>
              <a:tailEnd len="med" w="med" type="triangle"/>
            </a:ln>
          </p:spPr>
        </p:cxnSp>
        <p:cxnSp>
          <p:nvCxnSpPr>
            <p:cNvPr id="143" name="Google Shape;143;p22"/>
            <p:cNvCxnSpPr/>
            <p:nvPr/>
          </p:nvCxnSpPr>
          <p:spPr>
            <a:xfrm>
              <a:off x="1880750" y="4106400"/>
              <a:ext cx="396600" cy="0"/>
            </a:xfrm>
            <a:prstGeom prst="straightConnector1">
              <a:avLst/>
            </a:prstGeom>
            <a:noFill/>
            <a:ln cap="flat" cmpd="sng" w="9525">
              <a:solidFill>
                <a:schemeClr val="dk2"/>
              </a:solidFill>
              <a:prstDash val="solid"/>
              <a:round/>
              <a:headEnd len="sm" w="sm" type="none"/>
              <a:tailEnd len="med" w="med" type="triangle"/>
            </a:ln>
          </p:spPr>
        </p:cxnSp>
        <p:sp>
          <p:nvSpPr>
            <p:cNvPr id="144" name="Google Shape;144;p22"/>
            <p:cNvSpPr txBox="1"/>
            <p:nvPr/>
          </p:nvSpPr>
          <p:spPr>
            <a:xfrm>
              <a:off x="2507850" y="169615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1 mean</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1.5</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2 mean</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1.0</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1000 mean</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1.75</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grpSp>
      <p:sp>
        <p:nvSpPr>
          <p:cNvPr id="145" name="Google Shape;145;p22"/>
          <p:cNvSpPr txBox="1"/>
          <p:nvPr>
            <p:ph type="title"/>
          </p:nvPr>
        </p:nvSpPr>
        <p:spPr>
          <a:xfrm>
            <a:off x="5188500" y="4222350"/>
            <a:ext cx="3795600" cy="5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1155CC"/>
                </a:solidFill>
                <a:latin typeface="Nunito"/>
                <a:ea typeface="Nunito"/>
                <a:cs typeface="Nunito"/>
                <a:sym typeface="Nunito"/>
              </a:rPr>
              <a:t>What does this distribution look like?</a:t>
            </a:r>
            <a:endParaRPr sz="2000">
              <a:solidFill>
                <a:srgbClr val="1155CC"/>
              </a:solidFill>
              <a:latin typeface="Nunito"/>
              <a:ea typeface="Nunito"/>
              <a:cs typeface="Nunito"/>
              <a:sym typeface="Nunito"/>
            </a:endParaRPr>
          </a:p>
        </p:txBody>
      </p:sp>
      <p:pic>
        <p:nvPicPr>
          <p:cNvPr id="146" name="Google Shape;146;p22"/>
          <p:cNvPicPr preferRelativeResize="0"/>
          <p:nvPr/>
        </p:nvPicPr>
        <p:blipFill rotWithShape="1">
          <a:blip r:embed="rId4">
            <a:alphaModFix/>
          </a:blip>
          <a:srcRect b="0" l="0" r="0" t="0"/>
          <a:stretch/>
        </p:blipFill>
        <p:spPr>
          <a:xfrm>
            <a:off x="5355450" y="2305750"/>
            <a:ext cx="3287250" cy="176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rotWithShape="1">
          <a:blip r:embed="rId3">
            <a:alphaModFix/>
          </a:blip>
          <a:srcRect b="0" l="0" r="0" t="0"/>
          <a:stretch/>
        </p:blipFill>
        <p:spPr>
          <a:xfrm>
            <a:off x="2010825" y="3095350"/>
            <a:ext cx="3970386" cy="2130825"/>
          </a:xfrm>
          <a:prstGeom prst="rect">
            <a:avLst/>
          </a:prstGeom>
          <a:noFill/>
          <a:ln>
            <a:noFill/>
          </a:ln>
        </p:spPr>
      </p:pic>
      <p:sp>
        <p:nvSpPr>
          <p:cNvPr id="152" name="Google Shape;152;p23"/>
          <p:cNvSpPr txBox="1"/>
          <p:nvPr>
            <p:ph type="title"/>
          </p:nvPr>
        </p:nvSpPr>
        <p:spPr>
          <a:xfrm>
            <a:off x="159300" y="31350"/>
            <a:ext cx="8926800" cy="5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t>Central Limit Theorem:</a:t>
            </a:r>
            <a:endParaRPr b="1" sz="2400"/>
          </a:p>
          <a:p>
            <a:pPr indent="0" lvl="0" marL="0" rtl="0" algn="l">
              <a:lnSpc>
                <a:spcPct val="100000"/>
              </a:lnSpc>
              <a:spcBef>
                <a:spcPts val="0"/>
              </a:spcBef>
              <a:spcAft>
                <a:spcPts val="0"/>
              </a:spcAft>
              <a:buSzPts val="2800"/>
              <a:buNone/>
            </a:pPr>
            <a:r>
              <a:rPr lang="en" sz="2400"/>
              <a:t>As the sample size increases, the means of samples will become increasingly close to a normal distribution with a mean (𝞵) equal to the mean of the population!</a:t>
            </a:r>
            <a:endParaRPr sz="2400"/>
          </a:p>
        </p:txBody>
      </p:sp>
      <p:sp>
        <p:nvSpPr>
          <p:cNvPr id="153" name="Google Shape;153;p23"/>
          <p:cNvSpPr/>
          <p:nvPr/>
        </p:nvSpPr>
        <p:spPr>
          <a:xfrm>
            <a:off x="6287750" y="1467550"/>
            <a:ext cx="442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p23"/>
          <p:cNvPicPr preferRelativeResize="0"/>
          <p:nvPr/>
        </p:nvPicPr>
        <p:blipFill rotWithShape="1">
          <a:blip r:embed="rId4">
            <a:alphaModFix/>
          </a:blip>
          <a:srcRect b="0" l="0" r="0" t="0"/>
          <a:stretch/>
        </p:blipFill>
        <p:spPr>
          <a:xfrm>
            <a:off x="2634841" y="1640400"/>
            <a:ext cx="2698960" cy="1448475"/>
          </a:xfrm>
          <a:prstGeom prst="rect">
            <a:avLst/>
          </a:prstGeom>
          <a:noFill/>
          <a:ln>
            <a:noFill/>
          </a:ln>
        </p:spPr>
      </p:pic>
      <p:sp>
        <p:nvSpPr>
          <p:cNvPr id="155" name="Google Shape;155;p23"/>
          <p:cNvSpPr txBox="1"/>
          <p:nvPr/>
        </p:nvSpPr>
        <p:spPr>
          <a:xfrm>
            <a:off x="5453000" y="3634175"/>
            <a:ext cx="3722100" cy="43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Mean of the sample means = 1.97</a:t>
            </a:r>
            <a:endParaRPr b="0" i="0" sz="1400" u="none" cap="none" strike="noStrike">
              <a:solidFill>
                <a:srgbClr val="000000"/>
              </a:solidFill>
              <a:latin typeface="Arial"/>
              <a:ea typeface="Arial"/>
              <a:cs typeface="Arial"/>
              <a:sym typeface="Arial"/>
            </a:endParaRPr>
          </a:p>
        </p:txBody>
      </p:sp>
      <p:sp>
        <p:nvSpPr>
          <p:cNvPr id="156" name="Google Shape;156;p23"/>
          <p:cNvSpPr txBox="1"/>
          <p:nvPr/>
        </p:nvSpPr>
        <p:spPr>
          <a:xfrm>
            <a:off x="5453000" y="1729175"/>
            <a:ext cx="3722100" cy="43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Population mean = 2</a:t>
            </a:r>
            <a:endParaRPr b="0" i="0" sz="1400" u="none" cap="none" strike="noStrike">
              <a:solidFill>
                <a:srgbClr val="000000"/>
              </a:solidFill>
              <a:latin typeface="Arial"/>
              <a:ea typeface="Arial"/>
              <a:cs typeface="Arial"/>
              <a:sym typeface="Arial"/>
            </a:endParaRPr>
          </a:p>
        </p:txBody>
      </p:sp>
      <p:cxnSp>
        <p:nvCxnSpPr>
          <p:cNvPr id="157" name="Google Shape;157;p23"/>
          <p:cNvCxnSpPr/>
          <p:nvPr/>
        </p:nvCxnSpPr>
        <p:spPr>
          <a:xfrm>
            <a:off x="3521900" y="1944850"/>
            <a:ext cx="0" cy="762600"/>
          </a:xfrm>
          <a:prstGeom prst="straightConnector1">
            <a:avLst/>
          </a:prstGeom>
          <a:noFill/>
          <a:ln cap="flat" cmpd="sng" w="28575">
            <a:solidFill>
              <a:srgbClr val="38761D"/>
            </a:solidFill>
            <a:prstDash val="solid"/>
            <a:round/>
            <a:headEnd len="sm" w="sm" type="none"/>
            <a:tailEnd len="sm" w="sm" type="none"/>
          </a:ln>
        </p:spPr>
      </p:cxnSp>
      <p:cxnSp>
        <p:nvCxnSpPr>
          <p:cNvPr id="158" name="Google Shape;158;p23"/>
          <p:cNvCxnSpPr/>
          <p:nvPr/>
        </p:nvCxnSpPr>
        <p:spPr>
          <a:xfrm>
            <a:off x="3887550" y="3517850"/>
            <a:ext cx="0" cy="1160700"/>
          </a:xfrm>
          <a:prstGeom prst="straightConnector1">
            <a:avLst/>
          </a:prstGeom>
          <a:noFill/>
          <a:ln cap="flat" cmpd="sng" w="28575">
            <a:solidFill>
              <a:srgbClr val="38761D"/>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69600" y="23775"/>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Sampling distribution simulator</a:t>
            </a:r>
            <a:endParaRPr/>
          </a:p>
        </p:txBody>
      </p:sp>
      <p:sp>
        <p:nvSpPr>
          <p:cNvPr id="164" name="Google Shape;164;p24"/>
          <p:cNvSpPr txBox="1"/>
          <p:nvPr/>
        </p:nvSpPr>
        <p:spPr>
          <a:xfrm>
            <a:off x="2218950" y="2137900"/>
            <a:ext cx="47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https://onlinestatbook.com/stat_sim/sampling_dist/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31350"/>
            <a:ext cx="8520600" cy="5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Central Limit Theorem holds true for any distribution</a:t>
            </a:r>
            <a:endParaRPr b="1" sz="2400"/>
          </a:p>
        </p:txBody>
      </p:sp>
      <p:sp>
        <p:nvSpPr>
          <p:cNvPr id="170" name="Google Shape;170;p25"/>
          <p:cNvSpPr txBox="1"/>
          <p:nvPr/>
        </p:nvSpPr>
        <p:spPr>
          <a:xfrm>
            <a:off x="0" y="4800600"/>
            <a:ext cx="5221200" cy="54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3"/>
              </a:rPr>
              <a:t>https://www.nature.com/articles/nmeth.2613/figures/2</a:t>
            </a:r>
            <a:endParaRPr b="0" i="0" sz="1400" u="none" cap="none" strike="noStrike">
              <a:solidFill>
                <a:srgbClr val="000000"/>
              </a:solidFill>
              <a:latin typeface="Nunito"/>
              <a:ea typeface="Nunito"/>
              <a:cs typeface="Nunito"/>
              <a:sym typeface="Nunito"/>
            </a:endParaRPr>
          </a:p>
        </p:txBody>
      </p:sp>
      <p:pic>
        <p:nvPicPr>
          <p:cNvPr id="171" name="Google Shape;171;p25"/>
          <p:cNvPicPr preferRelativeResize="0"/>
          <p:nvPr/>
        </p:nvPicPr>
        <p:blipFill rotWithShape="1">
          <a:blip r:embed="rId4">
            <a:alphaModFix/>
          </a:blip>
          <a:srcRect b="0" l="0" r="0" t="0"/>
          <a:stretch/>
        </p:blipFill>
        <p:spPr>
          <a:xfrm>
            <a:off x="152400" y="844950"/>
            <a:ext cx="8820150" cy="2724150"/>
          </a:xfrm>
          <a:prstGeom prst="rect">
            <a:avLst/>
          </a:prstGeom>
          <a:noFill/>
          <a:ln>
            <a:noFill/>
          </a:ln>
        </p:spPr>
      </p:pic>
      <p:sp>
        <p:nvSpPr>
          <p:cNvPr id="172" name="Google Shape;172;p25"/>
          <p:cNvSpPr txBox="1"/>
          <p:nvPr/>
        </p:nvSpPr>
        <p:spPr>
          <a:xfrm>
            <a:off x="1458850" y="3566850"/>
            <a:ext cx="6135600" cy="12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222222"/>
                </a:solidFill>
                <a:highlight>
                  <a:srgbClr val="FFFFFF"/>
                </a:highlight>
                <a:latin typeface="Nunito"/>
                <a:ea typeface="Nunito"/>
                <a:cs typeface="Nunito"/>
                <a:sym typeface="Nunito"/>
              </a:rPr>
              <a:t>"</a:t>
            </a:r>
            <a:r>
              <a:rPr b="0" i="0" lang="en" sz="1600" u="none" cap="none" strike="noStrike">
                <a:solidFill>
                  <a:srgbClr val="1155CC"/>
                </a:solidFill>
                <a:highlight>
                  <a:srgbClr val="FFFFFF"/>
                </a:highlight>
                <a:latin typeface="Nunito"/>
                <a:ea typeface="Nunito"/>
                <a:cs typeface="Nunito"/>
                <a:sym typeface="Nunito"/>
              </a:rPr>
              <a:t>Just like the population, the sampling distribution [of sample means] is not directly measurable because we do not have access to all possible samples.</a:t>
            </a:r>
            <a:r>
              <a:rPr b="0" i="0" lang="en" sz="1600" u="none" cap="none" strike="noStrike">
                <a:solidFill>
                  <a:srgbClr val="222222"/>
                </a:solidFill>
                <a:highlight>
                  <a:srgbClr val="FFFFFF"/>
                </a:highlight>
                <a:latin typeface="Nunito"/>
                <a:ea typeface="Nunito"/>
                <a:cs typeface="Nunito"/>
                <a:sym typeface="Nunito"/>
              </a:rPr>
              <a:t> However, it turns out to be an extremely useful concept in the process of estimating population statistics."</a:t>
            </a:r>
            <a:endParaRPr b="0" i="0" sz="1600" u="none" cap="none" strike="noStrike">
              <a:solidFill>
                <a:srgbClr val="000000"/>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31350"/>
            <a:ext cx="8520600" cy="5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Why do we care?</a:t>
            </a:r>
            <a:endParaRPr b="1" sz="2400"/>
          </a:p>
        </p:txBody>
      </p:sp>
      <p:sp>
        <p:nvSpPr>
          <p:cNvPr id="178" name="Google Shape;178;p26"/>
          <p:cNvSpPr txBox="1"/>
          <p:nvPr/>
        </p:nvSpPr>
        <p:spPr>
          <a:xfrm>
            <a:off x="0" y="4800600"/>
            <a:ext cx="5221200" cy="54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3"/>
              </a:rPr>
              <a:t>https://www.nature.com/articles/nmeth.2613/figures/2</a:t>
            </a:r>
            <a:endParaRPr b="0" i="0" sz="1400" u="none" cap="none" strike="noStrike">
              <a:solidFill>
                <a:srgbClr val="000000"/>
              </a:solidFill>
              <a:latin typeface="Nunito"/>
              <a:ea typeface="Nunito"/>
              <a:cs typeface="Nunito"/>
              <a:sym typeface="Nunito"/>
            </a:endParaRPr>
          </a:p>
        </p:txBody>
      </p:sp>
      <p:sp>
        <p:nvSpPr>
          <p:cNvPr id="179" name="Google Shape;179;p26"/>
          <p:cNvSpPr txBox="1"/>
          <p:nvPr/>
        </p:nvSpPr>
        <p:spPr>
          <a:xfrm>
            <a:off x="387550" y="996125"/>
            <a:ext cx="8256000" cy="126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SzPts val="2400"/>
              <a:buFont typeface="Nunito"/>
              <a:buChar char="●"/>
            </a:pPr>
            <a:r>
              <a:rPr lang="en" sz="2400">
                <a:solidFill>
                  <a:srgbClr val="222222"/>
                </a:solidFill>
                <a:highlight>
                  <a:srgbClr val="FFFFFF"/>
                </a:highlight>
                <a:latin typeface="Nunito"/>
                <a:ea typeface="Nunito"/>
                <a:cs typeface="Nunito"/>
                <a:sym typeface="Nunito"/>
              </a:rPr>
              <a:t>Knowing that the sample means will always be normally- distributed means (ha!) that we don't need to know the properties of </a:t>
            </a:r>
            <a:r>
              <a:rPr lang="en" sz="2400">
                <a:solidFill>
                  <a:srgbClr val="222222"/>
                </a:solidFill>
                <a:highlight>
                  <a:srgbClr val="FFFFFF"/>
                </a:highlight>
                <a:latin typeface="Nunito"/>
                <a:ea typeface="Nunito"/>
                <a:cs typeface="Nunito"/>
                <a:sym typeface="Nunito"/>
              </a:rPr>
              <a:t>underlying</a:t>
            </a:r>
            <a:r>
              <a:rPr lang="en" sz="2400">
                <a:solidFill>
                  <a:srgbClr val="222222"/>
                </a:solidFill>
                <a:highlight>
                  <a:srgbClr val="FFFFFF"/>
                </a:highlight>
                <a:latin typeface="Nunito"/>
                <a:ea typeface="Nunito"/>
                <a:cs typeface="Nunito"/>
                <a:sym typeface="Nunito"/>
              </a:rPr>
              <a:t> population distribution.</a:t>
            </a:r>
            <a:endParaRPr sz="2400">
              <a:solidFill>
                <a:srgbClr val="222222"/>
              </a:solidFill>
              <a:highlight>
                <a:srgbClr val="FFFFFF"/>
              </a:highlight>
              <a:latin typeface="Nunito"/>
              <a:ea typeface="Nunito"/>
              <a:cs typeface="Nunito"/>
              <a:sym typeface="Nunito"/>
            </a:endParaRPr>
          </a:p>
          <a:p>
            <a:pPr indent="-381000" lvl="0" marL="457200" marR="0" rtl="0" algn="l">
              <a:lnSpc>
                <a:spcPct val="100000"/>
              </a:lnSpc>
              <a:spcBef>
                <a:spcPts val="0"/>
              </a:spcBef>
              <a:spcAft>
                <a:spcPts val="0"/>
              </a:spcAft>
              <a:buClr>
                <a:srgbClr val="222222"/>
              </a:buClr>
              <a:buSzPts val="2400"/>
              <a:buFont typeface="Nunito"/>
              <a:buChar char="●"/>
            </a:pPr>
            <a:r>
              <a:rPr lang="en" sz="2400">
                <a:solidFill>
                  <a:srgbClr val="222222"/>
                </a:solidFill>
                <a:highlight>
                  <a:srgbClr val="FFFFFF"/>
                </a:highlight>
                <a:latin typeface="Nunito"/>
                <a:ea typeface="Nunito"/>
                <a:cs typeface="Nunito"/>
                <a:sym typeface="Nunito"/>
              </a:rPr>
              <a:t>This allows us to compute confidence interval</a:t>
            </a:r>
            <a:endParaRPr sz="2400">
              <a:solidFill>
                <a:srgbClr val="222222"/>
              </a:solidFill>
              <a:highlight>
                <a:srgbClr val="FFFFFF"/>
              </a:highlight>
              <a:latin typeface="Nunito"/>
              <a:ea typeface="Nunito"/>
              <a:cs typeface="Nunito"/>
              <a:sym typeface="Nunito"/>
            </a:endParaRPr>
          </a:p>
          <a:p>
            <a:pPr indent="-381000" lvl="0" marL="457200" marR="0" rtl="0" algn="l">
              <a:lnSpc>
                <a:spcPct val="100000"/>
              </a:lnSpc>
              <a:spcBef>
                <a:spcPts val="0"/>
              </a:spcBef>
              <a:spcAft>
                <a:spcPts val="0"/>
              </a:spcAft>
              <a:buClr>
                <a:srgbClr val="222222"/>
              </a:buClr>
              <a:buSzPts val="2400"/>
              <a:buFont typeface="Nunito"/>
              <a:buChar char="●"/>
            </a:pPr>
            <a:r>
              <a:rPr lang="en" sz="2400">
                <a:solidFill>
                  <a:srgbClr val="222222"/>
                </a:solidFill>
                <a:highlight>
                  <a:srgbClr val="FFFFFF"/>
                </a:highlight>
                <a:latin typeface="Nunito"/>
                <a:ea typeface="Nunito"/>
                <a:cs typeface="Nunito"/>
                <a:sym typeface="Nunito"/>
              </a:rPr>
              <a:t>Run t-tests between samples of two different populations</a:t>
            </a:r>
            <a:endParaRPr sz="2400">
              <a:solidFill>
                <a:srgbClr val="222222"/>
              </a:solidFill>
              <a:highlight>
                <a:srgbClr val="FFFFFF"/>
              </a:highlight>
              <a:latin typeface="Nunito"/>
              <a:ea typeface="Nunito"/>
              <a:cs typeface="Nunito"/>
              <a:sym typeface="Nunito"/>
            </a:endParaRPr>
          </a:p>
          <a:p>
            <a:pPr indent="-381000" lvl="0" marL="457200" marR="0" rtl="0" algn="l">
              <a:lnSpc>
                <a:spcPct val="100000"/>
              </a:lnSpc>
              <a:spcBef>
                <a:spcPts val="0"/>
              </a:spcBef>
              <a:spcAft>
                <a:spcPts val="0"/>
              </a:spcAft>
              <a:buClr>
                <a:srgbClr val="222222"/>
              </a:buClr>
              <a:buSzPts val="2400"/>
              <a:buFont typeface="Nunito"/>
              <a:buChar char="●"/>
            </a:pPr>
            <a:r>
              <a:rPr lang="en" sz="2400">
                <a:solidFill>
                  <a:srgbClr val="222222"/>
                </a:solidFill>
                <a:highlight>
                  <a:srgbClr val="FFFFFF"/>
                </a:highlight>
                <a:latin typeface="Nunito"/>
                <a:ea typeface="Nunito"/>
                <a:cs typeface="Nunito"/>
                <a:sym typeface="Nunito"/>
              </a:rPr>
              <a:t>Run ANOVAs </a:t>
            </a:r>
            <a:r>
              <a:rPr lang="en" sz="2400">
                <a:solidFill>
                  <a:srgbClr val="222222"/>
                </a:solidFill>
                <a:highlight>
                  <a:schemeClr val="lt1"/>
                </a:highlight>
                <a:latin typeface="Nunito"/>
                <a:ea typeface="Nunito"/>
                <a:cs typeface="Nunito"/>
                <a:sym typeface="Nunito"/>
              </a:rPr>
              <a:t>between samples of three or more different populations</a:t>
            </a:r>
            <a:endParaRPr sz="2400">
              <a:solidFill>
                <a:srgbClr val="222222"/>
              </a:solidFill>
              <a:highlight>
                <a:srgbClr val="FFFFFF"/>
              </a:highlight>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31350"/>
            <a:ext cx="8520600" cy="5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With larger sample sizes (</a:t>
            </a:r>
            <a:r>
              <a:rPr i="1" lang="en" sz="2400"/>
              <a:t>n</a:t>
            </a:r>
            <a:r>
              <a:rPr lang="en" sz="2400"/>
              <a:t>), the standard deviation of the sample means decreases</a:t>
            </a:r>
            <a:endParaRPr b="1" sz="2400"/>
          </a:p>
        </p:txBody>
      </p:sp>
      <p:pic>
        <p:nvPicPr>
          <p:cNvPr id="185" name="Google Shape;185;p27"/>
          <p:cNvPicPr preferRelativeResize="0"/>
          <p:nvPr/>
        </p:nvPicPr>
        <p:blipFill rotWithShape="1">
          <a:blip r:embed="rId3">
            <a:alphaModFix/>
          </a:blip>
          <a:srcRect b="0" l="0" r="0" t="0"/>
          <a:stretch/>
        </p:blipFill>
        <p:spPr>
          <a:xfrm>
            <a:off x="280175" y="929150"/>
            <a:ext cx="6094800" cy="3661700"/>
          </a:xfrm>
          <a:prstGeom prst="rect">
            <a:avLst/>
          </a:prstGeom>
          <a:noFill/>
          <a:ln>
            <a:noFill/>
          </a:ln>
        </p:spPr>
      </p:pic>
      <p:sp>
        <p:nvSpPr>
          <p:cNvPr id="186" name="Google Shape;186;p27"/>
          <p:cNvSpPr txBox="1"/>
          <p:nvPr/>
        </p:nvSpPr>
        <p:spPr>
          <a:xfrm>
            <a:off x="0" y="4800600"/>
            <a:ext cx="5221200" cy="54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Nunito"/>
                <a:ea typeface="Nunito"/>
                <a:cs typeface="Nunito"/>
                <a:sym typeface="Nunito"/>
                <a:hlinkClick r:id="rId4"/>
              </a:rPr>
              <a:t>https://www.nature.com/articles/nmeth.2613/figures/3</a:t>
            </a:r>
            <a:endParaRPr b="0" i="0" sz="1400" u="none" cap="none" strike="noStrike">
              <a:solidFill>
                <a:srgbClr val="000000"/>
              </a:solidFill>
              <a:latin typeface="Nunito"/>
              <a:ea typeface="Nunito"/>
              <a:cs typeface="Nunito"/>
              <a:sym typeface="Nunito"/>
            </a:endParaRPr>
          </a:p>
        </p:txBody>
      </p:sp>
      <p:grpSp>
        <p:nvGrpSpPr>
          <p:cNvPr id="187" name="Google Shape;187;p27"/>
          <p:cNvGrpSpPr/>
          <p:nvPr/>
        </p:nvGrpSpPr>
        <p:grpSpPr>
          <a:xfrm>
            <a:off x="6448875" y="490950"/>
            <a:ext cx="2430300" cy="2374200"/>
            <a:chOff x="6699775" y="1461750"/>
            <a:chExt cx="2430300" cy="2374200"/>
          </a:xfrm>
        </p:grpSpPr>
        <p:cxnSp>
          <p:nvCxnSpPr>
            <p:cNvPr id="188" name="Google Shape;188;p27"/>
            <p:cNvCxnSpPr/>
            <p:nvPr/>
          </p:nvCxnSpPr>
          <p:spPr>
            <a:xfrm>
              <a:off x="6952225" y="2049100"/>
              <a:ext cx="62700" cy="425700"/>
            </a:xfrm>
            <a:prstGeom prst="straightConnector1">
              <a:avLst/>
            </a:prstGeom>
            <a:noFill/>
            <a:ln cap="flat" cmpd="sng" w="9525">
              <a:solidFill>
                <a:schemeClr val="dk2"/>
              </a:solidFill>
              <a:prstDash val="solid"/>
              <a:round/>
              <a:headEnd len="sm" w="sm" type="none"/>
              <a:tailEnd len="med" w="med" type="triangle"/>
            </a:ln>
          </p:spPr>
        </p:cxnSp>
        <p:grpSp>
          <p:nvGrpSpPr>
            <p:cNvPr id="189" name="Google Shape;189;p27"/>
            <p:cNvGrpSpPr/>
            <p:nvPr/>
          </p:nvGrpSpPr>
          <p:grpSpPr>
            <a:xfrm>
              <a:off x="6699775" y="1461750"/>
              <a:ext cx="2430300" cy="2374200"/>
              <a:chOff x="6699775" y="1461750"/>
              <a:chExt cx="2430300" cy="2374200"/>
            </a:xfrm>
          </p:grpSpPr>
          <p:sp>
            <p:nvSpPr>
              <p:cNvPr id="190" name="Google Shape;190;p27"/>
              <p:cNvSpPr txBox="1"/>
              <p:nvPr/>
            </p:nvSpPr>
            <p:spPr>
              <a:xfrm>
                <a:off x="6699775" y="2360500"/>
                <a:ext cx="2382600" cy="63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 sz="3200" u="none" cap="none" strike="noStrike">
                    <a:solidFill>
                      <a:srgbClr val="222222"/>
                    </a:solidFill>
                    <a:highlight>
                      <a:srgbClr val="FFFFFF"/>
                    </a:highlight>
                    <a:latin typeface="Lora"/>
                    <a:ea typeface="Lora"/>
                    <a:cs typeface="Lora"/>
                    <a:sym typeface="Lora"/>
                  </a:rPr>
                  <a:t>σX̅ = σ/√</a:t>
                </a:r>
                <a:r>
                  <a:rPr b="0" i="1" lang="en" sz="3200" u="none" cap="none" strike="noStrike">
                    <a:solidFill>
                      <a:srgbClr val="222222"/>
                    </a:solidFill>
                    <a:highlight>
                      <a:srgbClr val="FFFFFF"/>
                    </a:highlight>
                    <a:latin typeface="Lora"/>
                    <a:ea typeface="Lora"/>
                    <a:cs typeface="Lora"/>
                    <a:sym typeface="Lora"/>
                  </a:rPr>
                  <a:t>n</a:t>
                </a:r>
                <a:endParaRPr b="0" i="0" sz="3200" u="none" cap="none" strike="noStrike">
                  <a:solidFill>
                    <a:srgbClr val="000000"/>
                  </a:solidFill>
                  <a:latin typeface="Arial"/>
                  <a:ea typeface="Arial"/>
                  <a:cs typeface="Arial"/>
                  <a:sym typeface="Arial"/>
                </a:endParaRPr>
              </a:p>
            </p:txBody>
          </p:sp>
          <p:sp>
            <p:nvSpPr>
              <p:cNvPr id="191" name="Google Shape;191;p27"/>
              <p:cNvSpPr txBox="1"/>
              <p:nvPr/>
            </p:nvSpPr>
            <p:spPr>
              <a:xfrm>
                <a:off x="6795175" y="1461750"/>
                <a:ext cx="23349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Standard deviation of the </a:t>
                </a:r>
                <a:r>
                  <a:rPr b="0" i="0" lang="en" sz="1400" u="sng" cap="none" strike="noStrike">
                    <a:solidFill>
                      <a:srgbClr val="000000"/>
                    </a:solidFill>
                    <a:latin typeface="Nunito"/>
                    <a:ea typeface="Nunito"/>
                    <a:cs typeface="Nunito"/>
                    <a:sym typeface="Nunito"/>
                  </a:rPr>
                  <a:t>sample means</a:t>
                </a:r>
                <a:endParaRPr b="0" i="0" sz="1400" u="sng" cap="none" strike="noStrike">
                  <a:solidFill>
                    <a:srgbClr val="000000"/>
                  </a:solidFill>
                  <a:latin typeface="Nunito"/>
                  <a:ea typeface="Nunito"/>
                  <a:cs typeface="Nunito"/>
                  <a:sym typeface="Nunito"/>
                </a:endParaRPr>
              </a:p>
            </p:txBody>
          </p:sp>
          <p:sp>
            <p:nvSpPr>
              <p:cNvPr id="192" name="Google Shape;192;p27"/>
              <p:cNvSpPr txBox="1"/>
              <p:nvPr/>
            </p:nvSpPr>
            <p:spPr>
              <a:xfrm>
                <a:off x="6795175" y="3366750"/>
                <a:ext cx="23349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rgbClr val="000000"/>
                    </a:solidFill>
                    <a:latin typeface="Nunito"/>
                    <a:ea typeface="Nunito"/>
                    <a:cs typeface="Nunito"/>
                    <a:sym typeface="Nunito"/>
                  </a:rPr>
                  <a:t>Standard deviation of the </a:t>
                </a:r>
                <a:endParaRPr b="0" i="0" sz="12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200" u="sng" cap="none" strike="noStrike">
                    <a:solidFill>
                      <a:srgbClr val="000000"/>
                    </a:solidFill>
                    <a:latin typeface="Nunito"/>
                    <a:ea typeface="Nunito"/>
                    <a:cs typeface="Nunito"/>
                    <a:sym typeface="Nunito"/>
                  </a:rPr>
                  <a:t>population</a:t>
                </a:r>
                <a:endParaRPr b="0" i="0" sz="1200" u="sng" cap="none" strike="noStrike">
                  <a:solidFill>
                    <a:srgbClr val="000000"/>
                  </a:solidFill>
                  <a:latin typeface="Nunito"/>
                  <a:ea typeface="Nunito"/>
                  <a:cs typeface="Nunito"/>
                  <a:sym typeface="Nunito"/>
                </a:endParaRPr>
              </a:p>
            </p:txBody>
          </p:sp>
          <p:cxnSp>
            <p:nvCxnSpPr>
              <p:cNvPr id="193" name="Google Shape;193;p27"/>
              <p:cNvCxnSpPr/>
              <p:nvPr/>
            </p:nvCxnSpPr>
            <p:spPr>
              <a:xfrm flipH="1" rot="10800000">
                <a:off x="7175600" y="2879875"/>
                <a:ext cx="607200" cy="586200"/>
              </a:xfrm>
              <a:prstGeom prst="straightConnector1">
                <a:avLst/>
              </a:prstGeom>
              <a:noFill/>
              <a:ln cap="flat" cmpd="sng" w="9525">
                <a:solidFill>
                  <a:schemeClr val="dk2"/>
                </a:solidFill>
                <a:prstDash val="solid"/>
                <a:round/>
                <a:headEnd len="sm" w="sm" type="none"/>
                <a:tailEnd len="med" w="med" type="triangle"/>
              </a:ln>
            </p:spPr>
          </p:cxnSp>
        </p:grpSp>
      </p:grpSp>
      <p:sp>
        <p:nvSpPr>
          <p:cNvPr id="194" name="Google Shape;194;p27"/>
          <p:cNvSpPr txBox="1"/>
          <p:nvPr/>
        </p:nvSpPr>
        <p:spPr>
          <a:xfrm>
            <a:off x="6374975" y="2865425"/>
            <a:ext cx="2597700" cy="89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1155CC"/>
                </a:solidFill>
                <a:highlight>
                  <a:srgbClr val="FFFFFF"/>
                </a:highlight>
                <a:latin typeface="Nunito"/>
                <a:ea typeface="Nunito"/>
                <a:cs typeface="Nunito"/>
                <a:sym typeface="Nunito"/>
              </a:rPr>
              <a:t>As </a:t>
            </a:r>
            <a:r>
              <a:rPr b="0" i="1" lang="en" sz="1300" u="none" cap="none" strike="noStrike">
                <a:solidFill>
                  <a:srgbClr val="1155CC"/>
                </a:solidFill>
                <a:highlight>
                  <a:srgbClr val="FFFFFF"/>
                </a:highlight>
                <a:latin typeface="Nunito"/>
                <a:ea typeface="Nunito"/>
                <a:cs typeface="Nunito"/>
                <a:sym typeface="Nunito"/>
              </a:rPr>
              <a:t>n </a:t>
            </a:r>
            <a:r>
              <a:rPr b="0" i="0" lang="en" sz="1300" u="none" cap="none" strike="noStrike">
                <a:solidFill>
                  <a:srgbClr val="1155CC"/>
                </a:solidFill>
                <a:highlight>
                  <a:srgbClr val="FFFFFF"/>
                </a:highlight>
                <a:latin typeface="Nunito"/>
                <a:ea typeface="Nunito"/>
                <a:cs typeface="Nunito"/>
                <a:sym typeface="Nunito"/>
              </a:rPr>
              <a:t>increases, σ</a:t>
            </a:r>
            <a:r>
              <a:rPr b="0" i="0" lang="en" sz="950" u="none" cap="none" strike="noStrike">
                <a:solidFill>
                  <a:srgbClr val="1155CC"/>
                </a:solidFill>
                <a:highlight>
                  <a:srgbClr val="FFFFFF"/>
                </a:highlight>
                <a:latin typeface="Nunito"/>
                <a:ea typeface="Nunito"/>
                <a:cs typeface="Nunito"/>
                <a:sym typeface="Nunito"/>
              </a:rPr>
              <a:t>X̅</a:t>
            </a:r>
            <a:r>
              <a:rPr b="0" i="0" lang="en" sz="1300" u="none" cap="none" strike="noStrike">
                <a:solidFill>
                  <a:srgbClr val="1155CC"/>
                </a:solidFill>
                <a:highlight>
                  <a:srgbClr val="FFFFFF"/>
                </a:highlight>
                <a:latin typeface="Nunito"/>
                <a:ea typeface="Nunito"/>
                <a:cs typeface="Nunito"/>
                <a:sym typeface="Nunito"/>
              </a:rPr>
              <a:t> decreases. That is, the samples will have more similar means</a:t>
            </a:r>
            <a:r>
              <a:rPr lang="en" sz="1300">
                <a:solidFill>
                  <a:srgbClr val="1155CC"/>
                </a:solidFill>
                <a:highlight>
                  <a:srgbClr val="FFFFFF"/>
                </a:highlight>
                <a:latin typeface="Nunito"/>
                <a:ea typeface="Nunito"/>
                <a:cs typeface="Nunito"/>
                <a:sym typeface="Nunito"/>
              </a:rPr>
              <a:t>. Most importantly, when using a larger n, </a:t>
            </a:r>
            <a:r>
              <a:rPr b="1" lang="en" sz="1300">
                <a:solidFill>
                  <a:srgbClr val="1155CC"/>
                </a:solidFill>
                <a:highlight>
                  <a:srgbClr val="FFFFFF"/>
                </a:highlight>
                <a:latin typeface="Nunito"/>
                <a:ea typeface="Nunito"/>
                <a:cs typeface="Nunito"/>
                <a:sym typeface="Nunito"/>
              </a:rPr>
              <a:t>your sample mean is much more likely to be close to the true population mean. This is important in biology because we typically do one sample of size n (i.e., n replicates).</a:t>
            </a:r>
            <a:endParaRPr b="1" i="0" sz="1400" u="none" cap="none" strike="noStrike">
              <a:solidFill>
                <a:srgbClr val="1155CC"/>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31350"/>
            <a:ext cx="8520600" cy="5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t>Be wary of small sample sizes.</a:t>
            </a:r>
            <a:r>
              <a:rPr lang="en" sz="2400"/>
              <a:t> They can cause many of the sample means to vary substantially from the true population mean</a:t>
            </a:r>
            <a:endParaRPr b="1" sz="2400"/>
          </a:p>
        </p:txBody>
      </p:sp>
      <p:pic>
        <p:nvPicPr>
          <p:cNvPr id="200" name="Google Shape;200;p28"/>
          <p:cNvPicPr preferRelativeResize="0"/>
          <p:nvPr/>
        </p:nvPicPr>
        <p:blipFill rotWithShape="1">
          <a:blip r:embed="rId3">
            <a:alphaModFix/>
          </a:blip>
          <a:srcRect b="0" l="0" r="0" t="0"/>
          <a:stretch/>
        </p:blipFill>
        <p:spPr>
          <a:xfrm>
            <a:off x="76800" y="1426700"/>
            <a:ext cx="6094800" cy="3661700"/>
          </a:xfrm>
          <a:prstGeom prst="rect">
            <a:avLst/>
          </a:prstGeom>
          <a:noFill/>
          <a:ln>
            <a:noFill/>
          </a:ln>
        </p:spPr>
      </p:pic>
      <p:sp>
        <p:nvSpPr>
          <p:cNvPr id="201" name="Google Shape;201;p28"/>
          <p:cNvSpPr txBox="1"/>
          <p:nvPr/>
        </p:nvSpPr>
        <p:spPr>
          <a:xfrm>
            <a:off x="6268175" y="1845100"/>
            <a:ext cx="2818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222222"/>
                </a:solidFill>
                <a:highlight>
                  <a:srgbClr val="FFFFFF"/>
                </a:highlight>
                <a:latin typeface="Nunito"/>
                <a:ea typeface="Nunito"/>
                <a:cs typeface="Nunito"/>
                <a:sym typeface="Nunito"/>
              </a:rPr>
              <a:t>"It is still possible for a sample mean to fall far from the population mean, especially for small </a:t>
            </a:r>
            <a:r>
              <a:rPr b="0" i="1" lang="en" sz="1300" u="none" cap="none" strike="noStrike">
                <a:solidFill>
                  <a:srgbClr val="222222"/>
                </a:solidFill>
                <a:highlight>
                  <a:srgbClr val="FFFFFF"/>
                </a:highlight>
                <a:latin typeface="Nunito"/>
                <a:ea typeface="Nunito"/>
                <a:cs typeface="Nunito"/>
                <a:sym typeface="Nunito"/>
              </a:rPr>
              <a:t>n</a:t>
            </a:r>
            <a:r>
              <a:rPr b="0" i="0" lang="en" sz="1300" u="none" cap="none" strike="noStrike">
                <a:solidFill>
                  <a:srgbClr val="222222"/>
                </a:solidFill>
                <a:highlight>
                  <a:srgbClr val="FFFFFF"/>
                </a:highlight>
                <a:latin typeface="Nunito"/>
                <a:ea typeface="Nunito"/>
                <a:cs typeface="Nunito"/>
                <a:sym typeface="Nunito"/>
              </a:rPr>
              <a:t>. </a:t>
            </a:r>
            <a:r>
              <a:rPr b="1" i="0" lang="en" sz="1300" u="none" cap="none" strike="noStrike">
                <a:solidFill>
                  <a:srgbClr val="222222"/>
                </a:solidFill>
                <a:highlight>
                  <a:srgbClr val="FFFFFF"/>
                </a:highlight>
                <a:latin typeface="Nunito"/>
                <a:ea typeface="Nunito"/>
                <a:cs typeface="Nunito"/>
                <a:sym typeface="Nunito"/>
              </a:rPr>
              <a:t>For example, in ten iterations of drawing 10,000 samples of size </a:t>
            </a:r>
            <a:r>
              <a:rPr b="1" i="1" lang="en" sz="1300" u="none" cap="none" strike="noStrike">
                <a:solidFill>
                  <a:srgbClr val="222222"/>
                </a:solidFill>
                <a:highlight>
                  <a:srgbClr val="FFFFFF"/>
                </a:highlight>
                <a:latin typeface="Nunito"/>
                <a:ea typeface="Nunito"/>
                <a:cs typeface="Nunito"/>
                <a:sym typeface="Nunito"/>
              </a:rPr>
              <a:t>n</a:t>
            </a:r>
            <a:r>
              <a:rPr b="1" i="0" lang="en" sz="1300" u="none" cap="none" strike="noStrike">
                <a:solidFill>
                  <a:srgbClr val="222222"/>
                </a:solidFill>
                <a:highlight>
                  <a:srgbClr val="FFFFFF"/>
                </a:highlight>
                <a:latin typeface="Nunito"/>
                <a:ea typeface="Nunito"/>
                <a:cs typeface="Nunito"/>
                <a:sym typeface="Nunito"/>
              </a:rPr>
              <a:t> = 3 from the irregular distribution, the number of times the sample mean fell outside μ ± σ (indicated by vertical dotted lines) ranged from 7.6% to 8.6%.</a:t>
            </a:r>
            <a:r>
              <a:rPr b="0" i="0" lang="en" sz="1300" u="none" cap="none" strike="noStrike">
                <a:solidFill>
                  <a:srgbClr val="222222"/>
                </a:solidFill>
                <a:highlight>
                  <a:srgbClr val="FFFFFF"/>
                </a:highlight>
                <a:latin typeface="Nunito"/>
                <a:ea typeface="Nunito"/>
                <a:cs typeface="Nunito"/>
                <a:sym typeface="Nunito"/>
              </a:rPr>
              <a:t> </a:t>
            </a:r>
            <a:endParaRPr b="0" i="0" sz="1300" u="none" cap="none" strike="noStrike">
              <a:solidFill>
                <a:srgbClr val="222222"/>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222222"/>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1155CC"/>
                </a:solidFill>
                <a:highlight>
                  <a:srgbClr val="FFFFFF"/>
                </a:highlight>
                <a:latin typeface="Nunito"/>
                <a:ea typeface="Nunito"/>
                <a:cs typeface="Nunito"/>
                <a:sym typeface="Nunito"/>
              </a:rPr>
              <a:t>Thus, use caution when interpreting means of small samples.</a:t>
            </a:r>
            <a:r>
              <a:rPr b="1" i="0" lang="en" sz="1300" u="none" cap="none" strike="noStrike">
                <a:solidFill>
                  <a:srgbClr val="222222"/>
                </a:solidFill>
                <a:highlight>
                  <a:srgbClr val="FFFFFF"/>
                </a:highlight>
                <a:latin typeface="Nunito"/>
                <a:ea typeface="Nunito"/>
                <a:cs typeface="Nunito"/>
                <a:sym typeface="Nunito"/>
              </a:rPr>
              <a:t>"</a:t>
            </a:r>
            <a:endParaRPr b="1" i="0" sz="1400" u="none" cap="none" strike="noStrike">
              <a:solidFill>
                <a:srgbClr val="000000"/>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31350"/>
            <a:ext cx="8520600" cy="5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Samples better approximate population as </a:t>
            </a:r>
            <a:r>
              <a:rPr i="1" lang="en" sz="2400"/>
              <a:t>n</a:t>
            </a:r>
            <a:r>
              <a:rPr lang="en" sz="2400"/>
              <a:t> increases.</a:t>
            </a:r>
            <a:endParaRPr b="1" sz="2400"/>
          </a:p>
        </p:txBody>
      </p:sp>
      <p:pic>
        <p:nvPicPr>
          <p:cNvPr id="207" name="Google Shape;207;p29"/>
          <p:cNvPicPr preferRelativeResize="0"/>
          <p:nvPr/>
        </p:nvPicPr>
        <p:blipFill rotWithShape="1">
          <a:blip r:embed="rId3">
            <a:alphaModFix/>
          </a:blip>
          <a:srcRect b="0" l="0" r="0" t="0"/>
          <a:stretch/>
        </p:blipFill>
        <p:spPr>
          <a:xfrm>
            <a:off x="381000" y="692550"/>
            <a:ext cx="5307276" cy="4298550"/>
          </a:xfrm>
          <a:prstGeom prst="rect">
            <a:avLst/>
          </a:prstGeom>
          <a:noFill/>
          <a:ln>
            <a:noFill/>
          </a:ln>
        </p:spPr>
      </p:pic>
      <p:sp>
        <p:nvSpPr>
          <p:cNvPr id="208" name="Google Shape;208;p29"/>
          <p:cNvSpPr txBox="1"/>
          <p:nvPr/>
        </p:nvSpPr>
        <p:spPr>
          <a:xfrm>
            <a:off x="5909275" y="3703575"/>
            <a:ext cx="3000000" cy="111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222222"/>
                </a:solidFill>
                <a:highlight>
                  <a:srgbClr val="FFFFFF"/>
                </a:highlight>
                <a:latin typeface="Nunito"/>
                <a:ea typeface="Nunito"/>
                <a:cs typeface="Nunito"/>
                <a:sym typeface="Nunito"/>
              </a:rPr>
              <a:t>The measured spread of sample means is also known as the standard error of the mean (s.e.m., SE</a:t>
            </a:r>
            <a:r>
              <a:rPr b="0" i="0" lang="en" sz="950" u="none" cap="none" strike="noStrike">
                <a:solidFill>
                  <a:srgbClr val="222222"/>
                </a:solidFill>
                <a:highlight>
                  <a:srgbClr val="FFFFFF"/>
                </a:highlight>
                <a:latin typeface="Nunito"/>
                <a:ea typeface="Nunito"/>
                <a:cs typeface="Nunito"/>
                <a:sym typeface="Nunito"/>
              </a:rPr>
              <a:t>X̅</a:t>
            </a:r>
            <a:r>
              <a:rPr b="0" i="0" lang="en" sz="1300" u="none" cap="none" strike="noStrike">
                <a:solidFill>
                  <a:srgbClr val="222222"/>
                </a:solidFill>
                <a:highlight>
                  <a:srgbClr val="FFFFFF"/>
                </a:highlight>
                <a:latin typeface="Nunito"/>
                <a:ea typeface="Nunito"/>
                <a:cs typeface="Nunito"/>
                <a:sym typeface="Nunito"/>
              </a:rPr>
              <a:t>) and is used to estimate σ</a:t>
            </a:r>
            <a:r>
              <a:rPr b="0" i="0" lang="en" sz="950" u="none" cap="none" strike="noStrike">
                <a:solidFill>
                  <a:srgbClr val="222222"/>
                </a:solidFill>
                <a:highlight>
                  <a:srgbClr val="FFFFFF"/>
                </a:highlight>
                <a:latin typeface="Nunito"/>
                <a:ea typeface="Nunito"/>
                <a:cs typeface="Nunito"/>
                <a:sym typeface="Nunito"/>
              </a:rPr>
              <a:t>X̅, </a:t>
            </a:r>
            <a:r>
              <a:rPr b="0" i="0" lang="en" sz="1300" u="none" cap="none" strike="noStrike">
                <a:solidFill>
                  <a:srgbClr val="222222"/>
                </a:solidFill>
                <a:highlight>
                  <a:srgbClr val="FFFFFF"/>
                </a:highlight>
                <a:latin typeface="Nunito"/>
                <a:ea typeface="Nunito"/>
                <a:cs typeface="Nunito"/>
                <a:sym typeface="Nunito"/>
              </a:rPr>
              <a:t>which we cannot know because we cannot collect all possible samples.</a:t>
            </a:r>
            <a:endParaRPr b="0" i="0" sz="1300" u="none" cap="none" strike="noStrike">
              <a:solidFill>
                <a:srgbClr val="000000"/>
              </a:solidFill>
              <a:latin typeface="Nunito"/>
              <a:ea typeface="Nunito"/>
              <a:cs typeface="Nunito"/>
              <a:sym typeface="Nunito"/>
            </a:endParaRPr>
          </a:p>
        </p:txBody>
      </p:sp>
      <p:grpSp>
        <p:nvGrpSpPr>
          <p:cNvPr id="209" name="Google Shape;209;p29"/>
          <p:cNvGrpSpPr/>
          <p:nvPr/>
        </p:nvGrpSpPr>
        <p:grpSpPr>
          <a:xfrm>
            <a:off x="1941075" y="701950"/>
            <a:ext cx="3129125" cy="3852900"/>
            <a:chOff x="1941075" y="701950"/>
            <a:chExt cx="3129125" cy="3852900"/>
          </a:xfrm>
        </p:grpSpPr>
        <p:sp>
          <p:nvSpPr>
            <p:cNvPr id="210" name="Google Shape;210;p29"/>
            <p:cNvSpPr txBox="1"/>
            <p:nvPr/>
          </p:nvSpPr>
          <p:spPr>
            <a:xfrm>
              <a:off x="2070200" y="3129075"/>
              <a:ext cx="3000000" cy="57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1155CC"/>
                  </a:solidFill>
                  <a:highlight>
                    <a:srgbClr val="FFFFFF"/>
                  </a:highlight>
                  <a:latin typeface="Nunito"/>
                  <a:ea typeface="Nunito"/>
                  <a:cs typeface="Nunito"/>
                  <a:sym typeface="Nunito"/>
                </a:rPr>
                <a:t>A sample size of 30 is often recommended.</a:t>
              </a:r>
              <a:endParaRPr b="1" i="0" sz="1300" u="none" cap="none" strike="noStrike">
                <a:solidFill>
                  <a:srgbClr val="1155CC"/>
                </a:solidFill>
                <a:latin typeface="Nunito"/>
                <a:ea typeface="Nunito"/>
                <a:cs typeface="Nunito"/>
                <a:sym typeface="Nunito"/>
              </a:endParaRPr>
            </a:p>
          </p:txBody>
        </p:sp>
        <p:cxnSp>
          <p:nvCxnSpPr>
            <p:cNvPr id="211" name="Google Shape;211;p29"/>
            <p:cNvCxnSpPr/>
            <p:nvPr/>
          </p:nvCxnSpPr>
          <p:spPr>
            <a:xfrm>
              <a:off x="1941075" y="701950"/>
              <a:ext cx="0" cy="3852900"/>
            </a:xfrm>
            <a:prstGeom prst="straightConnector1">
              <a:avLst/>
            </a:prstGeom>
            <a:noFill/>
            <a:ln cap="flat" cmpd="sng" w="38100">
              <a:solidFill>
                <a:srgbClr val="1155CC"/>
              </a:solidFill>
              <a:prstDash val="dash"/>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0"/>
          <p:cNvPicPr preferRelativeResize="0"/>
          <p:nvPr/>
        </p:nvPicPr>
        <p:blipFill rotWithShape="1">
          <a:blip r:embed="rId3">
            <a:alphaModFix/>
          </a:blip>
          <a:srcRect b="0" l="0" r="0" t="0"/>
          <a:stretch/>
        </p:blipFill>
        <p:spPr>
          <a:xfrm>
            <a:off x="2805100" y="2128950"/>
            <a:ext cx="3533799" cy="2862150"/>
          </a:xfrm>
          <a:prstGeom prst="rect">
            <a:avLst/>
          </a:prstGeom>
          <a:noFill/>
          <a:ln>
            <a:noFill/>
          </a:ln>
        </p:spPr>
      </p:pic>
      <p:sp>
        <p:nvSpPr>
          <p:cNvPr id="217" name="Google Shape;217;p30"/>
          <p:cNvSpPr txBox="1"/>
          <p:nvPr/>
        </p:nvSpPr>
        <p:spPr>
          <a:xfrm>
            <a:off x="356000" y="120850"/>
            <a:ext cx="84600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rgbClr val="1155CC"/>
                </a:solidFill>
                <a:latin typeface="Nunito"/>
                <a:ea typeface="Nunito"/>
                <a:cs typeface="Nunito"/>
                <a:sym typeface="Nunito"/>
              </a:rPr>
              <a:t>Estimates from samples have uncertainty.</a:t>
            </a:r>
            <a:endParaRPr b="1" i="0" sz="2400" u="none" cap="none" strike="noStrike">
              <a:solidFill>
                <a:srgbClr val="1155CC"/>
              </a:solidFill>
              <a:latin typeface="Nunito"/>
              <a:ea typeface="Nunito"/>
              <a:cs typeface="Nunito"/>
              <a:sym typeface="Nunito"/>
            </a:endParaRPr>
          </a:p>
          <a:p>
            <a:pPr indent="0" lvl="0" marL="0" marR="0" rtl="0" algn="l">
              <a:lnSpc>
                <a:spcPct val="115000"/>
              </a:lnSpc>
              <a:spcBef>
                <a:spcPts val="0"/>
              </a:spcBef>
              <a:spcAft>
                <a:spcPts val="0"/>
              </a:spcAft>
              <a:buClr>
                <a:srgbClr val="000000"/>
              </a:buClr>
              <a:buSzPts val="2400"/>
              <a:buFont typeface="Arial"/>
              <a:buNone/>
            </a:pPr>
            <a:r>
              <a:rPr b="0" i="0" lang="en" sz="2400" u="none" cap="none" strike="noStrike">
                <a:solidFill>
                  <a:schemeClr val="dk1"/>
                </a:solidFill>
                <a:latin typeface="Nunito"/>
                <a:ea typeface="Nunito"/>
                <a:cs typeface="Nunito"/>
                <a:sym typeface="Nunito"/>
              </a:rPr>
              <a:t>How can we quantify the degree to which a (random) sample's mean and standard deviation is a good representation of the true population's mean and standard deviation? </a:t>
            </a:r>
            <a:endParaRPr b="0" i="0" sz="2400" u="none" cap="none" strike="noStrike">
              <a:solidFill>
                <a:srgbClr val="000000"/>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31"/>
          <p:cNvSpPr txBox="1"/>
          <p:nvPr/>
        </p:nvSpPr>
        <p:spPr>
          <a:xfrm>
            <a:off x="356000" y="120850"/>
            <a:ext cx="86346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400" u="none" cap="none" strike="noStrike">
                <a:solidFill>
                  <a:srgbClr val="1155CC"/>
                </a:solidFill>
                <a:latin typeface="Nunito"/>
                <a:ea typeface="Nunito"/>
                <a:cs typeface="Nunito"/>
                <a:sym typeface="Nunito"/>
              </a:rPr>
              <a:t>Error bars are commonly used</a:t>
            </a:r>
            <a:r>
              <a:rPr b="1" i="0" lang="en" sz="2400" u="none" cap="none" strike="noStrike">
                <a:solidFill>
                  <a:srgbClr val="1155CC"/>
                </a:solidFill>
                <a:latin typeface="Nunito"/>
                <a:ea typeface="Nunito"/>
                <a:cs typeface="Nunito"/>
                <a:sym typeface="Nunito"/>
              </a:rPr>
              <a:t>, </a:t>
            </a:r>
            <a:r>
              <a:rPr b="1" i="0" lang="en" sz="2400" u="none" cap="none" strike="noStrike">
                <a:solidFill>
                  <a:srgbClr val="1155CC"/>
                </a:solidFill>
                <a:latin typeface="Nunito"/>
                <a:ea typeface="Nunito"/>
                <a:cs typeface="Nunito"/>
                <a:sym typeface="Nunito"/>
              </a:rPr>
              <a:t>misused, and misunderstood</a:t>
            </a:r>
            <a:endParaRPr b="1" i="0" sz="2400" u="none" cap="none" strike="noStrike">
              <a:solidFill>
                <a:srgbClr val="1155CC"/>
              </a:solidFill>
              <a:latin typeface="Nunito"/>
              <a:ea typeface="Nunito"/>
              <a:cs typeface="Nunito"/>
              <a:sym typeface="Nunito"/>
            </a:endParaRPr>
          </a:p>
        </p:txBody>
      </p:sp>
      <p:pic>
        <p:nvPicPr>
          <p:cNvPr id="223" name="Google Shape;223;p31"/>
          <p:cNvPicPr preferRelativeResize="0"/>
          <p:nvPr/>
        </p:nvPicPr>
        <p:blipFill>
          <a:blip r:embed="rId3">
            <a:alphaModFix/>
          </a:blip>
          <a:stretch>
            <a:fillRect/>
          </a:stretch>
        </p:blipFill>
        <p:spPr>
          <a:xfrm>
            <a:off x="2247325" y="722825"/>
            <a:ext cx="4649350" cy="40412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descr="header-bg.jpg" id="61" name="Google Shape;61;p14"/>
          <p:cNvPicPr preferRelativeResize="0"/>
          <p:nvPr/>
        </p:nvPicPr>
        <p:blipFill>
          <a:blip r:embed="rId3">
            <a:alphaModFix/>
          </a:blip>
          <a:stretch>
            <a:fillRect/>
          </a:stretch>
        </p:blipFill>
        <p:spPr>
          <a:xfrm>
            <a:off x="0" y="219125"/>
            <a:ext cx="9144000" cy="4813925"/>
          </a:xfrm>
          <a:prstGeom prst="rect">
            <a:avLst/>
          </a:prstGeom>
          <a:noFill/>
          <a:ln>
            <a:noFill/>
          </a:ln>
        </p:spPr>
      </p:pic>
      <p:sp>
        <p:nvSpPr>
          <p:cNvPr id="62" name="Google Shape;62;p14"/>
          <p:cNvSpPr txBox="1"/>
          <p:nvPr>
            <p:ph type="ctrTitle"/>
          </p:nvPr>
        </p:nvSpPr>
        <p:spPr>
          <a:xfrm>
            <a:off x="858300" y="500575"/>
            <a:ext cx="7503900" cy="138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4800">
                <a:solidFill>
                  <a:srgbClr val="FFFFFF"/>
                </a:solidFill>
              </a:rPr>
              <a:t>The Central Limit Theorem</a:t>
            </a:r>
            <a:endParaRPr b="1" sz="4800">
              <a:solidFill>
                <a:srgbClr val="FFFFFF"/>
              </a:solidFill>
            </a:endParaRPr>
          </a:p>
        </p:txBody>
      </p:sp>
      <p:sp>
        <p:nvSpPr>
          <p:cNvPr id="63" name="Google Shape;63;p14"/>
          <p:cNvSpPr txBox="1"/>
          <p:nvPr>
            <p:ph idx="1" type="subTitle"/>
          </p:nvPr>
        </p:nvSpPr>
        <p:spPr>
          <a:xfrm>
            <a:off x="480625" y="1733400"/>
            <a:ext cx="81957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rPr>
              <a:t>Applied Computational Genomics</a:t>
            </a:r>
            <a:endParaRPr b="1" sz="2400">
              <a:solidFill>
                <a:schemeClr val="lt1"/>
              </a:solidFill>
            </a:endParaRPr>
          </a:p>
          <a:p>
            <a:pPr indent="0" lvl="0" marL="0" rtl="0" algn="ctr">
              <a:spcBef>
                <a:spcPts val="0"/>
              </a:spcBef>
              <a:spcAft>
                <a:spcPts val="0"/>
              </a:spcAft>
              <a:buClr>
                <a:schemeClr val="dk1"/>
              </a:buClr>
              <a:buSzPts val="1100"/>
              <a:buFont typeface="Arial"/>
              <a:buNone/>
            </a:pPr>
            <a:r>
              <a:rPr lang="en" sz="2000">
                <a:solidFill>
                  <a:schemeClr val="lt1"/>
                </a:solidFill>
              </a:rPr>
              <a:t>https://github.com/quinlan-lab/applied-computational-genomics</a:t>
            </a:r>
            <a:endParaRPr sz="2000">
              <a:solidFill>
                <a:schemeClr val="lt1"/>
              </a:solidFill>
            </a:endParaRPr>
          </a:p>
          <a:p>
            <a:pPr indent="0" lvl="0" marL="0" rtl="0" algn="ctr">
              <a:spcBef>
                <a:spcPts val="0"/>
              </a:spcBef>
              <a:spcAft>
                <a:spcPts val="0"/>
              </a:spcAft>
              <a:buClr>
                <a:schemeClr val="dk1"/>
              </a:buClr>
              <a:buSzPts val="1100"/>
              <a:buFont typeface="Arial"/>
              <a:buNone/>
            </a:pPr>
            <a:r>
              <a:t/>
            </a:r>
            <a:endParaRPr b="1" sz="2000">
              <a:solidFill>
                <a:srgbClr val="FFFFFF"/>
              </a:solidFill>
            </a:endParaRPr>
          </a:p>
          <a:p>
            <a:pPr indent="0" lvl="0" marL="0" rtl="0" algn="ctr">
              <a:spcBef>
                <a:spcPts val="0"/>
              </a:spcBef>
              <a:spcAft>
                <a:spcPts val="0"/>
              </a:spcAft>
              <a:buClr>
                <a:schemeClr val="dk1"/>
              </a:buClr>
              <a:buSzPts val="1100"/>
              <a:buFont typeface="Arial"/>
              <a:buNone/>
            </a:pPr>
            <a:r>
              <a:rPr b="1" lang="en" sz="2000">
                <a:solidFill>
                  <a:srgbClr val="FFFFFF"/>
                </a:solidFill>
              </a:rPr>
              <a:t>Aaron Quinlan</a:t>
            </a:r>
            <a:endParaRPr b="1" sz="2000">
              <a:solidFill>
                <a:srgbClr val="FFFFFF"/>
              </a:solidFill>
            </a:endParaRPr>
          </a:p>
          <a:p>
            <a:pPr indent="0" lvl="0" marL="0" rtl="0" algn="ctr">
              <a:spcBef>
                <a:spcPts val="0"/>
              </a:spcBef>
              <a:spcAft>
                <a:spcPts val="0"/>
              </a:spcAft>
              <a:buClr>
                <a:schemeClr val="dk1"/>
              </a:buClr>
              <a:buSzPts val="1100"/>
              <a:buFont typeface="Arial"/>
              <a:buNone/>
            </a:pPr>
            <a:r>
              <a:rPr b="1" lang="en" sz="2200">
                <a:solidFill>
                  <a:srgbClr val="FFFFFF"/>
                </a:solidFill>
              </a:rPr>
              <a:t>Departments of Human Genetics and Biomedical Informatics</a:t>
            </a:r>
            <a:endParaRPr b="1" sz="2200">
              <a:solidFill>
                <a:srgbClr val="FFFFFF"/>
              </a:solidFill>
            </a:endParaRPr>
          </a:p>
          <a:p>
            <a:pPr indent="0" lvl="0" marL="0" rtl="0" algn="ctr">
              <a:spcBef>
                <a:spcPts val="0"/>
              </a:spcBef>
              <a:spcAft>
                <a:spcPts val="0"/>
              </a:spcAft>
              <a:buClr>
                <a:schemeClr val="dk1"/>
              </a:buClr>
              <a:buSzPts val="1100"/>
              <a:buFont typeface="Arial"/>
              <a:buNone/>
            </a:pPr>
            <a:r>
              <a:rPr b="1" lang="en" sz="2200"/>
              <a:t>University of Utah</a:t>
            </a:r>
            <a:endParaRPr b="1" sz="2200"/>
          </a:p>
          <a:p>
            <a:pPr indent="0" lvl="0" marL="0" rtl="0" algn="ctr">
              <a:spcBef>
                <a:spcPts val="0"/>
              </a:spcBef>
              <a:spcAft>
                <a:spcPts val="0"/>
              </a:spcAft>
              <a:buClr>
                <a:schemeClr val="dk1"/>
              </a:buClr>
              <a:buSzPts val="1100"/>
              <a:buFont typeface="Arial"/>
              <a:buNone/>
            </a:pPr>
            <a:r>
              <a:rPr b="1" lang="en" sz="2200"/>
              <a:t>quinlanlab.org</a:t>
            </a:r>
            <a:endParaRPr b="1" sz="24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7" name="Shape 227"/>
        <p:cNvGrpSpPr/>
        <p:nvPr/>
      </p:nvGrpSpPr>
      <p:grpSpPr>
        <a:xfrm>
          <a:off x="0" y="0"/>
          <a:ext cx="0" cy="0"/>
          <a:chOff x="0" y="0"/>
          <a:chExt cx="0" cy="0"/>
        </a:xfrm>
      </p:grpSpPr>
      <p:sp>
        <p:nvSpPr>
          <p:cNvPr id="228" name="Google Shape;228;p32"/>
          <p:cNvSpPr txBox="1"/>
          <p:nvPr/>
        </p:nvSpPr>
        <p:spPr>
          <a:xfrm>
            <a:off x="356000" y="120850"/>
            <a:ext cx="84600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800" u="none" cap="none" strike="noStrike">
                <a:solidFill>
                  <a:srgbClr val="1155CC"/>
                </a:solidFill>
                <a:latin typeface="Nunito"/>
                <a:ea typeface="Nunito"/>
                <a:cs typeface="Nunito"/>
                <a:sym typeface="Nunito"/>
              </a:rPr>
              <a:t>Two types of error bars: </a:t>
            </a:r>
            <a:r>
              <a:rPr b="1" i="0" lang="en" sz="2800" u="sng" cap="none" strike="noStrike">
                <a:solidFill>
                  <a:srgbClr val="1155CC"/>
                </a:solidFill>
                <a:latin typeface="Nunito"/>
                <a:ea typeface="Nunito"/>
                <a:cs typeface="Nunito"/>
                <a:sym typeface="Nunito"/>
              </a:rPr>
              <a:t>descriptive</a:t>
            </a:r>
            <a:r>
              <a:rPr b="1" i="0" lang="en" sz="2800" u="none" cap="none" strike="noStrike">
                <a:solidFill>
                  <a:srgbClr val="1155CC"/>
                </a:solidFill>
                <a:latin typeface="Nunito"/>
                <a:ea typeface="Nunito"/>
                <a:cs typeface="Nunito"/>
                <a:sym typeface="Nunito"/>
              </a:rPr>
              <a:t> and inferential</a:t>
            </a:r>
            <a:endParaRPr b="1" i="0" sz="2800" u="none" cap="none" strike="noStrike">
              <a:solidFill>
                <a:srgbClr val="1155CC"/>
              </a:solidFill>
              <a:latin typeface="Nunito"/>
              <a:ea typeface="Nunito"/>
              <a:cs typeface="Nunito"/>
              <a:sym typeface="Nunito"/>
            </a:endParaRPr>
          </a:p>
        </p:txBody>
      </p:sp>
      <p:pic>
        <p:nvPicPr>
          <p:cNvPr id="229" name="Google Shape;229;p32"/>
          <p:cNvPicPr preferRelativeResize="0"/>
          <p:nvPr/>
        </p:nvPicPr>
        <p:blipFill rotWithShape="1">
          <a:blip r:embed="rId3">
            <a:alphaModFix/>
          </a:blip>
          <a:srcRect b="0" l="0" r="0" t="0"/>
          <a:stretch/>
        </p:blipFill>
        <p:spPr>
          <a:xfrm>
            <a:off x="702475" y="1292799"/>
            <a:ext cx="3236598" cy="3710877"/>
          </a:xfrm>
          <a:prstGeom prst="rect">
            <a:avLst/>
          </a:prstGeom>
          <a:noFill/>
          <a:ln>
            <a:noFill/>
          </a:ln>
        </p:spPr>
      </p:pic>
      <p:sp>
        <p:nvSpPr>
          <p:cNvPr id="230" name="Google Shape;230;p32"/>
          <p:cNvSpPr txBox="1"/>
          <p:nvPr/>
        </p:nvSpPr>
        <p:spPr>
          <a:xfrm>
            <a:off x="4586000" y="2107494"/>
            <a:ext cx="4352728" cy="16004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1155CC"/>
                </a:solidFill>
                <a:latin typeface="Nunito"/>
                <a:ea typeface="Nunito"/>
                <a:cs typeface="Nunito"/>
                <a:sym typeface="Nunito"/>
              </a:rPr>
              <a:t>Descriptive error bars</a:t>
            </a:r>
            <a:endParaRPr b="1">
              <a:solidFill>
                <a:srgbClr val="1155CC"/>
              </a:solidFill>
              <a:latin typeface="Nunito"/>
              <a:ea typeface="Nunito"/>
              <a:cs typeface="Nunito"/>
              <a:sym typeface="Nunito"/>
            </a:endParaRPr>
          </a:p>
          <a:p>
            <a:pPr indent="-342900" lvl="0" marL="342900" marR="0" rtl="0" algn="l">
              <a:lnSpc>
                <a:spcPct val="100000"/>
              </a:lnSpc>
              <a:spcBef>
                <a:spcPts val="0"/>
              </a:spcBef>
              <a:spcAft>
                <a:spcPts val="0"/>
              </a:spcAft>
              <a:buClr>
                <a:srgbClr val="000000"/>
              </a:buClr>
              <a:buSzPts val="1400"/>
              <a:buFont typeface="Nunito"/>
              <a:buChar char="•"/>
            </a:pPr>
            <a:r>
              <a:rPr i="0" lang="en" sz="1400" u="none" cap="none" strike="noStrike">
                <a:solidFill>
                  <a:srgbClr val="000000"/>
                </a:solidFill>
                <a:latin typeface="Nunito Light"/>
                <a:ea typeface="Nunito Light"/>
                <a:cs typeface="Nunito Light"/>
                <a:sym typeface="Nunito Light"/>
              </a:rPr>
              <a:t>Meant to give show the “spread” of the data</a:t>
            </a:r>
            <a:endParaRPr>
              <a:latin typeface="Nunito"/>
              <a:ea typeface="Nunito"/>
              <a:cs typeface="Nunito"/>
              <a:sym typeface="Nunito"/>
            </a:endParaRPr>
          </a:p>
          <a:p>
            <a:pPr indent="-342900" lvl="0" marL="342900" marR="0" rtl="0" algn="l">
              <a:lnSpc>
                <a:spcPct val="100000"/>
              </a:lnSpc>
              <a:spcBef>
                <a:spcPts val="0"/>
              </a:spcBef>
              <a:spcAft>
                <a:spcPts val="0"/>
              </a:spcAft>
              <a:buClr>
                <a:srgbClr val="000000"/>
              </a:buClr>
              <a:buSzPts val="1400"/>
              <a:buFont typeface="Nunito"/>
              <a:buChar char="•"/>
            </a:pPr>
            <a:r>
              <a:rPr i="0" lang="en" sz="1400" u="none" cap="none" strike="noStrike">
                <a:solidFill>
                  <a:srgbClr val="000000"/>
                </a:solidFill>
                <a:latin typeface="Nunito Light"/>
                <a:ea typeface="Nunito Light"/>
                <a:cs typeface="Nunito Light"/>
                <a:sym typeface="Nunito Light"/>
              </a:rPr>
              <a:t>Range (min to max value)</a:t>
            </a:r>
            <a:endParaRPr>
              <a:latin typeface="Nunito"/>
              <a:ea typeface="Nunito"/>
              <a:cs typeface="Nunito"/>
              <a:sym typeface="Nunito"/>
            </a:endParaRPr>
          </a:p>
          <a:p>
            <a:pPr indent="-342900" lvl="0" marL="342900" marR="0" rtl="0" algn="l">
              <a:lnSpc>
                <a:spcPct val="100000"/>
              </a:lnSpc>
              <a:spcBef>
                <a:spcPts val="0"/>
              </a:spcBef>
              <a:spcAft>
                <a:spcPts val="0"/>
              </a:spcAft>
              <a:buClr>
                <a:srgbClr val="000000"/>
              </a:buClr>
              <a:buSzPts val="1400"/>
              <a:buFont typeface="Nunito"/>
              <a:buChar char="•"/>
            </a:pPr>
            <a:r>
              <a:rPr i="0" lang="en" sz="1400" u="none" cap="none" strike="noStrike">
                <a:solidFill>
                  <a:srgbClr val="000000"/>
                </a:solidFill>
                <a:latin typeface="Nunito Light"/>
                <a:ea typeface="Nunito Light"/>
                <a:cs typeface="Nunito Light"/>
                <a:sym typeface="Nunito Light"/>
              </a:rPr>
              <a:t>Standard deviation (SD)</a:t>
            </a:r>
            <a:endParaRPr>
              <a:latin typeface="Nunito"/>
              <a:ea typeface="Nunito"/>
              <a:cs typeface="Nunito"/>
              <a:sym typeface="Nunito"/>
            </a:endParaRPr>
          </a:p>
          <a:p>
            <a:pPr indent="-342900" lvl="0" marL="342900" marR="0" rtl="0" algn="l">
              <a:lnSpc>
                <a:spcPct val="100000"/>
              </a:lnSpc>
              <a:spcBef>
                <a:spcPts val="0"/>
              </a:spcBef>
              <a:spcAft>
                <a:spcPts val="0"/>
              </a:spcAft>
              <a:buClr>
                <a:srgbClr val="000000"/>
              </a:buClr>
              <a:buSzPts val="1400"/>
              <a:buFont typeface="Nunito"/>
              <a:buChar char="•"/>
            </a:pPr>
            <a:r>
              <a:rPr i="0" lang="en" sz="1400" u="none" cap="none" strike="noStrike">
                <a:solidFill>
                  <a:srgbClr val="000000"/>
                </a:solidFill>
                <a:latin typeface="Nunito Light"/>
                <a:ea typeface="Nunito Light"/>
                <a:cs typeface="Nunito Light"/>
                <a:sym typeface="Nunito Light"/>
              </a:rPr>
              <a:t>Useful for asking whether a single result fits within a normal range (e.g., cholesterol levels)</a:t>
            </a:r>
            <a:endParaRPr>
              <a:latin typeface="Nunito"/>
              <a:ea typeface="Nunito"/>
              <a:cs typeface="Nunito"/>
              <a:sym typeface="Nunito"/>
            </a:endParaRPr>
          </a:p>
          <a:p>
            <a:pPr indent="-342900" lvl="0" marL="342900" marR="0" rtl="0" algn="l">
              <a:lnSpc>
                <a:spcPct val="100000"/>
              </a:lnSpc>
              <a:spcBef>
                <a:spcPts val="0"/>
              </a:spcBef>
              <a:spcAft>
                <a:spcPts val="0"/>
              </a:spcAft>
              <a:buClr>
                <a:srgbClr val="1155CC"/>
              </a:buClr>
              <a:buSzPts val="1400"/>
              <a:buFont typeface="Nunito"/>
              <a:buChar char="•"/>
            </a:pPr>
            <a:r>
              <a:rPr i="0" lang="en" sz="1400" u="none" cap="none" strike="noStrike">
                <a:solidFill>
                  <a:srgbClr val="1155CC"/>
                </a:solidFill>
                <a:latin typeface="Nunito"/>
                <a:ea typeface="Nunito"/>
                <a:cs typeface="Nunito"/>
                <a:sym typeface="Nunito"/>
              </a:rPr>
              <a:t>Not useful for comparison of conditions or groups</a:t>
            </a:r>
            <a:endParaRPr>
              <a:solidFill>
                <a:srgbClr val="1155CC"/>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4" name="Shape 234"/>
        <p:cNvGrpSpPr/>
        <p:nvPr/>
      </p:nvGrpSpPr>
      <p:grpSpPr>
        <a:xfrm>
          <a:off x="0" y="0"/>
          <a:ext cx="0" cy="0"/>
          <a:chOff x="0" y="0"/>
          <a:chExt cx="0" cy="0"/>
        </a:xfrm>
      </p:grpSpPr>
      <p:sp>
        <p:nvSpPr>
          <p:cNvPr id="235" name="Google Shape;235;p33"/>
          <p:cNvSpPr txBox="1"/>
          <p:nvPr/>
        </p:nvSpPr>
        <p:spPr>
          <a:xfrm>
            <a:off x="356000" y="120850"/>
            <a:ext cx="84600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800" u="none" cap="none" strike="noStrike">
                <a:solidFill>
                  <a:srgbClr val="1155CC"/>
                </a:solidFill>
                <a:latin typeface="Nunito"/>
                <a:ea typeface="Nunito"/>
                <a:cs typeface="Nunito"/>
                <a:sym typeface="Nunito"/>
              </a:rPr>
              <a:t>Two types of error bars: descriptive and </a:t>
            </a:r>
            <a:r>
              <a:rPr b="1" i="0" lang="en" sz="2800" u="sng" cap="none" strike="noStrike">
                <a:solidFill>
                  <a:srgbClr val="1155CC"/>
                </a:solidFill>
                <a:latin typeface="Nunito"/>
                <a:ea typeface="Nunito"/>
                <a:cs typeface="Nunito"/>
                <a:sym typeface="Nunito"/>
              </a:rPr>
              <a:t>inferential</a:t>
            </a:r>
            <a:endParaRPr b="1" i="0" sz="2800" u="sng" cap="none" strike="noStrike">
              <a:solidFill>
                <a:srgbClr val="1155CC"/>
              </a:solidFill>
              <a:latin typeface="Nunito"/>
              <a:ea typeface="Nunito"/>
              <a:cs typeface="Nunito"/>
              <a:sym typeface="Nunito"/>
            </a:endParaRPr>
          </a:p>
        </p:txBody>
      </p:sp>
      <p:sp>
        <p:nvSpPr>
          <p:cNvPr id="236" name="Google Shape;236;p33"/>
          <p:cNvSpPr/>
          <p:nvPr/>
        </p:nvSpPr>
        <p:spPr>
          <a:xfrm>
            <a:off x="356000" y="1113910"/>
            <a:ext cx="2602352" cy="35394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1600" u="none" cap="none" strike="noStrike">
                <a:solidFill>
                  <a:srgbClr val="000000"/>
                </a:solidFill>
                <a:latin typeface="Nunito"/>
                <a:ea typeface="Nunito"/>
                <a:cs typeface="Nunito"/>
                <a:sym typeface="Nunito"/>
              </a:rPr>
              <a:t>In biology, we typically want to compare samples from different groups or experimental conditions (e.g., wild-type to mutant, experimental versus control). In order to make inferences and convey whether the groups are </a:t>
            </a:r>
            <a:r>
              <a:rPr b="1" i="0" lang="en" sz="1600" u="none" cap="none" strike="noStrike">
                <a:solidFill>
                  <a:srgbClr val="000000"/>
                </a:solidFill>
                <a:latin typeface="Nunito"/>
                <a:ea typeface="Nunito"/>
                <a:cs typeface="Nunito"/>
                <a:sym typeface="Nunito"/>
              </a:rPr>
              <a:t>significantly different beyond what could be expected by random chance</a:t>
            </a:r>
            <a:r>
              <a:rPr i="0" lang="en" sz="1600" u="none" cap="none" strike="noStrike">
                <a:solidFill>
                  <a:srgbClr val="000000"/>
                </a:solidFill>
                <a:latin typeface="Nunito"/>
                <a:ea typeface="Nunito"/>
                <a:cs typeface="Nunito"/>
                <a:sym typeface="Nunito"/>
              </a:rPr>
              <a:t>, we should use </a:t>
            </a:r>
            <a:r>
              <a:rPr b="1" i="0" lang="en" sz="1600" u="none" cap="none" strike="noStrike">
                <a:solidFill>
                  <a:srgbClr val="000000"/>
                </a:solidFill>
                <a:latin typeface="Nunito"/>
                <a:ea typeface="Nunito"/>
                <a:cs typeface="Nunito"/>
                <a:sym typeface="Nunito"/>
              </a:rPr>
              <a:t>inferential error bars</a:t>
            </a:r>
            <a:endParaRPr b="1" i="0" sz="1600" u="none" cap="none" strike="noStrike">
              <a:solidFill>
                <a:srgbClr val="000000"/>
              </a:solidFill>
              <a:latin typeface="Nunito"/>
              <a:ea typeface="Nunito"/>
              <a:cs typeface="Nunito"/>
              <a:sym typeface="Nunito"/>
            </a:endParaRPr>
          </a:p>
        </p:txBody>
      </p:sp>
      <p:sp>
        <p:nvSpPr>
          <p:cNvPr id="237" name="Google Shape;237;p33"/>
          <p:cNvSpPr txBox="1"/>
          <p:nvPr/>
        </p:nvSpPr>
        <p:spPr>
          <a:xfrm>
            <a:off x="2958352" y="4249055"/>
            <a:ext cx="5418611"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1800" u="none" cap="none" strike="noStrike">
                <a:solidFill>
                  <a:srgbClr val="1155CC"/>
                </a:solidFill>
                <a:latin typeface="Nunito"/>
                <a:ea typeface="Nunito"/>
                <a:cs typeface="Nunito"/>
                <a:sym typeface="Nunito"/>
              </a:rPr>
              <a:t>SE and CI give a sense of where the mean of the complete population should lie</a:t>
            </a:r>
            <a:endParaRPr>
              <a:solidFill>
                <a:srgbClr val="1155CC"/>
              </a:solidFill>
              <a:latin typeface="Nunito"/>
              <a:ea typeface="Nunito"/>
              <a:cs typeface="Nunito"/>
              <a:sym typeface="Nunito"/>
            </a:endParaRPr>
          </a:p>
        </p:txBody>
      </p:sp>
      <p:pic>
        <p:nvPicPr>
          <p:cNvPr id="238" name="Google Shape;238;p33"/>
          <p:cNvPicPr preferRelativeResize="0"/>
          <p:nvPr/>
        </p:nvPicPr>
        <p:blipFill>
          <a:blip r:embed="rId3">
            <a:alphaModFix/>
          </a:blip>
          <a:stretch>
            <a:fillRect/>
          </a:stretch>
        </p:blipFill>
        <p:spPr>
          <a:xfrm>
            <a:off x="3003202" y="936000"/>
            <a:ext cx="5880849" cy="32715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2" name="Shape 242"/>
        <p:cNvGrpSpPr/>
        <p:nvPr/>
      </p:nvGrpSpPr>
      <p:grpSpPr>
        <a:xfrm>
          <a:off x="0" y="0"/>
          <a:ext cx="0" cy="0"/>
          <a:chOff x="0" y="0"/>
          <a:chExt cx="0" cy="0"/>
        </a:xfrm>
      </p:grpSpPr>
      <p:sp>
        <p:nvSpPr>
          <p:cNvPr id="243" name="Google Shape;243;p34"/>
          <p:cNvSpPr txBox="1"/>
          <p:nvPr/>
        </p:nvSpPr>
        <p:spPr>
          <a:xfrm>
            <a:off x="356000" y="120850"/>
            <a:ext cx="84600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800" u="none" cap="none" strike="noStrike">
                <a:solidFill>
                  <a:srgbClr val="1155CC"/>
                </a:solidFill>
                <a:latin typeface="Nunito"/>
                <a:ea typeface="Nunito"/>
                <a:cs typeface="Nunito"/>
                <a:sym typeface="Nunito"/>
              </a:rPr>
              <a:t>Rule #1: </a:t>
            </a:r>
            <a:r>
              <a:rPr b="1" lang="en" sz="2800">
                <a:solidFill>
                  <a:srgbClr val="1155CC"/>
                </a:solidFill>
                <a:latin typeface="Nunito"/>
                <a:ea typeface="Nunito"/>
                <a:cs typeface="Nunito"/>
                <a:sym typeface="Nunito"/>
              </a:rPr>
              <a:t>L</a:t>
            </a:r>
            <a:r>
              <a:rPr b="1" i="0" lang="en" sz="2800" u="none" cap="none" strike="noStrike">
                <a:solidFill>
                  <a:srgbClr val="1155CC"/>
                </a:solidFill>
                <a:latin typeface="Nunito"/>
                <a:ea typeface="Nunito"/>
                <a:cs typeface="Nunito"/>
                <a:sym typeface="Nunito"/>
              </a:rPr>
              <a:t>egends must state type of error bar</a:t>
            </a:r>
            <a:endParaRPr b="1" i="0" sz="2800" u="sng" cap="none" strike="noStrike">
              <a:solidFill>
                <a:srgbClr val="1155CC"/>
              </a:solidFill>
              <a:latin typeface="Nunito"/>
              <a:ea typeface="Nunito"/>
              <a:cs typeface="Nunito"/>
              <a:sym typeface="Nunito"/>
            </a:endParaRPr>
          </a:p>
        </p:txBody>
      </p:sp>
      <p:sp>
        <p:nvSpPr>
          <p:cNvPr id="244" name="Google Shape;244;p34"/>
          <p:cNvSpPr/>
          <p:nvPr/>
        </p:nvSpPr>
        <p:spPr>
          <a:xfrm>
            <a:off x="641862" y="749860"/>
            <a:ext cx="78603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1800" u="none" cap="none" strike="noStrike">
                <a:solidFill>
                  <a:srgbClr val="000000"/>
                </a:solidFill>
                <a:latin typeface="Nunito"/>
                <a:ea typeface="Nunito"/>
                <a:cs typeface="Nunito"/>
                <a:sym typeface="Nunito"/>
              </a:rPr>
              <a:t>Because error bars can be descriptive or inferential, and could be any of the bars below or even something else, they are meaningless, or misleading, if the legend does not state what kind they are.</a:t>
            </a:r>
            <a:endParaRPr b="1" i="0" sz="1800" u="none" cap="none" strike="noStrike">
              <a:solidFill>
                <a:srgbClr val="000000"/>
              </a:solidFill>
              <a:latin typeface="Nunito"/>
              <a:ea typeface="Nunito"/>
              <a:cs typeface="Nunito"/>
              <a:sym typeface="Nunito"/>
            </a:endParaRPr>
          </a:p>
        </p:txBody>
      </p:sp>
      <p:pic>
        <p:nvPicPr>
          <p:cNvPr id="245" name="Google Shape;245;p34"/>
          <p:cNvPicPr preferRelativeResize="0"/>
          <p:nvPr/>
        </p:nvPicPr>
        <p:blipFill>
          <a:blip r:embed="rId3">
            <a:alphaModFix/>
          </a:blip>
          <a:stretch>
            <a:fillRect/>
          </a:stretch>
        </p:blipFill>
        <p:spPr>
          <a:xfrm>
            <a:off x="1645577" y="1718600"/>
            <a:ext cx="5880849" cy="327150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p35"/>
          <p:cNvSpPr txBox="1"/>
          <p:nvPr/>
        </p:nvSpPr>
        <p:spPr>
          <a:xfrm>
            <a:off x="356000" y="120850"/>
            <a:ext cx="84600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800" u="none" cap="none" strike="noStrike">
                <a:solidFill>
                  <a:srgbClr val="1155CC"/>
                </a:solidFill>
                <a:latin typeface="Nunito"/>
                <a:ea typeface="Nunito"/>
                <a:cs typeface="Nunito"/>
                <a:sym typeface="Nunito"/>
              </a:rPr>
              <a:t>Confidence Interval</a:t>
            </a:r>
            <a:r>
              <a:rPr b="1" lang="en" sz="2800">
                <a:solidFill>
                  <a:srgbClr val="1155CC"/>
                </a:solidFill>
                <a:latin typeface="Nunito"/>
                <a:ea typeface="Nunito"/>
                <a:cs typeface="Nunito"/>
                <a:sym typeface="Nunito"/>
              </a:rPr>
              <a:t>s as e</a:t>
            </a:r>
            <a:r>
              <a:rPr b="1" i="0" lang="en" sz="2800" u="none" cap="none" strike="noStrike">
                <a:solidFill>
                  <a:srgbClr val="1155CC"/>
                </a:solidFill>
                <a:latin typeface="Nunito"/>
                <a:ea typeface="Nunito"/>
                <a:cs typeface="Nunito"/>
                <a:sym typeface="Nunito"/>
              </a:rPr>
              <a:t>rror </a:t>
            </a:r>
            <a:r>
              <a:rPr b="1" lang="en" sz="2800">
                <a:solidFill>
                  <a:srgbClr val="1155CC"/>
                </a:solidFill>
                <a:latin typeface="Nunito"/>
                <a:ea typeface="Nunito"/>
                <a:cs typeface="Nunito"/>
                <a:sym typeface="Nunito"/>
              </a:rPr>
              <a:t>b</a:t>
            </a:r>
            <a:r>
              <a:rPr b="1" i="0" lang="en" sz="2800" u="none" cap="none" strike="noStrike">
                <a:solidFill>
                  <a:srgbClr val="1155CC"/>
                </a:solidFill>
                <a:latin typeface="Nunito"/>
                <a:ea typeface="Nunito"/>
                <a:cs typeface="Nunito"/>
                <a:sym typeface="Nunito"/>
              </a:rPr>
              <a:t>ars</a:t>
            </a:r>
            <a:endParaRPr b="1" i="0" sz="2800" u="sng" cap="none" strike="noStrike">
              <a:solidFill>
                <a:srgbClr val="1155CC"/>
              </a:solidFill>
              <a:latin typeface="Nunito"/>
              <a:ea typeface="Nunito"/>
              <a:cs typeface="Nunito"/>
              <a:sym typeface="Nunito"/>
            </a:endParaRPr>
          </a:p>
        </p:txBody>
      </p:sp>
      <p:sp>
        <p:nvSpPr>
          <p:cNvPr id="251" name="Google Shape;251;p35"/>
          <p:cNvSpPr txBox="1"/>
          <p:nvPr/>
        </p:nvSpPr>
        <p:spPr>
          <a:xfrm>
            <a:off x="356000" y="4044318"/>
            <a:ext cx="8599741"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1600" u="none" cap="none" strike="noStrike">
                <a:solidFill>
                  <a:srgbClr val="1155CC"/>
                </a:solidFill>
                <a:latin typeface="Nunito"/>
                <a:ea typeface="Nunito"/>
                <a:cs typeface="Nunito"/>
                <a:sym typeface="Nunito"/>
              </a:rPr>
              <a:t>A big advantage of inferential error bars is that their length gives a graphic signal of how much uncertainty there is in the data: </a:t>
            </a:r>
            <a:r>
              <a:rPr b="1" i="0" lang="en" sz="1600" u="none" cap="none" strike="noStrike">
                <a:solidFill>
                  <a:srgbClr val="1155CC"/>
                </a:solidFill>
                <a:latin typeface="Nunito"/>
                <a:ea typeface="Nunito"/>
                <a:cs typeface="Nunito"/>
                <a:sym typeface="Nunito"/>
              </a:rPr>
              <a:t>We are asserting that </a:t>
            </a:r>
            <a:r>
              <a:rPr b="1" lang="en" sz="1600">
                <a:solidFill>
                  <a:srgbClr val="1155CC"/>
                </a:solidFill>
                <a:latin typeface="Nunito"/>
                <a:ea typeface="Nunito"/>
                <a:cs typeface="Nunito"/>
                <a:sym typeface="Nunito"/>
              </a:rPr>
              <a:t>t</a:t>
            </a:r>
            <a:r>
              <a:rPr b="1" i="0" lang="en" sz="1600" u="none" cap="none" strike="noStrike">
                <a:solidFill>
                  <a:srgbClr val="1155CC"/>
                </a:solidFill>
                <a:latin typeface="Nunito"/>
                <a:ea typeface="Nunito"/>
                <a:cs typeface="Nunito"/>
                <a:sym typeface="Nunito"/>
              </a:rPr>
              <a:t>he 95% of the intervals we make will cover the true population mean (μ)</a:t>
            </a:r>
            <a:r>
              <a:rPr i="0" lang="en" sz="1600" u="none" cap="none" strike="noStrike">
                <a:solidFill>
                  <a:srgbClr val="1155CC"/>
                </a:solidFill>
                <a:latin typeface="Nunito"/>
                <a:ea typeface="Nunito"/>
                <a:cs typeface="Nunito"/>
                <a:sym typeface="Nunito"/>
              </a:rPr>
              <a:t>. Wide inferential bars indicate large error; short inferential bars indicate high precision.</a:t>
            </a:r>
            <a:endParaRPr>
              <a:solidFill>
                <a:srgbClr val="1155CC"/>
              </a:solidFill>
              <a:latin typeface="Nunito"/>
              <a:ea typeface="Nunito"/>
              <a:cs typeface="Nunito"/>
              <a:sym typeface="Nunito"/>
            </a:endParaRPr>
          </a:p>
        </p:txBody>
      </p:sp>
      <p:pic>
        <p:nvPicPr>
          <p:cNvPr id="252" name="Google Shape;252;p35"/>
          <p:cNvPicPr preferRelativeResize="0"/>
          <p:nvPr/>
        </p:nvPicPr>
        <p:blipFill>
          <a:blip r:embed="rId3">
            <a:alphaModFix/>
          </a:blip>
          <a:stretch>
            <a:fillRect/>
          </a:stretch>
        </p:blipFill>
        <p:spPr>
          <a:xfrm>
            <a:off x="4082950" y="849975"/>
            <a:ext cx="2533144" cy="3149467"/>
          </a:xfrm>
          <a:prstGeom prst="rect">
            <a:avLst/>
          </a:prstGeom>
          <a:noFill/>
          <a:ln>
            <a:noFill/>
          </a:ln>
        </p:spPr>
      </p:pic>
      <p:pic>
        <p:nvPicPr>
          <p:cNvPr id="253" name="Google Shape;253;p35"/>
          <p:cNvPicPr preferRelativeResize="0"/>
          <p:nvPr/>
        </p:nvPicPr>
        <p:blipFill>
          <a:blip r:embed="rId4">
            <a:alphaModFix/>
          </a:blip>
          <a:stretch>
            <a:fillRect/>
          </a:stretch>
        </p:blipFill>
        <p:spPr>
          <a:xfrm>
            <a:off x="514500" y="1499278"/>
            <a:ext cx="3192675" cy="2144950"/>
          </a:xfrm>
          <a:prstGeom prst="rect">
            <a:avLst/>
          </a:prstGeom>
          <a:noFill/>
          <a:ln>
            <a:noFill/>
          </a:ln>
        </p:spPr>
      </p:pic>
      <p:sp>
        <p:nvSpPr>
          <p:cNvPr id="254" name="Google Shape;254;p35"/>
          <p:cNvSpPr txBox="1"/>
          <p:nvPr/>
        </p:nvSpPr>
        <p:spPr>
          <a:xfrm>
            <a:off x="6726300" y="1125125"/>
            <a:ext cx="1884000" cy="2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155CC"/>
                </a:solidFill>
                <a:latin typeface="Nunito"/>
                <a:ea typeface="Nunito"/>
                <a:cs typeface="Nunito"/>
                <a:sym typeface="Nunito"/>
              </a:rPr>
              <a:t>In 20 repetitions of the study, the true population mean (dashed line)</a:t>
            </a:r>
            <a:endParaRPr>
              <a:solidFill>
                <a:srgbClr val="1155CC"/>
              </a:solidFill>
              <a:latin typeface="Nunito"/>
              <a:ea typeface="Nunito"/>
              <a:cs typeface="Nunito"/>
              <a:sym typeface="Nunito"/>
            </a:endParaRPr>
          </a:p>
          <a:p>
            <a:pPr indent="0" lvl="0" marL="0" rtl="0" algn="l">
              <a:spcBef>
                <a:spcPts val="0"/>
              </a:spcBef>
              <a:spcAft>
                <a:spcPts val="0"/>
              </a:spcAft>
              <a:buNone/>
            </a:pPr>
            <a:r>
              <a:rPr lang="en">
                <a:solidFill>
                  <a:srgbClr val="1155CC"/>
                </a:solidFill>
                <a:latin typeface="Nunito"/>
                <a:ea typeface="Nunito"/>
                <a:cs typeface="Nunito"/>
                <a:sym typeface="Nunito"/>
              </a:rPr>
              <a:t>fell outside of the 95% CI twice. In the long run (that is, if we did this hundreds or thousands of times, it should fall outside of the CI 5% of the time</a:t>
            </a:r>
            <a:endParaRPr>
              <a:solidFill>
                <a:srgbClr val="1155CC"/>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8" name="Shape 258"/>
        <p:cNvGrpSpPr/>
        <p:nvPr/>
      </p:nvGrpSpPr>
      <p:grpSpPr>
        <a:xfrm>
          <a:off x="0" y="0"/>
          <a:ext cx="0" cy="0"/>
          <a:chOff x="0" y="0"/>
          <a:chExt cx="0" cy="0"/>
        </a:xfrm>
      </p:grpSpPr>
      <p:sp>
        <p:nvSpPr>
          <p:cNvPr id="259" name="Google Shape;259;p36"/>
          <p:cNvSpPr txBox="1"/>
          <p:nvPr/>
        </p:nvSpPr>
        <p:spPr>
          <a:xfrm>
            <a:off x="356000" y="120850"/>
            <a:ext cx="84600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800" u="none" cap="none" strike="noStrike">
                <a:solidFill>
                  <a:srgbClr val="1155CC"/>
                </a:solidFill>
                <a:latin typeface="Nunito"/>
                <a:ea typeface="Nunito"/>
                <a:cs typeface="Nunito"/>
                <a:sym typeface="Nunito"/>
              </a:rPr>
              <a:t>Confidence Interval</a:t>
            </a:r>
            <a:r>
              <a:rPr b="1" lang="en" sz="2800">
                <a:solidFill>
                  <a:srgbClr val="1155CC"/>
                </a:solidFill>
                <a:latin typeface="Nunito"/>
                <a:ea typeface="Nunito"/>
                <a:cs typeface="Nunito"/>
                <a:sym typeface="Nunito"/>
              </a:rPr>
              <a:t>s as e</a:t>
            </a:r>
            <a:r>
              <a:rPr b="1" i="0" lang="en" sz="2800" u="none" cap="none" strike="noStrike">
                <a:solidFill>
                  <a:srgbClr val="1155CC"/>
                </a:solidFill>
                <a:latin typeface="Nunito"/>
                <a:ea typeface="Nunito"/>
                <a:cs typeface="Nunito"/>
                <a:sym typeface="Nunito"/>
              </a:rPr>
              <a:t>rror </a:t>
            </a:r>
            <a:r>
              <a:rPr b="1" lang="en" sz="2800">
                <a:solidFill>
                  <a:srgbClr val="1155CC"/>
                </a:solidFill>
                <a:latin typeface="Nunito"/>
                <a:ea typeface="Nunito"/>
                <a:cs typeface="Nunito"/>
                <a:sym typeface="Nunito"/>
              </a:rPr>
              <a:t>b</a:t>
            </a:r>
            <a:r>
              <a:rPr b="1" i="0" lang="en" sz="2800" u="none" cap="none" strike="noStrike">
                <a:solidFill>
                  <a:srgbClr val="1155CC"/>
                </a:solidFill>
                <a:latin typeface="Nunito"/>
                <a:ea typeface="Nunito"/>
                <a:cs typeface="Nunito"/>
                <a:sym typeface="Nunito"/>
              </a:rPr>
              <a:t>ars</a:t>
            </a:r>
            <a:endParaRPr b="1" i="0" sz="2800" u="sng" cap="none" strike="noStrike">
              <a:solidFill>
                <a:srgbClr val="1155CC"/>
              </a:solidFill>
              <a:latin typeface="Nunito"/>
              <a:ea typeface="Nunito"/>
              <a:cs typeface="Nunito"/>
              <a:sym typeface="Nunito"/>
            </a:endParaRPr>
          </a:p>
        </p:txBody>
      </p:sp>
      <p:sp>
        <p:nvSpPr>
          <p:cNvPr id="260" name="Google Shape;260;p36"/>
          <p:cNvSpPr txBox="1"/>
          <p:nvPr/>
        </p:nvSpPr>
        <p:spPr>
          <a:xfrm>
            <a:off x="381000" y="4825425"/>
            <a:ext cx="6356100" cy="1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Hat tip to Brent Pedersen: </a:t>
            </a:r>
            <a:r>
              <a:rPr lang="en" sz="1200" u="sng">
                <a:solidFill>
                  <a:schemeClr val="hlink"/>
                </a:solidFill>
                <a:latin typeface="Nunito"/>
                <a:ea typeface="Nunito"/>
                <a:cs typeface="Nunito"/>
                <a:sym typeface="Nunito"/>
                <a:hlinkClick r:id="rId3"/>
              </a:rPr>
              <a:t>https://twitter.com/LucyStats/status/1181542102779531264</a:t>
            </a:r>
            <a:endParaRPr sz="1200">
              <a:latin typeface="Nunito"/>
              <a:ea typeface="Nunito"/>
              <a:cs typeface="Nunito"/>
              <a:sym typeface="Nunito"/>
            </a:endParaRPr>
          </a:p>
        </p:txBody>
      </p:sp>
      <p:pic>
        <p:nvPicPr>
          <p:cNvPr id="261" name="Google Shape;261;p36"/>
          <p:cNvPicPr preferRelativeResize="0"/>
          <p:nvPr/>
        </p:nvPicPr>
        <p:blipFill>
          <a:blip r:embed="rId4">
            <a:alphaModFix/>
          </a:blip>
          <a:stretch>
            <a:fillRect/>
          </a:stretch>
        </p:blipFill>
        <p:spPr>
          <a:xfrm>
            <a:off x="4020400" y="1489325"/>
            <a:ext cx="4030449" cy="2878900"/>
          </a:xfrm>
          <a:prstGeom prst="rect">
            <a:avLst/>
          </a:prstGeom>
          <a:noFill/>
          <a:ln>
            <a:noFill/>
          </a:ln>
        </p:spPr>
      </p:pic>
      <p:pic>
        <p:nvPicPr>
          <p:cNvPr id="262" name="Google Shape;262;p36"/>
          <p:cNvPicPr preferRelativeResize="0"/>
          <p:nvPr/>
        </p:nvPicPr>
        <p:blipFill>
          <a:blip r:embed="rId5">
            <a:alphaModFix/>
          </a:blip>
          <a:stretch>
            <a:fillRect/>
          </a:stretch>
        </p:blipFill>
        <p:spPr>
          <a:xfrm>
            <a:off x="776700" y="899000"/>
            <a:ext cx="2682175" cy="3733675"/>
          </a:xfrm>
          <a:prstGeom prst="rect">
            <a:avLst/>
          </a:prstGeom>
          <a:noFill/>
          <a:ln>
            <a:noFill/>
          </a:ln>
        </p:spPr>
      </p:pic>
      <p:sp>
        <p:nvSpPr>
          <p:cNvPr id="263" name="Google Shape;263;p36"/>
          <p:cNvSpPr txBox="1"/>
          <p:nvPr/>
        </p:nvSpPr>
        <p:spPr>
          <a:xfrm>
            <a:off x="4230975" y="929825"/>
            <a:ext cx="51675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Code to generate CI simulation: </a:t>
            </a:r>
            <a:r>
              <a:rPr lang="en" sz="1100" u="sng">
                <a:solidFill>
                  <a:schemeClr val="hlink"/>
                </a:solidFill>
                <a:latin typeface="Nunito"/>
                <a:ea typeface="Nunito"/>
                <a:cs typeface="Nunito"/>
                <a:sym typeface="Nunito"/>
                <a:hlinkClick r:id="rId6"/>
              </a:rPr>
              <a:t>https://github.com/leonjessen/confidence_intervals_visualised</a:t>
            </a:r>
            <a:endParaRPr>
              <a:latin typeface="Nunito"/>
              <a:ea typeface="Nunito"/>
              <a:cs typeface="Nunito"/>
              <a:sym typeface="Nunito"/>
            </a:endParaRPr>
          </a:p>
        </p:txBody>
      </p:sp>
      <p:cxnSp>
        <p:nvCxnSpPr>
          <p:cNvPr id="264" name="Google Shape;264;p36"/>
          <p:cNvCxnSpPr/>
          <p:nvPr/>
        </p:nvCxnSpPr>
        <p:spPr>
          <a:xfrm rot="10800000">
            <a:off x="3267825" y="4062225"/>
            <a:ext cx="316500" cy="0"/>
          </a:xfrm>
          <a:prstGeom prst="straightConnector1">
            <a:avLst/>
          </a:prstGeom>
          <a:noFill/>
          <a:ln cap="flat" cmpd="sng" w="28575">
            <a:solidFill>
              <a:srgbClr val="1155CC"/>
            </a:solidFill>
            <a:prstDash val="solid"/>
            <a:round/>
            <a:headEnd len="med" w="med" type="none"/>
            <a:tailEnd len="med" w="med" type="triangle"/>
          </a:ln>
        </p:spPr>
      </p:cxnSp>
      <p:cxnSp>
        <p:nvCxnSpPr>
          <p:cNvPr id="265" name="Google Shape;265;p36"/>
          <p:cNvCxnSpPr/>
          <p:nvPr/>
        </p:nvCxnSpPr>
        <p:spPr>
          <a:xfrm rot="10800000">
            <a:off x="3267825" y="4520625"/>
            <a:ext cx="316500" cy="0"/>
          </a:xfrm>
          <a:prstGeom prst="straightConnector1">
            <a:avLst/>
          </a:prstGeom>
          <a:noFill/>
          <a:ln cap="flat" cmpd="sng" w="28575">
            <a:solidFill>
              <a:srgbClr val="1155CC"/>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sp>
        <p:nvSpPr>
          <p:cNvPr id="270" name="Google Shape;270;p37"/>
          <p:cNvSpPr txBox="1"/>
          <p:nvPr/>
        </p:nvSpPr>
        <p:spPr>
          <a:xfrm>
            <a:off x="355999" y="120850"/>
            <a:ext cx="8653529" cy="46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2800" u="none" cap="none" strike="noStrike">
                <a:solidFill>
                  <a:srgbClr val="1155CC"/>
                </a:solidFill>
                <a:latin typeface="Nunito"/>
                <a:ea typeface="Nunito"/>
                <a:cs typeface="Nunito"/>
                <a:sym typeface="Nunito"/>
              </a:rPr>
              <a:t>Rule #2: The value of n (i.e., the sample size, or the number of independently performed experiments) must be stated in the figure legend.</a:t>
            </a:r>
            <a:endParaRPr b="1" i="0" sz="2800" u="sng" cap="none" strike="noStrike">
              <a:solidFill>
                <a:srgbClr val="1155CC"/>
              </a:solidFill>
              <a:latin typeface="Nunito"/>
              <a:ea typeface="Nunito"/>
              <a:cs typeface="Nunito"/>
              <a:sym typeface="Nunito"/>
            </a:endParaRPr>
          </a:p>
        </p:txBody>
      </p:sp>
      <p:sp>
        <p:nvSpPr>
          <p:cNvPr id="271" name="Google Shape;271;p37"/>
          <p:cNvSpPr txBox="1"/>
          <p:nvPr/>
        </p:nvSpPr>
        <p:spPr>
          <a:xfrm>
            <a:off x="342551" y="1569616"/>
            <a:ext cx="8653529" cy="34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1800" u="none" cap="none" strike="noStrike">
                <a:solidFill>
                  <a:srgbClr val="000000"/>
                </a:solidFill>
                <a:latin typeface="Nunito"/>
                <a:ea typeface="Nunito"/>
                <a:cs typeface="Nunito"/>
                <a:sym typeface="Nunito"/>
              </a:rPr>
              <a:t>What is n?</a:t>
            </a:r>
            <a:endParaRPr sz="1800">
              <a:latin typeface="Nunito"/>
              <a:ea typeface="Nunito"/>
              <a:cs typeface="Nunito"/>
              <a:sym typeface="Nunito"/>
            </a:endParaRPr>
          </a:p>
          <a:p>
            <a:pPr indent="-330200" lvl="0" marL="342900" marR="0" rtl="0" algn="l">
              <a:lnSpc>
                <a:spcPct val="100000"/>
              </a:lnSpc>
              <a:spcBef>
                <a:spcPts val="0"/>
              </a:spcBef>
              <a:spcAft>
                <a:spcPts val="0"/>
              </a:spcAft>
              <a:buClr>
                <a:srgbClr val="000000"/>
              </a:buClr>
              <a:buSzPts val="1800"/>
              <a:buFont typeface="Nunito"/>
              <a:buChar char="•"/>
            </a:pPr>
            <a:r>
              <a:rPr i="0" lang="en" sz="1800" u="none" cap="none" strike="noStrike">
                <a:solidFill>
                  <a:srgbClr val="000000"/>
                </a:solidFill>
                <a:latin typeface="Nunito Light"/>
                <a:ea typeface="Nunito Light"/>
                <a:cs typeface="Nunito Light"/>
                <a:sym typeface="Nunito Light"/>
              </a:rPr>
              <a:t>N is the number of independent experiments, not the number of replicates</a:t>
            </a:r>
            <a:endParaRPr sz="1800">
              <a:latin typeface="Nunito"/>
              <a:ea typeface="Nunito"/>
              <a:cs typeface="Nunito"/>
              <a:sym typeface="Nunito"/>
            </a:endParaRPr>
          </a:p>
          <a:p>
            <a:pPr indent="-330200" lvl="0" marL="342900" marR="0" rtl="0" algn="l">
              <a:lnSpc>
                <a:spcPct val="100000"/>
              </a:lnSpc>
              <a:spcBef>
                <a:spcPts val="0"/>
              </a:spcBef>
              <a:spcAft>
                <a:spcPts val="0"/>
              </a:spcAft>
              <a:buClr>
                <a:srgbClr val="000000"/>
              </a:buClr>
              <a:buSzPts val="1800"/>
              <a:buFont typeface="Arial"/>
              <a:buChar char="•"/>
            </a:pPr>
            <a:r>
              <a:rPr i="0" lang="en" sz="1800" u="none" cap="none" strike="noStrike">
                <a:solidFill>
                  <a:srgbClr val="1155CC"/>
                </a:solidFill>
                <a:latin typeface="Nunito"/>
                <a:ea typeface="Nunito"/>
                <a:cs typeface="Nunito"/>
                <a:sym typeface="Nunito"/>
              </a:rPr>
              <a:t>Example</a:t>
            </a:r>
            <a:r>
              <a:rPr i="0" lang="en" sz="1800" u="none" cap="none" strike="noStrike">
                <a:solidFill>
                  <a:srgbClr val="000000"/>
                </a:solidFill>
                <a:latin typeface="Nunito Light"/>
                <a:ea typeface="Nunito Light"/>
                <a:cs typeface="Nunito Light"/>
                <a:sym typeface="Nunito Light"/>
              </a:rPr>
              <a:t>: you select one mutant and one wild type mouse and perform 10 experiments in replicate on each of their tails.</a:t>
            </a:r>
            <a:endParaRPr sz="1800">
              <a:latin typeface="Nunito"/>
              <a:ea typeface="Nunito"/>
              <a:cs typeface="Nunito"/>
              <a:sym typeface="Nunito"/>
            </a:endParaRPr>
          </a:p>
          <a:p>
            <a:pPr indent="-330200" lvl="3" marL="342900" marR="0" rtl="0" algn="l">
              <a:lnSpc>
                <a:spcPct val="100000"/>
              </a:lnSpc>
              <a:spcBef>
                <a:spcPts val="0"/>
              </a:spcBef>
              <a:spcAft>
                <a:spcPts val="0"/>
              </a:spcAft>
              <a:buClr>
                <a:srgbClr val="000000"/>
              </a:buClr>
              <a:buSzPts val="1800"/>
              <a:buFont typeface="Nunito"/>
              <a:buChar char="•"/>
            </a:pPr>
            <a:r>
              <a:rPr i="0" lang="en" sz="1800" u="none" cap="none" strike="noStrike">
                <a:solidFill>
                  <a:srgbClr val="000000"/>
                </a:solidFill>
                <a:latin typeface="Nunito Light"/>
                <a:ea typeface="Nunito Light"/>
                <a:cs typeface="Nunito Light"/>
                <a:sym typeface="Nunito Light"/>
              </a:rPr>
              <a:t>The mean and SD of the replicates is not sufficient for a figure, as n=1 for each mouse genotype. This design does not measure natural variation from animal to animal.</a:t>
            </a:r>
            <a:endParaRPr sz="1800">
              <a:latin typeface="Nunito"/>
              <a:ea typeface="Nunito"/>
              <a:cs typeface="Nunito"/>
              <a:sym typeface="Nunito"/>
            </a:endParaRPr>
          </a:p>
          <a:p>
            <a:pPr indent="-330200" lvl="3" marL="342900" marR="0" rtl="0" algn="l">
              <a:lnSpc>
                <a:spcPct val="100000"/>
              </a:lnSpc>
              <a:spcBef>
                <a:spcPts val="0"/>
              </a:spcBef>
              <a:spcAft>
                <a:spcPts val="0"/>
              </a:spcAft>
              <a:buClr>
                <a:srgbClr val="000000"/>
              </a:buClr>
              <a:buSzPts val="1800"/>
              <a:buFont typeface="Nunito"/>
              <a:buChar char="•"/>
            </a:pPr>
            <a:r>
              <a:rPr i="0" lang="en" sz="1800" u="none" cap="none" strike="noStrike">
                <a:solidFill>
                  <a:srgbClr val="000000"/>
                </a:solidFill>
                <a:latin typeface="Nunito Light"/>
                <a:ea typeface="Nunito Light"/>
                <a:cs typeface="Nunito Light"/>
                <a:sym typeface="Nunito Light"/>
              </a:rPr>
              <a:t>“If an experiment involves triplicate cultures, and is repeated four independent times, then n = 4, not 3 or 12. The variation within each set of triplicates is related to the fidelity with which the replicates were created, and is irrelevant to the hypothesis being tested.”</a:t>
            </a:r>
            <a:endParaRPr sz="18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 name="Shape 275"/>
        <p:cNvGrpSpPr/>
        <p:nvPr/>
      </p:nvGrpSpPr>
      <p:grpSpPr>
        <a:xfrm>
          <a:off x="0" y="0"/>
          <a:ext cx="0" cy="0"/>
          <a:chOff x="0" y="0"/>
          <a:chExt cx="0" cy="0"/>
        </a:xfrm>
      </p:grpSpPr>
      <p:sp>
        <p:nvSpPr>
          <p:cNvPr id="276" name="Google Shape;276;p38"/>
          <p:cNvSpPr txBox="1"/>
          <p:nvPr/>
        </p:nvSpPr>
        <p:spPr>
          <a:xfrm>
            <a:off x="356000" y="120850"/>
            <a:ext cx="84600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800" u="none" cap="none" strike="noStrike">
                <a:solidFill>
                  <a:srgbClr val="1155CC"/>
                </a:solidFill>
                <a:latin typeface="Nunito"/>
                <a:ea typeface="Nunito"/>
                <a:cs typeface="Nunito"/>
                <a:sym typeface="Nunito"/>
              </a:rPr>
              <a:t>Inferential error bars shrink with larger n</a:t>
            </a:r>
            <a:endParaRPr b="1" i="0" sz="2800" u="sng" cap="none" strike="noStrike">
              <a:solidFill>
                <a:srgbClr val="1155CC"/>
              </a:solidFill>
              <a:latin typeface="Nunito"/>
              <a:ea typeface="Nunito"/>
              <a:cs typeface="Nunito"/>
              <a:sym typeface="Nunito"/>
            </a:endParaRPr>
          </a:p>
        </p:txBody>
      </p:sp>
      <p:sp>
        <p:nvSpPr>
          <p:cNvPr id="277" name="Google Shape;277;p38"/>
          <p:cNvSpPr/>
          <p:nvPr/>
        </p:nvSpPr>
        <p:spPr>
          <a:xfrm>
            <a:off x="789841" y="4366263"/>
            <a:ext cx="7592317"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1155CC"/>
                </a:solidFill>
                <a:latin typeface="Nunito"/>
                <a:ea typeface="Nunito"/>
                <a:cs typeface="Nunito"/>
                <a:sym typeface="Nunito"/>
              </a:rPr>
              <a:t>Rule #3: error bars and statistics should only be shown for independently repeated experiments, and never for replicates. If a “representative” experiment is shown, it should not have error bars or P values, because in such an experiment, n = 1</a:t>
            </a:r>
            <a:endParaRPr b="1" i="0" sz="1400" u="sng" cap="none" strike="noStrike">
              <a:solidFill>
                <a:srgbClr val="1155CC"/>
              </a:solidFill>
              <a:latin typeface="Nunito"/>
              <a:ea typeface="Nunito"/>
              <a:cs typeface="Nunito"/>
              <a:sym typeface="Nunito"/>
            </a:endParaRPr>
          </a:p>
        </p:txBody>
      </p:sp>
      <p:pic>
        <p:nvPicPr>
          <p:cNvPr id="278" name="Google Shape;278;p38"/>
          <p:cNvPicPr preferRelativeResize="0"/>
          <p:nvPr/>
        </p:nvPicPr>
        <p:blipFill>
          <a:blip r:embed="rId3">
            <a:alphaModFix/>
          </a:blip>
          <a:stretch>
            <a:fillRect/>
          </a:stretch>
        </p:blipFill>
        <p:spPr>
          <a:xfrm>
            <a:off x="4656700" y="836037"/>
            <a:ext cx="2818190" cy="3471413"/>
          </a:xfrm>
          <a:prstGeom prst="rect">
            <a:avLst/>
          </a:prstGeom>
          <a:noFill/>
          <a:ln>
            <a:noFill/>
          </a:ln>
        </p:spPr>
      </p:pic>
      <p:pic>
        <p:nvPicPr>
          <p:cNvPr id="279" name="Google Shape;279;p38"/>
          <p:cNvPicPr preferRelativeResize="0"/>
          <p:nvPr/>
        </p:nvPicPr>
        <p:blipFill>
          <a:blip r:embed="rId4">
            <a:alphaModFix/>
          </a:blip>
          <a:stretch>
            <a:fillRect/>
          </a:stretch>
        </p:blipFill>
        <p:spPr>
          <a:xfrm>
            <a:off x="988750" y="836037"/>
            <a:ext cx="3329875" cy="34714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sp>
        <p:nvSpPr>
          <p:cNvPr id="284" name="Google Shape;284;p39"/>
          <p:cNvSpPr txBox="1"/>
          <p:nvPr/>
        </p:nvSpPr>
        <p:spPr>
          <a:xfrm>
            <a:off x="54125" y="114900"/>
            <a:ext cx="89334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800" u="none" cap="none" strike="noStrike">
                <a:solidFill>
                  <a:srgbClr val="1155CC"/>
                </a:solidFill>
                <a:latin typeface="Nunito"/>
                <a:ea typeface="Nunito"/>
                <a:cs typeface="Nunito"/>
                <a:sym typeface="Nunito"/>
              </a:rPr>
              <a:t>Estimating significance with </a:t>
            </a:r>
            <a:r>
              <a:rPr b="1" i="0" lang="en" sz="2800" u="sng" cap="none" strike="noStrike">
                <a:solidFill>
                  <a:srgbClr val="1155CC"/>
                </a:solidFill>
                <a:latin typeface="Nunito"/>
                <a:ea typeface="Nunito"/>
                <a:cs typeface="Nunito"/>
                <a:sym typeface="Nunito"/>
              </a:rPr>
              <a:t>inferential</a:t>
            </a:r>
            <a:r>
              <a:rPr b="1" i="0" lang="en" sz="2800" u="none" cap="none" strike="noStrike">
                <a:solidFill>
                  <a:srgbClr val="1155CC"/>
                </a:solidFill>
                <a:latin typeface="Nunito"/>
                <a:ea typeface="Nunito"/>
                <a:cs typeface="Nunito"/>
                <a:sym typeface="Nunito"/>
              </a:rPr>
              <a:t> SE error bars</a:t>
            </a:r>
            <a:endParaRPr b="1" i="0" sz="2800" u="sng" cap="none" strike="noStrike">
              <a:solidFill>
                <a:srgbClr val="1155CC"/>
              </a:solidFill>
              <a:latin typeface="Nunito"/>
              <a:ea typeface="Nunito"/>
              <a:cs typeface="Nunito"/>
              <a:sym typeface="Nunito"/>
            </a:endParaRPr>
          </a:p>
        </p:txBody>
      </p:sp>
      <p:sp>
        <p:nvSpPr>
          <p:cNvPr id="285" name="Google Shape;285;p39"/>
          <p:cNvSpPr/>
          <p:nvPr/>
        </p:nvSpPr>
        <p:spPr>
          <a:xfrm>
            <a:off x="5364452" y="1524640"/>
            <a:ext cx="3451548" cy="2862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rgbClr val="1155CC"/>
                </a:solidFill>
                <a:latin typeface="Nunito"/>
                <a:ea typeface="Nunito"/>
                <a:cs typeface="Nunito"/>
                <a:sym typeface="Nunito"/>
              </a:rPr>
              <a:t>The “Gap” refers to the number of error bar lengths that separate the two conditions. </a:t>
            </a:r>
            <a:endParaRPr/>
          </a:p>
          <a:p>
            <a:pPr indent="0" lvl="0" marL="0" marR="0" rtl="0" algn="l">
              <a:lnSpc>
                <a:spcPct val="100000"/>
              </a:lnSpc>
              <a:spcBef>
                <a:spcPts val="0"/>
              </a:spcBef>
              <a:spcAft>
                <a:spcPts val="0"/>
              </a:spcAft>
              <a:buNone/>
            </a:pPr>
            <a:r>
              <a:t/>
            </a:r>
            <a:endParaRPr b="1" i="0" sz="1800" u="none" cap="none" strike="noStrike">
              <a:solidFill>
                <a:srgbClr val="1155CC"/>
              </a:solidFill>
              <a:latin typeface="Nunito"/>
              <a:ea typeface="Nunito"/>
              <a:cs typeface="Nunito"/>
              <a:sym typeface="Nunito"/>
            </a:endParaRPr>
          </a:p>
          <a:p>
            <a:pPr indent="0" lvl="0" marL="0" marR="0" rtl="0" algn="l">
              <a:lnSpc>
                <a:spcPct val="100000"/>
              </a:lnSpc>
              <a:spcBef>
                <a:spcPts val="0"/>
              </a:spcBef>
              <a:spcAft>
                <a:spcPts val="0"/>
              </a:spcAft>
              <a:buNone/>
            </a:pPr>
            <a:r>
              <a:rPr b="1" i="0" lang="en" sz="1800" u="none" cap="none" strike="noStrike">
                <a:solidFill>
                  <a:srgbClr val="1155CC"/>
                </a:solidFill>
                <a:latin typeface="Nunito"/>
                <a:ea typeface="Nunito"/>
                <a:cs typeface="Nunito"/>
                <a:sym typeface="Nunito"/>
              </a:rPr>
              <a:t>When N=3 and Gap between the control and experimental SE error bars is &gt;= 2, then P~0.05. </a:t>
            </a:r>
            <a:endParaRPr/>
          </a:p>
          <a:p>
            <a:pPr indent="0" lvl="0" marL="0" marR="0" rtl="0" algn="l">
              <a:lnSpc>
                <a:spcPct val="100000"/>
              </a:lnSpc>
              <a:spcBef>
                <a:spcPts val="0"/>
              </a:spcBef>
              <a:spcAft>
                <a:spcPts val="0"/>
              </a:spcAft>
              <a:buNone/>
            </a:pPr>
            <a:r>
              <a:t/>
            </a:r>
            <a:endParaRPr b="1" i="0" sz="1800" u="none" cap="none" strike="noStrike">
              <a:solidFill>
                <a:srgbClr val="1155CC"/>
              </a:solidFill>
              <a:latin typeface="Nunito"/>
              <a:ea typeface="Nunito"/>
              <a:cs typeface="Nunito"/>
              <a:sym typeface="Nunito"/>
            </a:endParaRPr>
          </a:p>
          <a:p>
            <a:pPr indent="0" lvl="0" marL="0" marR="0" rtl="0" algn="l">
              <a:lnSpc>
                <a:spcPct val="100000"/>
              </a:lnSpc>
              <a:spcBef>
                <a:spcPts val="0"/>
              </a:spcBef>
              <a:spcAft>
                <a:spcPts val="0"/>
              </a:spcAft>
              <a:buNone/>
            </a:pPr>
            <a:r>
              <a:rPr b="1" i="0" lang="en" sz="1800" u="none" cap="none" strike="noStrike">
                <a:solidFill>
                  <a:srgbClr val="1155CC"/>
                </a:solidFill>
                <a:latin typeface="Nunito"/>
                <a:ea typeface="Nunito"/>
                <a:cs typeface="Nunito"/>
                <a:sym typeface="Nunito"/>
              </a:rPr>
              <a:t>However, when N&gt;=10, a gap of &gt;=2 yields P~0.01.</a:t>
            </a:r>
            <a:endParaRPr b="1" i="0" sz="1800" u="sng" cap="none" strike="noStrike">
              <a:solidFill>
                <a:srgbClr val="1155CC"/>
              </a:solidFill>
              <a:latin typeface="Nunito"/>
              <a:ea typeface="Nunito"/>
              <a:cs typeface="Nunito"/>
              <a:sym typeface="Nunito"/>
            </a:endParaRPr>
          </a:p>
        </p:txBody>
      </p:sp>
      <p:pic>
        <p:nvPicPr>
          <p:cNvPr id="286" name="Google Shape;286;p39"/>
          <p:cNvPicPr preferRelativeResize="0"/>
          <p:nvPr/>
        </p:nvPicPr>
        <p:blipFill>
          <a:blip r:embed="rId3">
            <a:alphaModFix/>
          </a:blip>
          <a:stretch>
            <a:fillRect/>
          </a:stretch>
        </p:blipFill>
        <p:spPr>
          <a:xfrm>
            <a:off x="304800" y="736500"/>
            <a:ext cx="4680059" cy="42545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0" name="Shape 290"/>
        <p:cNvGrpSpPr/>
        <p:nvPr/>
      </p:nvGrpSpPr>
      <p:grpSpPr>
        <a:xfrm>
          <a:off x="0" y="0"/>
          <a:ext cx="0" cy="0"/>
          <a:chOff x="0" y="0"/>
          <a:chExt cx="0" cy="0"/>
        </a:xfrm>
      </p:grpSpPr>
      <p:sp>
        <p:nvSpPr>
          <p:cNvPr id="291" name="Google Shape;291;p40"/>
          <p:cNvSpPr txBox="1"/>
          <p:nvPr/>
        </p:nvSpPr>
        <p:spPr>
          <a:xfrm>
            <a:off x="127400" y="120850"/>
            <a:ext cx="89274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800" u="none" cap="none" strike="noStrike">
                <a:solidFill>
                  <a:srgbClr val="1155CC"/>
                </a:solidFill>
                <a:latin typeface="Nunito"/>
                <a:ea typeface="Nunito"/>
                <a:cs typeface="Nunito"/>
                <a:sym typeface="Nunito"/>
              </a:rPr>
              <a:t>Estimating significance with </a:t>
            </a:r>
            <a:r>
              <a:rPr b="1" i="0" lang="en" sz="2800" u="sng" cap="none" strike="noStrike">
                <a:solidFill>
                  <a:srgbClr val="1155CC"/>
                </a:solidFill>
                <a:latin typeface="Nunito"/>
                <a:ea typeface="Nunito"/>
                <a:cs typeface="Nunito"/>
                <a:sym typeface="Nunito"/>
              </a:rPr>
              <a:t>inferential</a:t>
            </a:r>
            <a:r>
              <a:rPr b="1" i="0" lang="en" sz="2800" u="none" cap="none" strike="noStrike">
                <a:solidFill>
                  <a:srgbClr val="1155CC"/>
                </a:solidFill>
                <a:latin typeface="Nunito"/>
                <a:ea typeface="Nunito"/>
                <a:cs typeface="Nunito"/>
                <a:sym typeface="Nunito"/>
              </a:rPr>
              <a:t> CI error bars</a:t>
            </a:r>
            <a:endParaRPr b="1" i="0" sz="2800" u="sng" cap="none" strike="noStrike">
              <a:solidFill>
                <a:srgbClr val="1155CC"/>
              </a:solidFill>
              <a:latin typeface="Nunito"/>
              <a:ea typeface="Nunito"/>
              <a:cs typeface="Nunito"/>
              <a:sym typeface="Nunito"/>
            </a:endParaRPr>
          </a:p>
        </p:txBody>
      </p:sp>
      <p:sp>
        <p:nvSpPr>
          <p:cNvPr id="292" name="Google Shape;292;p40"/>
          <p:cNvSpPr/>
          <p:nvPr/>
        </p:nvSpPr>
        <p:spPr>
          <a:xfrm>
            <a:off x="5692452" y="530178"/>
            <a:ext cx="3451548" cy="45243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800" u="none" cap="none" strike="noStrike">
              <a:solidFill>
                <a:srgbClr val="1155CC"/>
              </a:solidFill>
              <a:latin typeface="Nunito"/>
              <a:ea typeface="Nunito"/>
              <a:cs typeface="Nunito"/>
              <a:sym typeface="Nunito"/>
            </a:endParaRPr>
          </a:p>
          <a:p>
            <a:pPr indent="0" lvl="0" marL="0" marR="0" rtl="0" algn="l">
              <a:lnSpc>
                <a:spcPct val="100000"/>
              </a:lnSpc>
              <a:spcBef>
                <a:spcPts val="0"/>
              </a:spcBef>
              <a:spcAft>
                <a:spcPts val="0"/>
              </a:spcAft>
              <a:buNone/>
            </a:pPr>
            <a:r>
              <a:rPr b="1" i="0" lang="en" sz="1800" u="none" cap="none" strike="noStrike">
                <a:solidFill>
                  <a:srgbClr val="1155CC"/>
                </a:solidFill>
                <a:latin typeface="Nunito"/>
                <a:ea typeface="Nunito"/>
                <a:cs typeface="Nunito"/>
                <a:sym typeface="Nunito"/>
              </a:rPr>
              <a:t>When n=3 and overlap between the control and experimental SE error bars is 1, then P~0.05. </a:t>
            </a:r>
            <a:endParaRPr/>
          </a:p>
          <a:p>
            <a:pPr indent="0" lvl="0" marL="0" marR="0" rtl="0" algn="l">
              <a:lnSpc>
                <a:spcPct val="100000"/>
              </a:lnSpc>
              <a:spcBef>
                <a:spcPts val="0"/>
              </a:spcBef>
              <a:spcAft>
                <a:spcPts val="0"/>
              </a:spcAft>
              <a:buNone/>
            </a:pPr>
            <a:r>
              <a:t/>
            </a:r>
            <a:endParaRPr b="1" i="0" sz="1800" u="none" cap="none" strike="noStrike">
              <a:solidFill>
                <a:srgbClr val="1155CC"/>
              </a:solidFill>
              <a:latin typeface="Nunito"/>
              <a:ea typeface="Nunito"/>
              <a:cs typeface="Nunito"/>
              <a:sym typeface="Nunito"/>
            </a:endParaRPr>
          </a:p>
          <a:p>
            <a:pPr indent="0" lvl="0" marL="0" marR="0" rtl="0" algn="l">
              <a:lnSpc>
                <a:spcPct val="100000"/>
              </a:lnSpc>
              <a:spcBef>
                <a:spcPts val="0"/>
              </a:spcBef>
              <a:spcAft>
                <a:spcPts val="0"/>
              </a:spcAft>
              <a:buNone/>
            </a:pPr>
            <a:r>
              <a:rPr b="1" i="0" lang="en" sz="1800" u="none" cap="none" strike="noStrike">
                <a:solidFill>
                  <a:srgbClr val="1155CC"/>
                </a:solidFill>
                <a:latin typeface="Nunito"/>
                <a:ea typeface="Nunito"/>
                <a:cs typeface="Nunito"/>
                <a:sym typeface="Nunito"/>
              </a:rPr>
              <a:t>However, when n&gt;=10, an overlap of 0.5 yields P~0.05. </a:t>
            </a:r>
            <a:endParaRPr/>
          </a:p>
          <a:p>
            <a:pPr indent="0" lvl="0" marL="0" marR="0" rtl="0" algn="l">
              <a:lnSpc>
                <a:spcPct val="100000"/>
              </a:lnSpc>
              <a:spcBef>
                <a:spcPts val="0"/>
              </a:spcBef>
              <a:spcAft>
                <a:spcPts val="0"/>
              </a:spcAft>
              <a:buNone/>
            </a:pPr>
            <a:r>
              <a:t/>
            </a:r>
            <a:endParaRPr b="1" i="0" sz="1800" u="sng" cap="none" strike="noStrike">
              <a:solidFill>
                <a:srgbClr val="1155CC"/>
              </a:solidFill>
              <a:latin typeface="Nunito"/>
              <a:ea typeface="Nunito"/>
              <a:cs typeface="Nunito"/>
              <a:sym typeface="Nunito"/>
            </a:endParaRPr>
          </a:p>
          <a:p>
            <a:pPr indent="0" lvl="0" marL="0" marR="0" rtl="0" algn="l">
              <a:lnSpc>
                <a:spcPct val="100000"/>
              </a:lnSpc>
              <a:spcBef>
                <a:spcPts val="0"/>
              </a:spcBef>
              <a:spcAft>
                <a:spcPts val="0"/>
              </a:spcAft>
              <a:buNone/>
            </a:pPr>
            <a:r>
              <a:rPr b="1" i="0" lang="en" sz="1800" u="none" cap="none" strike="noStrike">
                <a:solidFill>
                  <a:srgbClr val="1155CC"/>
                </a:solidFill>
                <a:latin typeface="Nunito"/>
                <a:ea typeface="Nunito"/>
                <a:cs typeface="Nunito"/>
                <a:sym typeface="Nunito"/>
              </a:rPr>
              <a:t>When using CI and n&gt;=10, error bars that touch (overlap = 0), p~0.01. </a:t>
            </a:r>
            <a:endParaRPr/>
          </a:p>
          <a:p>
            <a:pPr indent="0" lvl="0" marL="0" marR="0" rtl="0" algn="l">
              <a:lnSpc>
                <a:spcPct val="100000"/>
              </a:lnSpc>
              <a:spcBef>
                <a:spcPts val="0"/>
              </a:spcBef>
              <a:spcAft>
                <a:spcPts val="0"/>
              </a:spcAft>
              <a:buNone/>
            </a:pPr>
            <a:r>
              <a:t/>
            </a:r>
            <a:endParaRPr b="1" i="0" sz="1800" u="none" cap="none" strike="noStrike">
              <a:solidFill>
                <a:srgbClr val="1155CC"/>
              </a:solidFill>
              <a:latin typeface="Nunito"/>
              <a:ea typeface="Nunito"/>
              <a:cs typeface="Nunito"/>
              <a:sym typeface="Nunito"/>
            </a:endParaRPr>
          </a:p>
          <a:p>
            <a:pPr indent="0" lvl="0" marL="0" marR="0" rtl="0" algn="l">
              <a:lnSpc>
                <a:spcPct val="100000"/>
              </a:lnSpc>
              <a:spcBef>
                <a:spcPts val="0"/>
              </a:spcBef>
              <a:spcAft>
                <a:spcPts val="0"/>
              </a:spcAft>
              <a:buNone/>
            </a:pPr>
            <a:r>
              <a:rPr b="1" i="0" lang="en" sz="1800" u="none" cap="none" strike="noStrike">
                <a:solidFill>
                  <a:srgbClr val="1155CC"/>
                </a:solidFill>
                <a:latin typeface="Nunito"/>
                <a:ea typeface="Nunito"/>
                <a:cs typeface="Nunito"/>
                <a:sym typeface="Nunito"/>
              </a:rPr>
              <a:t>Know the type of error bar to know how to interpret the error bar overlap. </a:t>
            </a:r>
            <a:endParaRPr/>
          </a:p>
        </p:txBody>
      </p:sp>
      <p:pic>
        <p:nvPicPr>
          <p:cNvPr id="293" name="Google Shape;293;p40"/>
          <p:cNvPicPr preferRelativeResize="0"/>
          <p:nvPr/>
        </p:nvPicPr>
        <p:blipFill>
          <a:blip r:embed="rId3">
            <a:alphaModFix/>
          </a:blip>
          <a:stretch>
            <a:fillRect/>
          </a:stretch>
        </p:blipFill>
        <p:spPr>
          <a:xfrm>
            <a:off x="381000" y="742450"/>
            <a:ext cx="5001363" cy="42486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7" name="Shape 297"/>
        <p:cNvGrpSpPr/>
        <p:nvPr/>
      </p:nvGrpSpPr>
      <p:grpSpPr>
        <a:xfrm>
          <a:off x="0" y="0"/>
          <a:ext cx="0" cy="0"/>
          <a:chOff x="0" y="0"/>
          <a:chExt cx="0" cy="0"/>
        </a:xfrm>
      </p:grpSpPr>
      <p:sp>
        <p:nvSpPr>
          <p:cNvPr id="298" name="Google Shape;298;p41"/>
          <p:cNvSpPr txBox="1"/>
          <p:nvPr/>
        </p:nvSpPr>
        <p:spPr>
          <a:xfrm>
            <a:off x="356000" y="120850"/>
            <a:ext cx="8460000" cy="46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2800" u="none" cap="none" strike="noStrike">
                <a:solidFill>
                  <a:srgbClr val="1155CC"/>
                </a:solidFill>
                <a:latin typeface="Nunito"/>
                <a:ea typeface="Nunito"/>
                <a:cs typeface="Nunito"/>
                <a:sym typeface="Nunito"/>
              </a:rPr>
              <a:t>Overall recommendation for comparison</a:t>
            </a:r>
            <a:r>
              <a:rPr b="1" lang="en" sz="2800">
                <a:solidFill>
                  <a:srgbClr val="1155CC"/>
                </a:solidFill>
                <a:latin typeface="Nunito"/>
                <a:ea typeface="Nunito"/>
                <a:cs typeface="Nunito"/>
                <a:sym typeface="Nunito"/>
              </a:rPr>
              <a:t> / inference</a:t>
            </a:r>
            <a:r>
              <a:rPr b="1" i="0" lang="en" sz="2800" u="none" cap="none" strike="noStrike">
                <a:solidFill>
                  <a:srgbClr val="1155CC"/>
                </a:solidFill>
                <a:latin typeface="Nunito"/>
                <a:ea typeface="Nunito"/>
                <a:cs typeface="Nunito"/>
                <a:sym typeface="Nunito"/>
              </a:rPr>
              <a:t>. Use </a:t>
            </a:r>
            <a:r>
              <a:rPr b="1" lang="en" sz="2800">
                <a:solidFill>
                  <a:srgbClr val="1155CC"/>
                </a:solidFill>
                <a:latin typeface="Nunito"/>
                <a:ea typeface="Nunito"/>
                <a:cs typeface="Nunito"/>
                <a:sym typeface="Nunito"/>
              </a:rPr>
              <a:t>confidence intervals for error bars</a:t>
            </a:r>
            <a:r>
              <a:rPr b="1" i="0" lang="en" sz="2800" u="none" cap="none" strike="noStrike">
                <a:solidFill>
                  <a:srgbClr val="1155CC"/>
                </a:solidFill>
                <a:latin typeface="Nunito"/>
                <a:ea typeface="Nunito"/>
                <a:cs typeface="Nunito"/>
                <a:sym typeface="Nunito"/>
              </a:rPr>
              <a:t>.</a:t>
            </a:r>
            <a:endParaRPr b="1" i="0" sz="2800" u="sng" cap="none" strike="noStrike">
              <a:solidFill>
                <a:srgbClr val="1155CC"/>
              </a:solidFill>
              <a:latin typeface="Nunito"/>
              <a:ea typeface="Nunito"/>
              <a:cs typeface="Nunito"/>
              <a:sym typeface="Nunito"/>
            </a:endParaRPr>
          </a:p>
        </p:txBody>
      </p:sp>
      <p:sp>
        <p:nvSpPr>
          <p:cNvPr id="299" name="Google Shape;299;p41"/>
          <p:cNvSpPr/>
          <p:nvPr/>
        </p:nvSpPr>
        <p:spPr>
          <a:xfrm>
            <a:off x="356000" y="1690122"/>
            <a:ext cx="8613300" cy="267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2800" u="none" cap="none" strike="noStrike">
                <a:solidFill>
                  <a:srgbClr val="000000"/>
                </a:solidFill>
                <a:latin typeface="Nunito Light"/>
                <a:ea typeface="Nunito Light"/>
                <a:cs typeface="Nunito Light"/>
                <a:sym typeface="Nunito Light"/>
              </a:rPr>
              <a:t>“Determining CIs requires slightly more calculating by the authors of a paper, but for people reading it, </a:t>
            </a:r>
            <a:r>
              <a:rPr b="1" i="0" lang="en" sz="2800" u="none" cap="none" strike="noStrike">
                <a:solidFill>
                  <a:srgbClr val="000000"/>
                </a:solidFill>
                <a:latin typeface="Nunito"/>
                <a:ea typeface="Nunito"/>
                <a:cs typeface="Nunito"/>
                <a:sym typeface="Nunito"/>
              </a:rPr>
              <a:t>CIs make things easier to understand, as they mean</a:t>
            </a:r>
            <a:endParaRPr b="1">
              <a:latin typeface="Nunito"/>
              <a:ea typeface="Nunito"/>
              <a:cs typeface="Nunito"/>
              <a:sym typeface="Nunito"/>
            </a:endParaRPr>
          </a:p>
          <a:p>
            <a:pPr indent="0" lvl="0" marL="0" marR="0" rtl="0" algn="l">
              <a:lnSpc>
                <a:spcPct val="100000"/>
              </a:lnSpc>
              <a:spcBef>
                <a:spcPts val="0"/>
              </a:spcBef>
              <a:spcAft>
                <a:spcPts val="0"/>
              </a:spcAft>
              <a:buNone/>
            </a:pPr>
            <a:r>
              <a:rPr b="1" i="0" lang="en" sz="2800" u="none" cap="none" strike="noStrike">
                <a:solidFill>
                  <a:srgbClr val="000000"/>
                </a:solidFill>
                <a:latin typeface="Nunito"/>
                <a:ea typeface="Nunito"/>
                <a:cs typeface="Nunito"/>
                <a:sym typeface="Nunito"/>
              </a:rPr>
              <a:t>the same thing regardless of n</a:t>
            </a:r>
            <a:r>
              <a:rPr i="0" lang="en" sz="2800" u="none" cap="none" strike="noStrike">
                <a:solidFill>
                  <a:srgbClr val="000000"/>
                </a:solidFill>
                <a:latin typeface="Nunito Light"/>
                <a:ea typeface="Nunito Light"/>
                <a:cs typeface="Nunito Light"/>
                <a:sym typeface="Nunito Light"/>
              </a:rPr>
              <a:t>. For this reason, in medicine, CIs have been recommended for more than 20 years, and are required by many journals.”</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 name="Shape 67"/>
        <p:cNvGrpSpPr/>
        <p:nvPr/>
      </p:nvGrpSpPr>
      <p:grpSpPr>
        <a:xfrm>
          <a:off x="0" y="0"/>
          <a:ext cx="0" cy="0"/>
          <a:chOff x="0" y="0"/>
          <a:chExt cx="0" cy="0"/>
        </a:xfrm>
      </p:grpSpPr>
      <p:sp>
        <p:nvSpPr>
          <p:cNvPr id="68" name="Google Shape;68;p15"/>
          <p:cNvSpPr txBox="1"/>
          <p:nvPr>
            <p:ph type="title"/>
          </p:nvPr>
        </p:nvSpPr>
        <p:spPr>
          <a:xfrm>
            <a:off x="69600" y="23775"/>
            <a:ext cx="914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200"/>
              <a:t>Recall: Gaussian (Normal) distributions</a:t>
            </a:r>
            <a:endParaRPr b="1" sz="3200"/>
          </a:p>
          <a:p>
            <a:pPr indent="0" lvl="0" marL="0" rtl="0" algn="ctr">
              <a:lnSpc>
                <a:spcPct val="100000"/>
              </a:lnSpc>
              <a:spcBef>
                <a:spcPts val="0"/>
              </a:spcBef>
              <a:spcAft>
                <a:spcPts val="0"/>
              </a:spcAft>
              <a:buSzPts val="2800"/>
              <a:buNone/>
            </a:pPr>
            <a:r>
              <a:rPr b="1" lang="en" sz="2000"/>
              <a:t>Two parameters: mean (</a:t>
            </a:r>
            <a:r>
              <a:rPr b="1" lang="en" sz="2000">
                <a:solidFill>
                  <a:srgbClr val="FFAB40"/>
                </a:solidFill>
              </a:rPr>
              <a:t>𝜇</a:t>
            </a:r>
            <a:r>
              <a:rPr b="1" lang="en" sz="2000"/>
              <a:t>) and standard deviation (</a:t>
            </a:r>
            <a:r>
              <a:rPr b="1" lang="en" sz="2000">
                <a:solidFill>
                  <a:schemeClr val="accent1"/>
                </a:solidFill>
              </a:rPr>
              <a:t>𝜎</a:t>
            </a:r>
            <a:r>
              <a:rPr b="1" lang="en" sz="2000"/>
              <a:t>)</a:t>
            </a:r>
            <a:endParaRPr b="1" sz="2000"/>
          </a:p>
          <a:p>
            <a:pPr indent="0" lvl="0" marL="0" rtl="0" algn="ctr">
              <a:lnSpc>
                <a:spcPct val="100000"/>
              </a:lnSpc>
              <a:spcBef>
                <a:spcPts val="0"/>
              </a:spcBef>
              <a:spcAft>
                <a:spcPts val="0"/>
              </a:spcAft>
              <a:buSzPts val="2800"/>
              <a:buNone/>
            </a:pPr>
            <a:r>
              <a:t/>
            </a:r>
            <a:endParaRPr b="1" sz="2000"/>
          </a:p>
        </p:txBody>
      </p:sp>
      <p:pic>
        <p:nvPicPr>
          <p:cNvPr id="69" name="Google Shape;69;p15"/>
          <p:cNvPicPr preferRelativeResize="0"/>
          <p:nvPr/>
        </p:nvPicPr>
        <p:blipFill rotWithShape="1">
          <a:blip r:embed="rId3">
            <a:alphaModFix/>
          </a:blip>
          <a:srcRect b="0" l="0" r="0" t="0"/>
          <a:stretch/>
        </p:blipFill>
        <p:spPr>
          <a:xfrm>
            <a:off x="2177988" y="1254388"/>
            <a:ext cx="4788025" cy="3474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b="0" l="0" r="0" t="0"/>
          <a:stretch/>
        </p:blipFill>
        <p:spPr>
          <a:xfrm>
            <a:off x="1023062" y="1253426"/>
            <a:ext cx="7097875" cy="2636650"/>
          </a:xfrm>
          <a:prstGeom prst="rect">
            <a:avLst/>
          </a:prstGeom>
          <a:noFill/>
          <a:ln>
            <a:noFill/>
          </a:ln>
        </p:spPr>
      </p:pic>
      <p:sp>
        <p:nvSpPr>
          <p:cNvPr id="75" name="Google Shape;75;p16"/>
          <p:cNvSpPr txBox="1"/>
          <p:nvPr/>
        </p:nvSpPr>
        <p:spPr>
          <a:xfrm>
            <a:off x="0" y="4819225"/>
            <a:ext cx="5454000" cy="31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Nunito Light"/>
                <a:ea typeface="Nunito Light"/>
                <a:cs typeface="Nunito Light"/>
                <a:sym typeface="Nunito Light"/>
                <a:hlinkClick r:id="rId4"/>
              </a:rPr>
              <a:t>https://www.nature.com/articles/nmeth.2613.pdf</a:t>
            </a:r>
            <a:endParaRPr b="0" i="0" sz="1400" u="none" cap="none" strike="noStrike">
              <a:solidFill>
                <a:srgbClr val="000000"/>
              </a:solidFill>
              <a:latin typeface="Nunito Light"/>
              <a:ea typeface="Nunito Light"/>
              <a:cs typeface="Nunito Light"/>
              <a:sym typeface="Nuni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0" y="4819225"/>
            <a:ext cx="5454000" cy="31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Nunito Light"/>
                <a:ea typeface="Nunito Light"/>
                <a:cs typeface="Nunito Light"/>
                <a:sym typeface="Nunito Light"/>
                <a:hlinkClick r:id="rId3"/>
              </a:rPr>
              <a:t>https://www.nature.com/articles/nmeth.2613.pdf</a:t>
            </a:r>
            <a:endParaRPr b="0" i="0" sz="1400" u="none" cap="none" strike="noStrike">
              <a:solidFill>
                <a:srgbClr val="000000"/>
              </a:solidFill>
              <a:latin typeface="Nunito Light"/>
              <a:ea typeface="Nunito Light"/>
              <a:cs typeface="Nunito Light"/>
              <a:sym typeface="Nunito Light"/>
            </a:endParaRPr>
          </a:p>
        </p:txBody>
      </p:sp>
      <p:pic>
        <p:nvPicPr>
          <p:cNvPr id="81" name="Google Shape;81;p17"/>
          <p:cNvPicPr preferRelativeResize="0"/>
          <p:nvPr/>
        </p:nvPicPr>
        <p:blipFill rotWithShape="1">
          <a:blip r:embed="rId4">
            <a:alphaModFix/>
          </a:blip>
          <a:srcRect b="0" l="0" r="0" t="0"/>
          <a:stretch/>
        </p:blipFill>
        <p:spPr>
          <a:xfrm>
            <a:off x="152400" y="1143000"/>
            <a:ext cx="8839202" cy="2863953"/>
          </a:xfrm>
          <a:prstGeom prst="rect">
            <a:avLst/>
          </a:prstGeom>
          <a:noFill/>
          <a:ln>
            <a:noFill/>
          </a:ln>
        </p:spPr>
      </p:pic>
      <p:cxnSp>
        <p:nvCxnSpPr>
          <p:cNvPr id="82" name="Google Shape;82;p17"/>
          <p:cNvCxnSpPr/>
          <p:nvPr/>
        </p:nvCxnSpPr>
        <p:spPr>
          <a:xfrm>
            <a:off x="2359675" y="1971375"/>
            <a:ext cx="6469500" cy="0"/>
          </a:xfrm>
          <a:prstGeom prst="straightConnector1">
            <a:avLst/>
          </a:prstGeom>
          <a:noFill/>
          <a:ln cap="flat" cmpd="sng" w="28575">
            <a:solidFill>
              <a:srgbClr val="3C78D8"/>
            </a:solidFill>
            <a:prstDash val="solid"/>
            <a:round/>
            <a:headEnd len="sm" w="sm" type="none"/>
            <a:tailEnd len="sm" w="sm" type="none"/>
          </a:ln>
        </p:spPr>
      </p:cxnSp>
      <p:cxnSp>
        <p:nvCxnSpPr>
          <p:cNvPr id="83" name="Google Shape;83;p17"/>
          <p:cNvCxnSpPr/>
          <p:nvPr/>
        </p:nvCxnSpPr>
        <p:spPr>
          <a:xfrm>
            <a:off x="283850" y="2410525"/>
            <a:ext cx="8545500" cy="0"/>
          </a:xfrm>
          <a:prstGeom prst="straightConnector1">
            <a:avLst/>
          </a:prstGeom>
          <a:noFill/>
          <a:ln cap="flat" cmpd="sng" w="28575">
            <a:solidFill>
              <a:srgbClr val="3C78D8"/>
            </a:solidFill>
            <a:prstDash val="solid"/>
            <a:round/>
            <a:headEnd len="sm" w="sm" type="none"/>
            <a:tailEnd len="sm" w="sm" type="none"/>
          </a:ln>
        </p:spPr>
      </p:cxnSp>
      <p:cxnSp>
        <p:nvCxnSpPr>
          <p:cNvPr id="84" name="Google Shape;84;p17"/>
          <p:cNvCxnSpPr/>
          <p:nvPr/>
        </p:nvCxnSpPr>
        <p:spPr>
          <a:xfrm>
            <a:off x="283850" y="2791525"/>
            <a:ext cx="1394700" cy="0"/>
          </a:xfrm>
          <a:prstGeom prst="straightConnector1">
            <a:avLst/>
          </a:prstGeom>
          <a:noFill/>
          <a:ln cap="flat" cmpd="sng" w="28575">
            <a:solidFill>
              <a:srgbClr val="3C78D8"/>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71925" y="23775"/>
            <a:ext cx="8256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200"/>
              <a:t>We are rarely able to observe an entire population. Instead, we take (ideally) </a:t>
            </a:r>
            <a:r>
              <a:rPr b="1" lang="en" sz="3200">
                <a:solidFill>
                  <a:srgbClr val="1155CC"/>
                </a:solidFill>
              </a:rPr>
              <a:t>random</a:t>
            </a:r>
            <a:r>
              <a:rPr b="1" lang="en" sz="3200"/>
              <a:t> </a:t>
            </a:r>
            <a:r>
              <a:rPr b="1" lang="en" sz="3200">
                <a:solidFill>
                  <a:srgbClr val="1155CC"/>
                </a:solidFill>
              </a:rPr>
              <a:t>samples</a:t>
            </a:r>
            <a:r>
              <a:rPr b="1" lang="en" sz="3200"/>
              <a:t>.</a:t>
            </a:r>
            <a:endParaRPr b="1" sz="3200"/>
          </a:p>
          <a:p>
            <a:pPr indent="0" lvl="0" marL="0" rtl="0" algn="ctr">
              <a:lnSpc>
                <a:spcPct val="100000"/>
              </a:lnSpc>
              <a:spcBef>
                <a:spcPts val="0"/>
              </a:spcBef>
              <a:spcAft>
                <a:spcPts val="0"/>
              </a:spcAft>
              <a:buSzPts val="2800"/>
              <a:buNone/>
            </a:pPr>
            <a:r>
              <a:t/>
            </a:r>
            <a:endParaRPr b="1" sz="2000"/>
          </a:p>
        </p:txBody>
      </p:sp>
      <p:pic>
        <p:nvPicPr>
          <p:cNvPr id="90" name="Google Shape;90;p18"/>
          <p:cNvPicPr preferRelativeResize="0"/>
          <p:nvPr/>
        </p:nvPicPr>
        <p:blipFill rotWithShape="1">
          <a:blip r:embed="rId3">
            <a:alphaModFix/>
          </a:blip>
          <a:srcRect b="29547" l="8808" r="0" t="0"/>
          <a:stretch/>
        </p:blipFill>
        <p:spPr>
          <a:xfrm>
            <a:off x="2206350" y="1614550"/>
            <a:ext cx="4731300" cy="3066250"/>
          </a:xfrm>
          <a:prstGeom prst="rect">
            <a:avLst/>
          </a:prstGeom>
          <a:noFill/>
          <a:ln>
            <a:noFill/>
          </a:ln>
        </p:spPr>
      </p:pic>
      <p:sp>
        <p:nvSpPr>
          <p:cNvPr id="91" name="Google Shape;91;p18"/>
          <p:cNvSpPr txBox="1"/>
          <p:nvPr/>
        </p:nvSpPr>
        <p:spPr>
          <a:xfrm>
            <a:off x="2957075" y="4744850"/>
            <a:ext cx="1263300" cy="40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1155CC"/>
                </a:solidFill>
                <a:latin typeface="Nunito"/>
                <a:ea typeface="Nunito"/>
                <a:cs typeface="Nunito"/>
                <a:sym typeface="Nunito"/>
              </a:rPr>
              <a:t>Untreated</a:t>
            </a:r>
            <a:endParaRPr b="1" i="0" sz="1800" u="none" cap="none" strike="noStrike">
              <a:solidFill>
                <a:srgbClr val="1155CC"/>
              </a:solidFill>
              <a:latin typeface="Nunito"/>
              <a:ea typeface="Nunito"/>
              <a:cs typeface="Nunito"/>
              <a:sym typeface="Nunito"/>
            </a:endParaRPr>
          </a:p>
        </p:txBody>
      </p:sp>
      <p:sp>
        <p:nvSpPr>
          <p:cNvPr id="92" name="Google Shape;92;p18"/>
          <p:cNvSpPr txBox="1"/>
          <p:nvPr/>
        </p:nvSpPr>
        <p:spPr>
          <a:xfrm>
            <a:off x="5171875" y="4744850"/>
            <a:ext cx="1017000" cy="40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1155CC"/>
                </a:solidFill>
                <a:latin typeface="Nunito"/>
                <a:ea typeface="Nunito"/>
                <a:cs typeface="Nunito"/>
                <a:sym typeface="Nunito"/>
              </a:rPr>
              <a:t>Treated</a:t>
            </a:r>
            <a:endParaRPr b="1" i="0" sz="1800" u="none" cap="none" strike="noStrike">
              <a:solidFill>
                <a:srgbClr val="1155CC"/>
              </a:solidFill>
              <a:latin typeface="Nunito"/>
              <a:ea typeface="Nunito"/>
              <a:cs typeface="Nunito"/>
              <a:sym typeface="Nunito"/>
            </a:endParaRPr>
          </a:p>
        </p:txBody>
      </p:sp>
      <p:sp>
        <p:nvSpPr>
          <p:cNvPr id="93" name="Google Shape;93;p18"/>
          <p:cNvSpPr txBox="1"/>
          <p:nvPr/>
        </p:nvSpPr>
        <p:spPr>
          <a:xfrm rot="-5400795">
            <a:off x="564599" y="2946978"/>
            <a:ext cx="2595600" cy="40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rgbClr val="1155CC"/>
                </a:solidFill>
                <a:latin typeface="Nunito"/>
                <a:ea typeface="Nunito"/>
                <a:cs typeface="Nunito"/>
                <a:sym typeface="Nunito"/>
              </a:rPr>
              <a:t>Measure of interest</a:t>
            </a:r>
            <a:endParaRPr b="1" i="0" sz="1800" u="none" cap="none" strike="noStrike">
              <a:solidFill>
                <a:srgbClr val="1155CC"/>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59950"/>
            <a:ext cx="8520600" cy="5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000">
                <a:latin typeface="Nunito"/>
                <a:ea typeface="Nunito"/>
                <a:cs typeface="Nunito"/>
                <a:sym typeface="Nunito"/>
              </a:rPr>
              <a:t>Example: observed read alignments at TP53 from </a:t>
            </a:r>
            <a:r>
              <a:rPr b="1" lang="en" sz="2000"/>
              <a:t>all</a:t>
            </a:r>
            <a:r>
              <a:rPr b="1" lang="en" sz="2000">
                <a:latin typeface="Nunito"/>
                <a:ea typeface="Nunito"/>
                <a:cs typeface="Nunito"/>
                <a:sym typeface="Nunito"/>
              </a:rPr>
              <a:t> single cells</a:t>
            </a:r>
            <a:endParaRPr b="1" sz="2000">
              <a:latin typeface="Nunito"/>
              <a:ea typeface="Nunito"/>
              <a:cs typeface="Nunito"/>
              <a:sym typeface="Nunito"/>
            </a:endParaRPr>
          </a:p>
        </p:txBody>
      </p:sp>
      <p:sp>
        <p:nvSpPr>
          <p:cNvPr id="99" name="Google Shape;99;p19"/>
          <p:cNvSpPr/>
          <p:nvPr/>
        </p:nvSpPr>
        <p:spPr>
          <a:xfrm>
            <a:off x="6287750" y="1467550"/>
            <a:ext cx="442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9"/>
          <p:cNvSpPr txBox="1"/>
          <p:nvPr/>
        </p:nvSpPr>
        <p:spPr>
          <a:xfrm>
            <a:off x="358425" y="2895600"/>
            <a:ext cx="86502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hist(rpois(1000,2), main="Distribution of TP53 transcript counts from 1,000 single cells")</a:t>
            </a:r>
            <a:endParaRPr b="0" i="0" sz="1200" u="none" cap="none" strike="noStrike">
              <a:solidFill>
                <a:srgbClr val="000000"/>
              </a:solidFill>
              <a:latin typeface="Courier New"/>
              <a:ea typeface="Courier New"/>
              <a:cs typeface="Courier New"/>
              <a:sym typeface="Courier New"/>
            </a:endParaRPr>
          </a:p>
        </p:txBody>
      </p:sp>
      <p:pic>
        <p:nvPicPr>
          <p:cNvPr id="101" name="Google Shape;101;p19"/>
          <p:cNvPicPr preferRelativeResize="0"/>
          <p:nvPr/>
        </p:nvPicPr>
        <p:blipFill rotWithShape="1">
          <a:blip r:embed="rId3">
            <a:alphaModFix/>
          </a:blip>
          <a:srcRect b="0" l="0" r="0" t="0"/>
          <a:stretch/>
        </p:blipFill>
        <p:spPr>
          <a:xfrm>
            <a:off x="1676400" y="921150"/>
            <a:ext cx="5729075" cy="307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350"/>
            <a:ext cx="8520600" cy="5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t>This is a "</a:t>
            </a:r>
            <a:r>
              <a:rPr lang="en" sz="2400" u="sng"/>
              <a:t>population distribution</a:t>
            </a:r>
            <a:r>
              <a:rPr lang="en" sz="2400"/>
              <a:t>" of our </a:t>
            </a:r>
            <a:r>
              <a:rPr lang="en" sz="2400" u="sng"/>
              <a:t>random variable:</a:t>
            </a:r>
            <a:endParaRPr sz="2400" u="sng"/>
          </a:p>
          <a:p>
            <a:pPr indent="0" lvl="0" marL="0" rtl="0" algn="l">
              <a:lnSpc>
                <a:spcPct val="100000"/>
              </a:lnSpc>
              <a:spcBef>
                <a:spcPts val="0"/>
              </a:spcBef>
              <a:spcAft>
                <a:spcPts val="0"/>
              </a:spcAft>
              <a:buSzPts val="2800"/>
              <a:buNone/>
            </a:pPr>
            <a:r>
              <a:rPr lang="en" sz="2400"/>
              <a:t> (i.e., TP53 expression in single cells)</a:t>
            </a:r>
            <a:endParaRPr b="1" sz="2400"/>
          </a:p>
        </p:txBody>
      </p:sp>
      <p:sp>
        <p:nvSpPr>
          <p:cNvPr id="107" name="Google Shape;107;p20"/>
          <p:cNvSpPr/>
          <p:nvPr/>
        </p:nvSpPr>
        <p:spPr>
          <a:xfrm>
            <a:off x="6287750" y="1467550"/>
            <a:ext cx="442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20"/>
          <p:cNvPicPr preferRelativeResize="0"/>
          <p:nvPr/>
        </p:nvPicPr>
        <p:blipFill rotWithShape="1">
          <a:blip r:embed="rId3">
            <a:alphaModFix/>
          </a:blip>
          <a:srcRect b="0" l="0" r="0" t="0"/>
          <a:stretch/>
        </p:blipFill>
        <p:spPr>
          <a:xfrm>
            <a:off x="1676400" y="1225950"/>
            <a:ext cx="5729075" cy="307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159300" y="183750"/>
            <a:ext cx="6039000" cy="5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Single cell sequencing is expensive: </a:t>
            </a:r>
            <a:endParaRPr sz="2000"/>
          </a:p>
          <a:p>
            <a:pPr indent="0" lvl="0" marL="0" rtl="0" algn="l">
              <a:lnSpc>
                <a:spcPct val="100000"/>
              </a:lnSpc>
              <a:spcBef>
                <a:spcPts val="0"/>
              </a:spcBef>
              <a:spcAft>
                <a:spcPts val="0"/>
              </a:spcAft>
              <a:buSzPts val="2800"/>
              <a:buNone/>
            </a:pPr>
            <a:r>
              <a:rPr lang="en" sz="2000"/>
              <a:t>What if we can only count reads at TP53 from 4 cells at a time? This is a size 4 sample to </a:t>
            </a:r>
            <a:r>
              <a:rPr lang="en" sz="2000" u="sng"/>
              <a:t>estimate</a:t>
            </a:r>
            <a:r>
              <a:rPr lang="en" sz="2000"/>
              <a:t> the population </a:t>
            </a:r>
            <a:endParaRPr sz="2000"/>
          </a:p>
        </p:txBody>
      </p:sp>
      <p:sp>
        <p:nvSpPr>
          <p:cNvPr id="114" name="Google Shape;114;p21"/>
          <p:cNvSpPr/>
          <p:nvPr/>
        </p:nvSpPr>
        <p:spPr>
          <a:xfrm>
            <a:off x="6287750" y="1467550"/>
            <a:ext cx="442500" cy="6858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21"/>
          <p:cNvPicPr preferRelativeResize="0"/>
          <p:nvPr/>
        </p:nvPicPr>
        <p:blipFill rotWithShape="1">
          <a:blip r:embed="rId3">
            <a:alphaModFix/>
          </a:blip>
          <a:srcRect b="0" l="0" r="0" t="0"/>
          <a:stretch/>
        </p:blipFill>
        <p:spPr>
          <a:xfrm>
            <a:off x="6382916" y="147925"/>
            <a:ext cx="2698960" cy="1448475"/>
          </a:xfrm>
          <a:prstGeom prst="rect">
            <a:avLst/>
          </a:prstGeom>
          <a:noFill/>
          <a:ln>
            <a:noFill/>
          </a:ln>
        </p:spPr>
      </p:pic>
      <p:sp>
        <p:nvSpPr>
          <p:cNvPr id="116" name="Google Shape;116;p21"/>
          <p:cNvSpPr txBox="1"/>
          <p:nvPr/>
        </p:nvSpPr>
        <p:spPr>
          <a:xfrm>
            <a:off x="298050" y="192475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1</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&gt; rpois(4,2)</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[1] 4 1 4 1</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2</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&gt; rpois(4,2)</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[1] 2 2 1 3</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3</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&gt; rpois(4,2)</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[1] 0 0 3 0</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4</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&gt; rpois(4,2)</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[1] 1 4 1 1</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5</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&gt; rpois(4,2)</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[1] 0 1 0 2</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grpSp>
        <p:nvGrpSpPr>
          <p:cNvPr id="117" name="Google Shape;117;p21"/>
          <p:cNvGrpSpPr/>
          <p:nvPr/>
        </p:nvGrpSpPr>
        <p:grpSpPr>
          <a:xfrm>
            <a:off x="1880750" y="1924750"/>
            <a:ext cx="3627100" cy="3000000"/>
            <a:chOff x="1880750" y="1696150"/>
            <a:chExt cx="3627100" cy="3000000"/>
          </a:xfrm>
        </p:grpSpPr>
        <p:cxnSp>
          <p:nvCxnSpPr>
            <p:cNvPr id="118" name="Google Shape;118;p21"/>
            <p:cNvCxnSpPr/>
            <p:nvPr/>
          </p:nvCxnSpPr>
          <p:spPr>
            <a:xfrm>
              <a:off x="1880750" y="2049000"/>
              <a:ext cx="396600" cy="0"/>
            </a:xfrm>
            <a:prstGeom prst="straightConnector1">
              <a:avLst/>
            </a:prstGeom>
            <a:noFill/>
            <a:ln cap="flat" cmpd="sng" w="9525">
              <a:solidFill>
                <a:schemeClr val="dk2"/>
              </a:solidFill>
              <a:prstDash val="solid"/>
              <a:round/>
              <a:headEnd len="sm" w="sm" type="none"/>
              <a:tailEnd len="med" w="med" type="triangle"/>
            </a:ln>
          </p:spPr>
        </p:cxnSp>
        <p:cxnSp>
          <p:nvCxnSpPr>
            <p:cNvPr id="119" name="Google Shape;119;p21"/>
            <p:cNvCxnSpPr/>
            <p:nvPr/>
          </p:nvCxnSpPr>
          <p:spPr>
            <a:xfrm>
              <a:off x="1880750" y="2658600"/>
              <a:ext cx="396600" cy="0"/>
            </a:xfrm>
            <a:prstGeom prst="straightConnector1">
              <a:avLst/>
            </a:prstGeom>
            <a:noFill/>
            <a:ln cap="flat" cmpd="sng" w="9525">
              <a:solidFill>
                <a:schemeClr val="dk2"/>
              </a:solidFill>
              <a:prstDash val="solid"/>
              <a:round/>
              <a:headEnd len="sm" w="sm" type="none"/>
              <a:tailEnd len="med" w="med" type="triangle"/>
            </a:ln>
          </p:spPr>
        </p:cxnSp>
        <p:cxnSp>
          <p:nvCxnSpPr>
            <p:cNvPr id="120" name="Google Shape;120;p21"/>
            <p:cNvCxnSpPr/>
            <p:nvPr/>
          </p:nvCxnSpPr>
          <p:spPr>
            <a:xfrm>
              <a:off x="1880750" y="3268200"/>
              <a:ext cx="396600" cy="0"/>
            </a:xfrm>
            <a:prstGeom prst="straightConnector1">
              <a:avLst/>
            </a:prstGeom>
            <a:noFill/>
            <a:ln cap="flat" cmpd="sng" w="9525">
              <a:solidFill>
                <a:schemeClr val="dk2"/>
              </a:solidFill>
              <a:prstDash val="solid"/>
              <a:round/>
              <a:headEnd len="sm" w="sm" type="none"/>
              <a:tailEnd len="med" w="med" type="triangle"/>
            </a:ln>
          </p:spPr>
        </p:cxnSp>
        <p:cxnSp>
          <p:nvCxnSpPr>
            <p:cNvPr id="121" name="Google Shape;121;p21"/>
            <p:cNvCxnSpPr/>
            <p:nvPr/>
          </p:nvCxnSpPr>
          <p:spPr>
            <a:xfrm>
              <a:off x="1880750" y="3954000"/>
              <a:ext cx="396600" cy="0"/>
            </a:xfrm>
            <a:prstGeom prst="straightConnector1">
              <a:avLst/>
            </a:prstGeom>
            <a:noFill/>
            <a:ln cap="flat" cmpd="sng" w="9525">
              <a:solidFill>
                <a:schemeClr val="dk2"/>
              </a:solidFill>
              <a:prstDash val="solid"/>
              <a:round/>
              <a:headEnd len="sm" w="sm" type="none"/>
              <a:tailEnd len="med" w="med" type="triangle"/>
            </a:ln>
          </p:spPr>
        </p:cxnSp>
        <p:cxnSp>
          <p:nvCxnSpPr>
            <p:cNvPr id="122" name="Google Shape;122;p21"/>
            <p:cNvCxnSpPr/>
            <p:nvPr/>
          </p:nvCxnSpPr>
          <p:spPr>
            <a:xfrm>
              <a:off x="1880750" y="4563600"/>
              <a:ext cx="396600" cy="0"/>
            </a:xfrm>
            <a:prstGeom prst="straightConnector1">
              <a:avLst/>
            </a:prstGeom>
            <a:noFill/>
            <a:ln cap="flat" cmpd="sng" w="9525">
              <a:solidFill>
                <a:schemeClr val="dk2"/>
              </a:solidFill>
              <a:prstDash val="solid"/>
              <a:round/>
              <a:headEnd len="sm" w="sm" type="none"/>
              <a:tailEnd len="med" w="med" type="triangle"/>
            </a:ln>
          </p:spPr>
        </p:cxnSp>
        <p:sp>
          <p:nvSpPr>
            <p:cNvPr id="123" name="Google Shape;123;p21"/>
            <p:cNvSpPr txBox="1"/>
            <p:nvPr/>
          </p:nvSpPr>
          <p:spPr>
            <a:xfrm>
              <a:off x="2507850" y="169615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1 mean</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ourier New"/>
                  <a:ea typeface="Courier New"/>
                  <a:cs typeface="Courier New"/>
                  <a:sym typeface="Courier New"/>
                </a:rPr>
                <a:t>2.5</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2 mean</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2.0</a:t>
              </a:r>
              <a:endParaRPr b="1" i="0" sz="14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3 mean</a:t>
              </a:r>
              <a:endParaRPr b="0"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0.75</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4 mean</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1.75</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38761D"/>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155CC"/>
                  </a:solidFill>
                  <a:latin typeface="Courier New"/>
                  <a:ea typeface="Courier New"/>
                  <a:cs typeface="Courier New"/>
                  <a:sym typeface="Courier New"/>
                </a:rPr>
                <a:t># sample 5 mean</a:t>
              </a:r>
              <a:endParaRPr b="1" i="0" sz="1400" u="none" cap="none" strike="noStrike">
                <a:solidFill>
                  <a:srgbClr val="1155CC"/>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ourier New"/>
                  <a:ea typeface="Courier New"/>
                  <a:cs typeface="Courier New"/>
                  <a:sym typeface="Courier New"/>
                </a:rPr>
                <a:t>0.75</a:t>
              </a:r>
              <a:endParaRPr b="0" i="0" sz="1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grpSp>
      <p:grpSp>
        <p:nvGrpSpPr>
          <p:cNvPr id="124" name="Google Shape;124;p21"/>
          <p:cNvGrpSpPr/>
          <p:nvPr/>
        </p:nvGrpSpPr>
        <p:grpSpPr>
          <a:xfrm>
            <a:off x="5929325" y="3240250"/>
            <a:ext cx="2523300" cy="1094900"/>
            <a:chOff x="5929325" y="3240250"/>
            <a:chExt cx="2523300" cy="1094900"/>
          </a:xfrm>
        </p:grpSpPr>
        <p:cxnSp>
          <p:nvCxnSpPr>
            <p:cNvPr id="125" name="Google Shape;125;p21"/>
            <p:cNvCxnSpPr/>
            <p:nvPr/>
          </p:nvCxnSpPr>
          <p:spPr>
            <a:xfrm>
              <a:off x="6074450" y="3832075"/>
              <a:ext cx="2287500" cy="0"/>
            </a:xfrm>
            <a:prstGeom prst="straightConnector1">
              <a:avLst/>
            </a:prstGeom>
            <a:noFill/>
            <a:ln cap="flat" cmpd="sng" w="9525">
              <a:solidFill>
                <a:schemeClr val="dk2"/>
              </a:solidFill>
              <a:prstDash val="solid"/>
              <a:round/>
              <a:headEnd len="sm" w="sm" type="none"/>
              <a:tailEnd len="sm" w="sm" type="none"/>
            </a:ln>
          </p:spPr>
        </p:cxnSp>
        <p:sp>
          <p:nvSpPr>
            <p:cNvPr id="126" name="Google Shape;126;p21"/>
            <p:cNvSpPr txBox="1"/>
            <p:nvPr/>
          </p:nvSpPr>
          <p:spPr>
            <a:xfrm>
              <a:off x="5929325" y="3900750"/>
              <a:ext cx="2523300" cy="43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ourier New"/>
                  <a:ea typeface="Courier New"/>
                  <a:cs typeface="Courier New"/>
                  <a:sym typeface="Courier New"/>
                </a:rPr>
                <a:t>0   1   2   3   4   5   6</a:t>
              </a:r>
              <a:endParaRPr b="0" i="0" sz="1200" u="none" cap="none" strike="noStrike">
                <a:solidFill>
                  <a:srgbClr val="000000"/>
                </a:solidFill>
                <a:latin typeface="Courier New"/>
                <a:ea typeface="Courier New"/>
                <a:cs typeface="Courier New"/>
                <a:sym typeface="Courier New"/>
              </a:endParaRPr>
            </a:p>
          </p:txBody>
        </p:sp>
        <p:sp>
          <p:nvSpPr>
            <p:cNvPr id="127" name="Google Shape;127;p21"/>
            <p:cNvSpPr/>
            <p:nvPr/>
          </p:nvSpPr>
          <p:spPr>
            <a:xfrm>
              <a:off x="6929675" y="3392650"/>
              <a:ext cx="122700" cy="1227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1"/>
            <p:cNvSpPr/>
            <p:nvPr/>
          </p:nvSpPr>
          <p:spPr>
            <a:xfrm>
              <a:off x="6744950" y="3392650"/>
              <a:ext cx="122700" cy="1227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1"/>
            <p:cNvSpPr/>
            <p:nvPr/>
          </p:nvSpPr>
          <p:spPr>
            <a:xfrm>
              <a:off x="6287750" y="3392650"/>
              <a:ext cx="122700" cy="1227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1"/>
            <p:cNvSpPr/>
            <p:nvPr/>
          </p:nvSpPr>
          <p:spPr>
            <a:xfrm>
              <a:off x="6287750" y="3240250"/>
              <a:ext cx="122700" cy="1227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1"/>
            <p:cNvSpPr/>
            <p:nvPr/>
          </p:nvSpPr>
          <p:spPr>
            <a:xfrm>
              <a:off x="6592550" y="3392650"/>
              <a:ext cx="122700" cy="1227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LOB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