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Lst>
  <p:sldSz cy="5143500" cx="9144000"/>
  <p:notesSz cx="6858000" cy="9144000"/>
  <p:embeddedFontLst>
    <p:embeddedFont>
      <p:font typeface="Economica"/>
      <p:regular r:id="rId41"/>
      <p:bold r:id="rId42"/>
      <p:italic r:id="rId43"/>
      <p:boldItalic r:id="rId44"/>
    </p:embeddedFont>
    <p:embeddedFont>
      <p:font typeface="Roboto"/>
      <p:regular r:id="rId45"/>
      <p:bold r:id="rId46"/>
      <p:italic r:id="rId47"/>
      <p:boldItalic r:id="rId48"/>
    </p:embeddedFont>
    <p:embeddedFont>
      <p:font typeface="Helvetica Neue"/>
      <p:regular r:id="rId49"/>
      <p:bold r:id="rId50"/>
      <p:italic r:id="rId51"/>
      <p:boldItalic r:id="rId52"/>
    </p:embeddedFont>
    <p:embeddedFont>
      <p:font typeface="Gill Sans"/>
      <p:regular r:id="rId53"/>
      <p:bold r:id="rId54"/>
    </p:embeddedFont>
    <p:embeddedFont>
      <p:font typeface="Open Sans"/>
      <p:regular r:id="rId55"/>
      <p:bold r:id="rId56"/>
      <p:italic r:id="rId57"/>
      <p:boldItalic r:id="rId5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font" Target="fonts/Economica-bold.fntdata"/><Relationship Id="rId41" Type="http://schemas.openxmlformats.org/officeDocument/2006/relationships/font" Target="fonts/Economica-regular.fntdata"/><Relationship Id="rId44" Type="http://schemas.openxmlformats.org/officeDocument/2006/relationships/font" Target="fonts/Economica-boldItalic.fntdata"/><Relationship Id="rId43" Type="http://schemas.openxmlformats.org/officeDocument/2006/relationships/font" Target="fonts/Economica-italic.fntdata"/><Relationship Id="rId46" Type="http://schemas.openxmlformats.org/officeDocument/2006/relationships/font" Target="fonts/Roboto-bold.fntdata"/><Relationship Id="rId45" Type="http://schemas.openxmlformats.org/officeDocument/2006/relationships/font" Target="fonts/Roboto-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Roboto-boldItalic.fntdata"/><Relationship Id="rId47" Type="http://schemas.openxmlformats.org/officeDocument/2006/relationships/font" Target="fonts/Roboto-italic.fntdata"/><Relationship Id="rId49" Type="http://schemas.openxmlformats.org/officeDocument/2006/relationships/font" Target="fonts/HelveticaNeue-regular.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HelveticaNeue-italic.fntdata"/><Relationship Id="rId50" Type="http://schemas.openxmlformats.org/officeDocument/2006/relationships/font" Target="fonts/HelveticaNeue-bold.fntdata"/><Relationship Id="rId53" Type="http://schemas.openxmlformats.org/officeDocument/2006/relationships/font" Target="fonts/GillSans-regular.fntdata"/><Relationship Id="rId52" Type="http://schemas.openxmlformats.org/officeDocument/2006/relationships/font" Target="fonts/HelveticaNeue-boldItalic.fntdata"/><Relationship Id="rId11" Type="http://schemas.openxmlformats.org/officeDocument/2006/relationships/slide" Target="slides/slide7.xml"/><Relationship Id="rId55" Type="http://schemas.openxmlformats.org/officeDocument/2006/relationships/font" Target="fonts/OpenSans-regular.fntdata"/><Relationship Id="rId10" Type="http://schemas.openxmlformats.org/officeDocument/2006/relationships/slide" Target="slides/slide6.xml"/><Relationship Id="rId54" Type="http://schemas.openxmlformats.org/officeDocument/2006/relationships/font" Target="fonts/GillSans-bold.fntdata"/><Relationship Id="rId13" Type="http://schemas.openxmlformats.org/officeDocument/2006/relationships/slide" Target="slides/slide9.xml"/><Relationship Id="rId57" Type="http://schemas.openxmlformats.org/officeDocument/2006/relationships/font" Target="fonts/OpenSans-italic.fntdata"/><Relationship Id="rId12" Type="http://schemas.openxmlformats.org/officeDocument/2006/relationships/slide" Target="slides/slide8.xml"/><Relationship Id="rId56" Type="http://schemas.openxmlformats.org/officeDocument/2006/relationships/font" Target="fonts/OpenSans-bold.fntdata"/><Relationship Id="rId15" Type="http://schemas.openxmlformats.org/officeDocument/2006/relationships/slide" Target="slides/slide11.xml"/><Relationship Id="rId14" Type="http://schemas.openxmlformats.org/officeDocument/2006/relationships/slide" Target="slides/slide10.xml"/><Relationship Id="rId58" Type="http://schemas.openxmlformats.org/officeDocument/2006/relationships/font" Target="fonts/OpenSans-boldItalic.fntdata"/><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Today, we’ll be going over the technical and statistical ways in which we can confidently call a mutation seen in the genome as a true </a:t>
            </a:r>
            <a:r>
              <a:rPr lang="en"/>
              <a:t>variant</a:t>
            </a:r>
            <a:r>
              <a:rPr lang="en"/>
              <a:t>!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1bc271fa93_0_6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1bc271fa93_0_6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our reads should all theoretically have this alternate allele at this position in the genome. In our example, the reference genome has a T base, but all of the reads for the diploid of the individual have the C allele.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1bc271fa93_0_6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4" name="Google Shape;404;g1bc271fa93_0_6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let’s look at a little more of a complicated case. In scenario 3, our </a:t>
            </a:r>
            <a:r>
              <a:rPr lang="en"/>
              <a:t>individual</a:t>
            </a:r>
            <a:r>
              <a:rPr lang="en"/>
              <a:t> is heterozygous for the position in a gene of interest.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1bc271fa93_0_7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1bc271fa93_0_7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instance, one of the haploids has the reference allele of T and the other haploid has an alternate allele of C. This information should be </a:t>
            </a:r>
            <a:r>
              <a:rPr lang="en"/>
              <a:t>propagated</a:t>
            </a:r>
            <a:r>
              <a:rPr lang="en"/>
              <a:t> through our sequencing pipeline and will be represented in our reads.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g1bc271fa93_0_7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2" name="Google Shape;462;g1bc271fa93_0_7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is what these reads could potentially look like, where our purple reads from our purple haploid has the reference allele and our pink reads has the alternate C allele. Theoretically, we would think that about 50% of our reads will have the reference </a:t>
            </a:r>
            <a:r>
              <a:rPr lang="en"/>
              <a:t>allele</a:t>
            </a:r>
            <a:r>
              <a:rPr lang="en"/>
              <a:t> and 50% of the reads will have the alternate allele.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g7d4563aed7_2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1" name="Google Shape;501;g7d4563aed7_2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Can anyone tell me why it might be a little more difficult to </a:t>
            </a:r>
            <a:r>
              <a:rPr lang="en"/>
              <a:t>identify heterozygous variants?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we’re sequencing an individual, we’re randomly sampling the reads that were generated from an individual’s diploid. If the haploids aren’t the same, then there is the potential that one haploid is sampled more than the other when we read our data.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Take the previous example. We have 7 reads, 4 containing the alternate allele and 3 containing the reference allele; about a 57% to 43% split.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So, this begs the question. How much sampling and how much data do we need to be confident in our genotyping calls?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g1bc271fa93_0_7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6" name="Google Shape;506;g1bc271fa93_0_7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 answer this question, we can look towards binomial distribution statistics. A binomial </a:t>
            </a:r>
            <a:r>
              <a:rPr lang="en"/>
              <a:t>distribution</a:t>
            </a:r>
            <a:r>
              <a:rPr lang="en"/>
              <a:t> is the probability of seeing one of two outcomes, such as flipping a coin or calling a genotype in a heterozygous individual.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g1bc271fa93_0_8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4" name="Google Shape;514;g1bc271fa93_0_8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Statistically speaking, the binomial distribution with parameters </a:t>
            </a:r>
            <a:r>
              <a:rPr i="1" lang="en"/>
              <a:t>n </a:t>
            </a:r>
            <a:r>
              <a:rPr lang="en"/>
              <a:t>for number of </a:t>
            </a:r>
            <a:r>
              <a:rPr i="1" lang="en"/>
              <a:t>p </a:t>
            </a:r>
            <a:r>
              <a:rPr lang="en"/>
              <a:t>for probability is the discrete probability distribution of the number of successes in a sequence of </a:t>
            </a:r>
            <a:r>
              <a:rPr i="1" lang="en"/>
              <a:t>n independent yes</a:t>
            </a:r>
            <a:r>
              <a:rPr lang="en"/>
              <a:t> or </a:t>
            </a:r>
            <a:r>
              <a:rPr i="1" lang="en"/>
              <a:t>no</a:t>
            </a:r>
            <a:r>
              <a:rPr lang="en"/>
              <a:t> experiments, each of which yields with probability p.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human terms, it’s the probability that you’ll see some number of yeses and some number of no’s in some number of flips of a coin.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notation below means: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probability of some number of successes, k, is equal to successes in a number of attempts multiplied by the probability of the event k times multiplied by 1 minus the probability raised to the number of trials minus the number of successes. I won’t be able to explain why any of this was decided this way, because statisticians way smarter than me figured this out a while ago and it turns out to work pretty well.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Let’s look at an example to solidify it. Say we want k=1 successes with n=3 </a:t>
            </a:r>
            <a:r>
              <a:rPr lang="en"/>
              <a:t>flights</a:t>
            </a:r>
            <a:r>
              <a:rPr lang="en"/>
              <a:t> with a fair coin, meaning the probability of either heads or tails is 0.5.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3 choose 1 </a:t>
            </a:r>
            <a:r>
              <a:rPr lang="en"/>
              <a:t>evaluates</a:t>
            </a:r>
            <a:r>
              <a:rPr lang="en"/>
              <a:t> to 3, the probability 0.5 raised to the first power is 0.5, and 1-0.5 raised to the 3-1 is equal to 0.25. This simplifies to 3 times 0.5 times 0.25, which evaluates to 0.375.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Luckily, you don’t have to solve these calculations yourself! R has a function called dbinom that can take inputs n, k, and the probability of success </a:t>
            </a:r>
            <a:r>
              <a:rPr lang="en"/>
              <a:t>occurring</a:t>
            </a:r>
            <a:r>
              <a:rPr lang="en"/>
              <a:t> that will calculate this value for you.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1c70f107f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1c70f107f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return to our allele thought experiment. If we have 5 reads generated from a heterozygous diploid genome, how many alternate alleles do we expect to see?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7" name="Shape 527"/>
        <p:cNvGrpSpPr/>
        <p:nvPr/>
      </p:nvGrpSpPr>
      <p:grpSpPr>
        <a:xfrm>
          <a:off x="0" y="0"/>
          <a:ext cx="0" cy="0"/>
          <a:chOff x="0" y="0"/>
          <a:chExt cx="0" cy="0"/>
        </a:xfrm>
      </p:grpSpPr>
      <p:sp>
        <p:nvSpPr>
          <p:cNvPr id="528" name="Google Shape;528;g1bc271fa93_0_8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9" name="Google Shape;529;g1bc271fa93_0_8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can simulate this with a function called “rbinom” in R, which generates a specified number of random values of given probability from a given sample in some number of experiments.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other terms, we flip a coin five times, record that number of tails, and repeat that 30 times. This creates a simplistic binomial distribution.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If we look at our distribution, the results are not too </a:t>
            </a:r>
            <a:r>
              <a:rPr lang="en"/>
              <a:t>surprising</a:t>
            </a:r>
            <a:r>
              <a:rPr lang="en"/>
              <a:t>. Most of the experiments are finding 2 or 3 tails in 5 flips, which checks out with what we expect with a fair coin.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However, there are a couple of experiments where we saw either 5 tails or 0 tails. If we think of these experiments as alleles, then we have some instances where we might be fooled into thinking that the individual is homozygous reference or homozygous alternative for the allele, even though they are heterozygous in truth.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8" name="Shape 538"/>
        <p:cNvGrpSpPr/>
        <p:nvPr/>
      </p:nvGrpSpPr>
      <p:grpSpPr>
        <a:xfrm>
          <a:off x="0" y="0"/>
          <a:ext cx="0" cy="0"/>
          <a:chOff x="0" y="0"/>
          <a:chExt cx="0" cy="0"/>
        </a:xfrm>
      </p:grpSpPr>
      <p:sp>
        <p:nvSpPr>
          <p:cNvPr id="539" name="Google Shape;539;g1bc271fa93_0_8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0" name="Google Shape;540;g1bc271fa93_0_8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now </a:t>
            </a:r>
            <a:r>
              <a:rPr lang="en"/>
              <a:t>expand</a:t>
            </a:r>
            <a:r>
              <a:rPr lang="en"/>
              <a:t> this example and use 15 tosses for each of the experiments.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1bbc187894_24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1bbc187894_24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Let’s start off with an example. Say we have an individual, and our goal is to find all of the inherited </a:t>
            </a:r>
            <a:r>
              <a:rPr lang="en"/>
              <a:t>variants in an individual’s diploid genome. That is, all variants that can be traced back to either their mom or dad.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1bc271fa93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1bc271fa93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So, in 30 experiments each with 15 coin tosses, there is an average of 7-9 tails. These results are a little better, but if we got back our sequencing reads and we found 3 alternate alleles and 12 reference alleles, would we have a lot of confidence in this site being a true heterozygote? Probably not.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4" name="Shape 554"/>
        <p:cNvGrpSpPr/>
        <p:nvPr/>
      </p:nvGrpSpPr>
      <p:grpSpPr>
        <a:xfrm>
          <a:off x="0" y="0"/>
          <a:ext cx="0" cy="0"/>
          <a:chOff x="0" y="0"/>
          <a:chExt cx="0" cy="0"/>
        </a:xfrm>
      </p:grpSpPr>
      <p:sp>
        <p:nvSpPr>
          <p:cNvPr id="555" name="Google Shape;555;g1bc271fa93_0_8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6" name="Google Shape;556;g1bc271fa93_0_8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Lastly, let’s increase to 30 tosses.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g1c70f107f1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2" name="Google Shape;562;g1c70f107f1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this last example. We’re likely to see somewhere between 10-22 successes, or an alternate allele. In this instance, we might be a little more confident that 10 theoretically independent sequencing reads showing an alternate allele </a:t>
            </a:r>
            <a:r>
              <a:rPr lang="en"/>
              <a:t>points</a:t>
            </a:r>
            <a:r>
              <a:rPr lang="en"/>
              <a:t> towards a true heterozygote.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g1c70f107f1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3" name="Google Shape;573;g1c70f107f1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This probability distribution exercise really illustrates why sequencing depth is important when needing to genotype an individual. With a 30X genome coverage, we have enough power to confidently </a:t>
            </a:r>
            <a:r>
              <a:rPr lang="en"/>
              <a:t>determine</a:t>
            </a:r>
            <a:r>
              <a:rPr lang="en"/>
              <a:t> if a genotype is heterozygous or homozygous without sequencing at such a depth that will increase the price of sequencing substantially. This reasoning is typically why datasets are sequenced to 30X coverage.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1c70f107f1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1c70f107f1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Furthermore, sequencing to a greater depth can help mitigate some issues that you might encounter with lower quality reads. In this instance, some of our reads might have a low quality, so in isolation we might not be too confident that this site is heterozygous, however with sufficient sequencing depth, we have a greater probability of getting reads that have sufficient quality to make confident calls.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1c70f107f1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1c70f107f1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And with that, I’ll hand it over to Jason Kunisaki to run y’all through real life examples of this in IGV.</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4" name="Shape 604"/>
        <p:cNvGrpSpPr/>
        <p:nvPr/>
      </p:nvGrpSpPr>
      <p:grpSpPr>
        <a:xfrm>
          <a:off x="0" y="0"/>
          <a:ext cx="0" cy="0"/>
          <a:chOff x="0" y="0"/>
          <a:chExt cx="0" cy="0"/>
        </a:xfrm>
      </p:grpSpPr>
      <p:sp>
        <p:nvSpPr>
          <p:cNvPr id="605" name="Google Shape;605;g1c70f107f1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6" name="Google Shape;606;g1c70f107f1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Things to point out: </a:t>
            </a:r>
            <a:endParaRPr/>
          </a:p>
          <a:p>
            <a:pPr indent="-317500" lvl="0" marL="457200" rtl="0" algn="l">
              <a:spcBef>
                <a:spcPts val="0"/>
              </a:spcBef>
              <a:spcAft>
                <a:spcPts val="0"/>
              </a:spcAft>
              <a:buSzPts val="1400"/>
              <a:buChar char="●"/>
            </a:pPr>
            <a:r>
              <a:rPr lang="en"/>
              <a:t>T&gt;C </a:t>
            </a:r>
            <a:r>
              <a:rPr lang="en"/>
              <a:t>homozygous</a:t>
            </a:r>
            <a:r>
              <a:rPr lang="en"/>
              <a:t> variant</a:t>
            </a:r>
            <a:endParaRPr/>
          </a:p>
          <a:p>
            <a:pPr indent="-317500" lvl="0" marL="457200" rtl="0" algn="l">
              <a:spcBef>
                <a:spcPts val="0"/>
              </a:spcBef>
              <a:spcAft>
                <a:spcPts val="0"/>
              </a:spcAft>
              <a:buSzPts val="1400"/>
              <a:buChar char="●"/>
            </a:pPr>
            <a:r>
              <a:rPr lang="en"/>
              <a:t>There are some reads that don’t have the C allele</a:t>
            </a:r>
            <a:endParaRPr/>
          </a:p>
          <a:p>
            <a:pPr indent="-317500" lvl="0" marL="457200" rtl="0" algn="l">
              <a:spcBef>
                <a:spcPts val="0"/>
              </a:spcBef>
              <a:spcAft>
                <a:spcPts val="0"/>
              </a:spcAft>
              <a:buSzPts val="1400"/>
              <a:buChar char="●"/>
            </a:pPr>
            <a:r>
              <a:rPr lang="en"/>
              <a:t>Red reads suggests that there is some weird alignment - indicates that the distance between paired end sequencing reads is not normal</a:t>
            </a:r>
            <a:endParaRPr/>
          </a:p>
          <a:p>
            <a:pPr indent="-317500" lvl="0" marL="457200" rtl="0" algn="l">
              <a:spcBef>
                <a:spcPts val="0"/>
              </a:spcBef>
              <a:spcAft>
                <a:spcPts val="0"/>
              </a:spcAft>
              <a:buSzPts val="1400"/>
              <a:buChar char="●"/>
            </a:pPr>
            <a:r>
              <a:rPr lang="en"/>
              <a:t>Notice the lighter blue C allele</a:t>
            </a:r>
            <a:endParaRPr/>
          </a:p>
          <a:p>
            <a:pPr indent="-317500" lvl="0" marL="457200" rtl="0" algn="l">
              <a:spcBef>
                <a:spcPts val="0"/>
              </a:spcBef>
              <a:spcAft>
                <a:spcPts val="0"/>
              </a:spcAft>
              <a:buSzPts val="1400"/>
              <a:buChar char="●"/>
            </a:pPr>
            <a:r>
              <a:rPr lang="en"/>
              <a:t>Looking at read with T allele --&gt; has a lot of mismatches suggesting that the alignment quality of the read is suspect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2" name="Shape 612"/>
        <p:cNvGrpSpPr/>
        <p:nvPr/>
      </p:nvGrpSpPr>
      <p:grpSpPr>
        <a:xfrm>
          <a:off x="0" y="0"/>
          <a:ext cx="0" cy="0"/>
          <a:chOff x="0" y="0"/>
          <a:chExt cx="0" cy="0"/>
        </a:xfrm>
      </p:grpSpPr>
      <p:sp>
        <p:nvSpPr>
          <p:cNvPr id="613" name="Google Shape;613;g1c70f107f1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4" name="Google Shape;614;g1c70f107f1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Two individuals heterozygous at the same site</a:t>
            </a:r>
            <a:endParaRPr/>
          </a:p>
          <a:p>
            <a:pPr indent="-317500" lvl="0" marL="457200" rtl="0" algn="l">
              <a:spcBef>
                <a:spcPts val="0"/>
              </a:spcBef>
              <a:spcAft>
                <a:spcPts val="0"/>
              </a:spcAft>
              <a:buSzPts val="1400"/>
              <a:buChar char="●"/>
            </a:pPr>
            <a:r>
              <a:rPr lang="en"/>
              <a:t>More confident in the top one</a:t>
            </a:r>
            <a:endParaRPr/>
          </a:p>
          <a:p>
            <a:pPr indent="-317500" lvl="0" marL="457200" rtl="0" algn="l">
              <a:spcBef>
                <a:spcPts val="0"/>
              </a:spcBef>
              <a:spcAft>
                <a:spcPts val="0"/>
              </a:spcAft>
              <a:buSzPts val="1400"/>
              <a:buChar char="●"/>
            </a:pPr>
            <a:r>
              <a:rPr lang="en"/>
              <a:t>There is more data, more binomial sampling, more coin flips to get the true frequency of the alternate T allele</a:t>
            </a:r>
            <a:endParaRPr/>
          </a:p>
          <a:p>
            <a:pPr indent="-317500" lvl="0" marL="457200" rtl="0" algn="l">
              <a:spcBef>
                <a:spcPts val="0"/>
              </a:spcBef>
              <a:spcAft>
                <a:spcPts val="0"/>
              </a:spcAft>
              <a:buSzPts val="1400"/>
              <a:buChar char="●"/>
            </a:pPr>
            <a:r>
              <a:rPr lang="en"/>
              <a:t>Less likely to be random chance, true biology</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1c70f107f1_0_1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1c70f107f1_0_1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Signal to noise: </a:t>
            </a:r>
            <a:endParaRPr/>
          </a:p>
          <a:p>
            <a:pPr indent="0" lvl="0" marL="0" rtl="0" algn="l">
              <a:spcBef>
                <a:spcPts val="0"/>
              </a:spcBef>
              <a:spcAft>
                <a:spcPts val="0"/>
              </a:spcAft>
              <a:buNone/>
            </a:pPr>
            <a:r>
              <a:rPr lang="en"/>
              <a:t>Signal = true mutation like G</a:t>
            </a:r>
            <a:endParaRPr/>
          </a:p>
          <a:p>
            <a:pPr indent="0" lvl="0" marL="0" rtl="0" algn="l">
              <a:spcBef>
                <a:spcPts val="0"/>
              </a:spcBef>
              <a:spcAft>
                <a:spcPts val="0"/>
              </a:spcAft>
              <a:buNone/>
            </a:pPr>
            <a:r>
              <a:rPr lang="en"/>
              <a:t>Noise = sequencing error </a:t>
            </a:r>
            <a:endParaRPr/>
          </a:p>
          <a:p>
            <a:pPr indent="0" lvl="0" marL="0" rtl="0" algn="l">
              <a:spcBef>
                <a:spcPts val="0"/>
              </a:spcBef>
              <a:spcAft>
                <a:spcPts val="0"/>
              </a:spcAft>
              <a:buNone/>
            </a:pPr>
            <a:r>
              <a:rPr lang="en"/>
              <a:t>98 bp window --&gt; 50 sequencing reads = 98 * 50 nuleotides being sampled </a:t>
            </a:r>
            <a:endParaRPr/>
          </a:p>
          <a:p>
            <a:pPr indent="-317500" lvl="0" marL="457200" rtl="0" algn="l">
              <a:spcBef>
                <a:spcPts val="0"/>
              </a:spcBef>
              <a:spcAft>
                <a:spcPts val="0"/>
              </a:spcAft>
              <a:buSzPts val="1400"/>
              <a:buChar char="●"/>
            </a:pPr>
            <a:r>
              <a:rPr lang="en"/>
              <a:t>2 errors </a:t>
            </a:r>
            <a:endParaRPr/>
          </a:p>
          <a:p>
            <a:pPr indent="-317500" lvl="0" marL="457200" rtl="0" algn="l">
              <a:spcBef>
                <a:spcPts val="0"/>
              </a:spcBef>
              <a:spcAft>
                <a:spcPts val="0"/>
              </a:spcAft>
              <a:buSzPts val="1400"/>
              <a:buChar char="●"/>
            </a:pPr>
            <a:r>
              <a:rPr lang="en"/>
              <a:t>Error rate = 2 / (98 * 50)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g1c70f107f1_0_1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3" name="Google Shape;633;g1c70f107f1_0_1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7d4563aed7_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7d4563aed7_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The way that we would do this is taking a biospecimen, most commonly a blood sample, and sequencing some million chromosomes from some million cells from the sample.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We usually wouldn’t know this information before-hand, but for this example, let’s assume that we can trace all information back these colored haploids; one haploid of the genome is pink and the other haploid is purple, representing the two parental haploids.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6" name="Shape 636"/>
        <p:cNvGrpSpPr/>
        <p:nvPr/>
      </p:nvGrpSpPr>
      <p:grpSpPr>
        <a:xfrm>
          <a:off x="0" y="0"/>
          <a:ext cx="0" cy="0"/>
          <a:chOff x="0" y="0"/>
          <a:chExt cx="0" cy="0"/>
        </a:xfrm>
      </p:grpSpPr>
      <p:sp>
        <p:nvSpPr>
          <p:cNvPr id="637" name="Google Shape;637;g190cadd1883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8" name="Google Shape;638;g190cadd1883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17500" lvl="0" marL="457200" rtl="0" algn="l">
              <a:spcBef>
                <a:spcPts val="0"/>
              </a:spcBef>
              <a:spcAft>
                <a:spcPts val="0"/>
              </a:spcAft>
              <a:buSzPts val="1400"/>
              <a:buAutoNum type="arabicParenR"/>
            </a:pPr>
            <a:r>
              <a:rPr lang="en"/>
              <a:t>Random error - much simpler to tease apart signal from noise by increasing sequencing coverage</a:t>
            </a:r>
            <a:endParaRPr/>
          </a:p>
          <a:p>
            <a:pPr indent="-317500" lvl="0" marL="457200" rtl="0" algn="l">
              <a:spcBef>
                <a:spcPts val="0"/>
              </a:spcBef>
              <a:spcAft>
                <a:spcPts val="0"/>
              </a:spcAft>
              <a:buSzPts val="1400"/>
              <a:buAutoNum type="arabicParenR"/>
            </a:pPr>
            <a:r>
              <a:rPr lang="en"/>
              <a:t>Error due to sequence context - C allele is bleed through from the homopolymer of C’s upstream</a:t>
            </a:r>
            <a:endParaRPr/>
          </a:p>
          <a:p>
            <a:pPr indent="-317500" lvl="0" marL="457200" rtl="0" algn="l">
              <a:spcBef>
                <a:spcPts val="0"/>
              </a:spcBef>
              <a:spcAft>
                <a:spcPts val="0"/>
              </a:spcAft>
              <a:buSzPts val="1400"/>
              <a:buAutoNum type="arabicParenR"/>
            </a:pPr>
            <a:r>
              <a:rPr lang="en"/>
              <a:t>Systematic error (not random error): </a:t>
            </a:r>
            <a:endParaRPr/>
          </a:p>
          <a:p>
            <a:pPr indent="-317500" lvl="1" marL="914400" rtl="0" algn="l">
              <a:spcBef>
                <a:spcPts val="0"/>
              </a:spcBef>
              <a:spcAft>
                <a:spcPts val="0"/>
              </a:spcAft>
              <a:buSzPts val="1400"/>
              <a:buAutoNum type="alphaLcParenR"/>
            </a:pPr>
            <a:r>
              <a:rPr lang="en"/>
              <a:t>The binomial probability of the same random error </a:t>
            </a:r>
            <a:r>
              <a:rPr lang="en"/>
              <a:t>occurring</a:t>
            </a:r>
            <a:r>
              <a:rPr lang="en"/>
              <a:t> at the exact same site is extremely low</a:t>
            </a:r>
            <a:endParaRPr/>
          </a:p>
          <a:p>
            <a:pPr indent="-317500" lvl="1" marL="914400" rtl="0" algn="l">
              <a:spcBef>
                <a:spcPts val="0"/>
              </a:spcBef>
              <a:spcAft>
                <a:spcPts val="0"/>
              </a:spcAft>
              <a:buSzPts val="1400"/>
              <a:buAutoNum type="alphaLcParenR"/>
            </a:pPr>
            <a:r>
              <a:rPr lang="en"/>
              <a:t>We see 11 C&gt;G variants --&gt; </a:t>
            </a:r>
            <a:r>
              <a:rPr lang="en"/>
              <a:t>analogous</a:t>
            </a:r>
            <a:r>
              <a:rPr lang="en"/>
              <a:t> to flipping a coin 11 times and seeing the same G allele --&gt; this is very improbable if this was from random error --&gt; it is either a true variant or a systematic error</a:t>
            </a:r>
            <a:endParaRPr/>
          </a:p>
          <a:p>
            <a:pPr indent="-317500" lvl="1" marL="914400" rtl="0" algn="l">
              <a:spcBef>
                <a:spcPts val="0"/>
              </a:spcBef>
              <a:spcAft>
                <a:spcPts val="0"/>
              </a:spcAft>
              <a:buSzPts val="1400"/>
              <a:buAutoNum type="alphaLcParenR"/>
            </a:pPr>
            <a:r>
              <a:rPr lang="en"/>
              <a:t>This is likely a systematic error - where the aligner makes the same mistake --&gt; pileup seuqences with the error --&gt; masquerade as true mutation when it is a systematic error </a:t>
            </a:r>
            <a:endParaRPr/>
          </a:p>
          <a:p>
            <a:pPr indent="-317500" lvl="1" marL="914400" rtl="0" algn="l">
              <a:spcBef>
                <a:spcPts val="0"/>
              </a:spcBef>
              <a:spcAft>
                <a:spcPts val="0"/>
              </a:spcAft>
              <a:buSzPts val="1400"/>
              <a:buAutoNum type="alphaLcParenR"/>
            </a:pPr>
            <a:r>
              <a:rPr lang="en"/>
              <a:t>Additional sequencing will not resolve systematic errors</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g1c70f107f1_0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5" name="Google Shape;645;g1c70f107f1_0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1c70f107f1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1c70f107f1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Systematic error: </a:t>
            </a:r>
            <a:endParaRPr/>
          </a:p>
          <a:p>
            <a:pPr indent="-317500" lvl="0" marL="457200" rtl="0" algn="l">
              <a:spcBef>
                <a:spcPts val="0"/>
              </a:spcBef>
              <a:spcAft>
                <a:spcPts val="0"/>
              </a:spcAft>
              <a:buSzPts val="1400"/>
              <a:buChar char="●"/>
            </a:pPr>
            <a:r>
              <a:rPr lang="en"/>
              <a:t>PCR libraries (exome, targeted seq, maybe chip seq?)</a:t>
            </a:r>
            <a:endParaRPr/>
          </a:p>
          <a:p>
            <a:pPr indent="-317500" lvl="0" marL="457200" rtl="0" algn="l">
              <a:spcBef>
                <a:spcPts val="0"/>
              </a:spcBef>
              <a:spcAft>
                <a:spcPts val="0"/>
              </a:spcAft>
              <a:buSzPts val="1400"/>
              <a:buChar char="●"/>
            </a:pPr>
            <a:r>
              <a:rPr lang="en"/>
              <a:t>Pileup of reads at this site</a:t>
            </a:r>
            <a:endParaRPr/>
          </a:p>
          <a:p>
            <a:pPr indent="-317500" lvl="0" marL="457200" rtl="0" algn="l">
              <a:spcBef>
                <a:spcPts val="0"/>
              </a:spcBef>
              <a:spcAft>
                <a:spcPts val="0"/>
              </a:spcAft>
              <a:buSzPts val="1400"/>
              <a:buChar char="●"/>
            </a:pPr>
            <a:r>
              <a:rPr lang="en"/>
              <a:t>All sequences with the C are from the same strand --&gt; this is unexpected</a:t>
            </a:r>
            <a:endParaRPr/>
          </a:p>
          <a:p>
            <a:pPr indent="-317500" lvl="0" marL="457200" rtl="0" algn="l">
              <a:spcBef>
                <a:spcPts val="0"/>
              </a:spcBef>
              <a:spcAft>
                <a:spcPts val="0"/>
              </a:spcAft>
              <a:buSzPts val="1400"/>
              <a:buChar char="●"/>
            </a:pPr>
            <a:r>
              <a:rPr lang="en"/>
              <a:t>We are sampling reads randomly from both strands of a DNA molecule --&gt; we expect a true variant to be reflected in both directions </a:t>
            </a:r>
            <a:endParaRPr/>
          </a:p>
          <a:p>
            <a:pPr indent="-317500" lvl="0" marL="457200" rtl="0" algn="l">
              <a:spcBef>
                <a:spcPts val="0"/>
              </a:spcBef>
              <a:spcAft>
                <a:spcPts val="0"/>
              </a:spcAft>
              <a:buSzPts val="1400"/>
              <a:buChar char="●"/>
            </a:pPr>
            <a:r>
              <a:rPr lang="en"/>
              <a:t>This could be caused by PCR bias where an error </a:t>
            </a:r>
            <a:r>
              <a:rPr lang="en"/>
              <a:t>occurred</a:t>
            </a:r>
            <a:r>
              <a:rPr lang="en"/>
              <a:t> only on the top strand</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g1c70f107f1_0_1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9" name="Google Shape;659;g1c70f107f1_0_1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3 panels are BAMs from 3 different individuals</a:t>
            </a:r>
            <a:endParaRPr/>
          </a:p>
          <a:p>
            <a:pPr indent="0" lvl="0" marL="0" rtl="0" algn="l">
              <a:spcBef>
                <a:spcPts val="0"/>
              </a:spcBef>
              <a:spcAft>
                <a:spcPts val="0"/>
              </a:spcAft>
              <a:buNone/>
            </a:pPr>
            <a:r>
              <a:rPr lang="en"/>
              <a:t>Systematic error: </a:t>
            </a:r>
            <a:endParaRPr/>
          </a:p>
          <a:p>
            <a:pPr indent="-317500" lvl="0" marL="457200" rtl="0" algn="l">
              <a:spcBef>
                <a:spcPts val="0"/>
              </a:spcBef>
              <a:spcAft>
                <a:spcPts val="0"/>
              </a:spcAft>
              <a:buSzPts val="1400"/>
              <a:buChar char="●"/>
            </a:pPr>
            <a:r>
              <a:rPr lang="en"/>
              <a:t>Reads with lots of differences in them --&gt; higher than the polymorphism and error rate than we would expect</a:t>
            </a:r>
            <a:endParaRPr/>
          </a:p>
          <a:p>
            <a:pPr indent="-317500" lvl="0" marL="457200" rtl="0" algn="l">
              <a:spcBef>
                <a:spcPts val="0"/>
              </a:spcBef>
              <a:spcAft>
                <a:spcPts val="0"/>
              </a:spcAft>
              <a:buSzPts val="1400"/>
              <a:buChar char="●"/>
            </a:pPr>
            <a:r>
              <a:rPr lang="en"/>
              <a:t>Two humans differ at 1/700 bp</a:t>
            </a:r>
            <a:endParaRPr/>
          </a:p>
          <a:p>
            <a:pPr indent="-317500" lvl="0" marL="457200" rtl="0" algn="l">
              <a:spcBef>
                <a:spcPts val="0"/>
              </a:spcBef>
              <a:spcAft>
                <a:spcPts val="0"/>
              </a:spcAft>
              <a:buSzPts val="1400"/>
              <a:buChar char="●"/>
            </a:pPr>
            <a:r>
              <a:rPr lang="en"/>
              <a:t>41 base pair </a:t>
            </a:r>
            <a:r>
              <a:rPr lang="en"/>
              <a:t>window</a:t>
            </a:r>
            <a:r>
              <a:rPr lang="en"/>
              <a:t> has ~10 “variants”</a:t>
            </a:r>
            <a:endParaRPr/>
          </a:p>
          <a:p>
            <a:pPr indent="-317500" lvl="0" marL="457200" rtl="0" algn="l">
              <a:spcBef>
                <a:spcPts val="0"/>
              </a:spcBef>
              <a:spcAft>
                <a:spcPts val="0"/>
              </a:spcAft>
              <a:buSzPts val="1400"/>
              <a:buChar char="●"/>
            </a:pPr>
            <a:r>
              <a:rPr lang="en"/>
              <a:t>Why does this happen? </a:t>
            </a:r>
            <a:endParaRPr/>
          </a:p>
          <a:p>
            <a:pPr indent="-317500" lvl="0" marL="457200" rtl="0" algn="l">
              <a:spcBef>
                <a:spcPts val="0"/>
              </a:spcBef>
              <a:spcAft>
                <a:spcPts val="0"/>
              </a:spcAft>
              <a:buSzPts val="1400"/>
              <a:buChar char="●"/>
            </a:pPr>
            <a:r>
              <a:rPr lang="en"/>
              <a:t>Due to paralogy </a:t>
            </a:r>
            <a:endParaRPr/>
          </a:p>
          <a:p>
            <a:pPr indent="-317500" lvl="1" marL="914400" rtl="0" algn="l">
              <a:spcBef>
                <a:spcPts val="0"/>
              </a:spcBef>
              <a:spcAft>
                <a:spcPts val="0"/>
              </a:spcAft>
              <a:buSzPts val="1400"/>
              <a:buChar char="○"/>
            </a:pPr>
            <a:r>
              <a:rPr lang="en"/>
              <a:t>There are incredibly repetitive throughout the genome</a:t>
            </a:r>
            <a:endParaRPr/>
          </a:p>
          <a:p>
            <a:pPr indent="-317500" lvl="1" marL="914400" rtl="0" algn="l">
              <a:spcBef>
                <a:spcPts val="0"/>
              </a:spcBef>
              <a:spcAft>
                <a:spcPts val="0"/>
              </a:spcAft>
              <a:buSzPts val="1400"/>
              <a:buChar char="○"/>
            </a:pPr>
            <a:r>
              <a:rPr lang="en"/>
              <a:t>When we get a read that belongs at one of the two loci, the aligner will put the reads at one locus</a:t>
            </a:r>
            <a:endParaRPr/>
          </a:p>
          <a:p>
            <a:pPr indent="-317500" lvl="1" marL="914400" rtl="0" algn="l">
              <a:spcBef>
                <a:spcPts val="0"/>
              </a:spcBef>
              <a:spcAft>
                <a:spcPts val="0"/>
              </a:spcAft>
              <a:buSzPts val="1400"/>
              <a:buChar char="○"/>
            </a:pPr>
            <a:r>
              <a:rPr lang="en"/>
              <a:t>Reference genome is depleted for paralogous regions</a:t>
            </a:r>
            <a:endParaRPr/>
          </a:p>
          <a:p>
            <a:pPr indent="-317500" lvl="0" marL="457200" rtl="0" algn="l">
              <a:spcBef>
                <a:spcPts val="0"/>
              </a:spcBef>
              <a:spcAft>
                <a:spcPts val="0"/>
              </a:spcAft>
              <a:buSzPts val="1400"/>
              <a:buChar char="●"/>
            </a:pPr>
            <a:r>
              <a:rPr lang="en"/>
              <a:t>Paralogous gene families</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g1bc271fa9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8" name="Google Shape;668;g1bc271fa9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Shifting to indels, identifying the true start and stop position of INDELs is difficult</a:t>
            </a:r>
            <a:endParaRPr/>
          </a:p>
          <a:p>
            <a:pPr indent="-317500" lvl="0" marL="457200" rtl="0" algn="l">
              <a:spcBef>
                <a:spcPts val="0"/>
              </a:spcBef>
              <a:spcAft>
                <a:spcPts val="0"/>
              </a:spcAft>
              <a:buSzPts val="1400"/>
              <a:buChar char="●"/>
            </a:pPr>
            <a:r>
              <a:rPr lang="en"/>
              <a:t>Behaves similar to SNPs in terms of the binomial sampling theory --&gt; we need lots of coverage to determine if it is a true variant or not</a:t>
            </a:r>
            <a:endParaRPr/>
          </a:p>
          <a:p>
            <a:pPr indent="-317500" lvl="0" marL="457200" rtl="0" algn="l">
              <a:spcBef>
                <a:spcPts val="0"/>
              </a:spcBef>
              <a:spcAft>
                <a:spcPts val="0"/>
              </a:spcAft>
              <a:buSzPts val="1400"/>
              <a:buChar char="●"/>
            </a:pPr>
            <a:r>
              <a:rPr lang="en"/>
              <a:t>700-800K indel polymorphisms are in the human genome </a:t>
            </a:r>
            <a:endParaRPr/>
          </a:p>
          <a:p>
            <a:pPr indent="-317500" lvl="0" marL="457200" rtl="0" algn="l">
              <a:spcBef>
                <a:spcPts val="0"/>
              </a:spcBef>
              <a:spcAft>
                <a:spcPts val="0"/>
              </a:spcAft>
              <a:buSzPts val="1400"/>
              <a:buChar char="●"/>
            </a:pPr>
            <a:r>
              <a:rPr lang="en"/>
              <a:t>Smith-watermann algorithm --&gt; deletions + adjacent nucleotide mismatches leads to inconsistencies about the true start position</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2" name="Shape 672"/>
        <p:cNvGrpSpPr/>
        <p:nvPr/>
      </p:nvGrpSpPr>
      <p:grpSpPr>
        <a:xfrm>
          <a:off x="0" y="0"/>
          <a:ext cx="0" cy="0"/>
          <a:chOff x="0" y="0"/>
          <a:chExt cx="0" cy="0"/>
        </a:xfrm>
      </p:grpSpPr>
      <p:sp>
        <p:nvSpPr>
          <p:cNvPr id="673" name="Google Shape;673;g1c70f107f1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4" name="Google Shape;674;g1c70f107f1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GATK does this </a:t>
            </a:r>
            <a:endParaRPr/>
          </a:p>
          <a:p>
            <a:pPr indent="0" lvl="0" marL="0" rtl="0" algn="l">
              <a:spcBef>
                <a:spcPts val="0"/>
              </a:spcBef>
              <a:spcAft>
                <a:spcPts val="0"/>
              </a:spcAft>
              <a:buNone/>
            </a:pPr>
            <a:r>
              <a:rPr lang="en"/>
              <a:t>Multiple sequence </a:t>
            </a:r>
            <a:r>
              <a:rPr lang="en"/>
              <a:t>alignment</a:t>
            </a:r>
            <a:r>
              <a:rPr lang="en"/>
              <a:t> of DNA sequencing read</a:t>
            </a:r>
            <a:r>
              <a:rPr lang="en"/>
              <a:t>s  (similar to protein sequence homology) --&gt; clean up reads with indels to get consistent start and positions </a:t>
            </a:r>
            <a:endParaRPr/>
          </a:p>
          <a:p>
            <a:pPr indent="0" lvl="0" marL="0" rtl="0" algn="l">
              <a:spcBef>
                <a:spcPts val="0"/>
              </a:spcBef>
              <a:spcAft>
                <a:spcPts val="0"/>
              </a:spcAft>
              <a:buNone/>
            </a:pPr>
            <a:r>
              <a:rPr lang="en"/>
              <a:t>SRMA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9" name="Shape 679"/>
        <p:cNvGrpSpPr/>
        <p:nvPr/>
      </p:nvGrpSpPr>
      <p:grpSpPr>
        <a:xfrm>
          <a:off x="0" y="0"/>
          <a:ext cx="0" cy="0"/>
          <a:chOff x="0" y="0"/>
          <a:chExt cx="0" cy="0"/>
        </a:xfrm>
      </p:grpSpPr>
      <p:sp>
        <p:nvSpPr>
          <p:cNvPr id="680" name="Google Shape;680;g190cadd1883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1" name="Google Shape;681;g190cadd1883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bc271fa93_0_1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bc271fa93_0_1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Has everyone gone through sequencing before?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we sequence the genomes, we typically PCR-amplify these haploids.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case of bridge amplification, each cluster of DNA is amplified from a single haploid.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 amplification allows us to get (hopefully) confident reads for the DNA fragment that was amplified.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When sequenced, we’ll generate FASTQ-format files, which have a sequence read followed by a ASCII symbols that correspond to a quality score for each base.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These sequences are then aligned to a reference genome of your choosing, and in the case of whole genome sequencing, each position in the genome should have some amount of reads aligned to that position.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Using this information as a baseline, let’s look at a couple of examples of </a:t>
            </a:r>
            <a:r>
              <a:rPr lang="en"/>
              <a:t>what</a:t>
            </a:r>
            <a:r>
              <a:rPr lang="en"/>
              <a:t> these reads aligned to a genome can look like.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1bc271fa93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1bc271fa93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For the first example, let’s look an individual that is homozygous for the “reference” allele, or both haploids of their genome contains the same base as the reference genome.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this case, that’s a 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bc271fa93_0_4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bc271fa93_0_4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We follow this same process: amplifying our haploids via PCR, using our sequencer to get some reads, and aligning these reads back to the reference genome.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1bc271fa93_0_4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1bc271fa93_0_4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In an ideal world, this is what we would see.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In the image, the top sequence is our reference genome, the </a:t>
            </a:r>
            <a:r>
              <a:rPr lang="en"/>
              <a:t>purple sequences are reads generated from the purple haploid, and the pink sequences are reads generated from the pink haploid. We would not necessarily know this information in isolation, but this helps illustrate our variant calling concept. </a:t>
            </a:r>
            <a:endParaRPr/>
          </a:p>
          <a:p>
            <a:pPr indent="0" lvl="0" marL="0" rtl="0" algn="l">
              <a:spcBef>
                <a:spcPts val="0"/>
              </a:spcBef>
              <a:spcAft>
                <a:spcPts val="0"/>
              </a:spcAft>
              <a:buNone/>
            </a:pPr>
            <a:r>
              <a:t/>
            </a:r>
            <a:endParaRPr/>
          </a:p>
          <a:p>
            <a:pPr indent="0" lvl="0" marL="0" rtl="0" algn="l">
              <a:spcBef>
                <a:spcPts val="0"/>
              </a:spcBef>
              <a:spcAft>
                <a:spcPts val="0"/>
              </a:spcAft>
              <a:buNone/>
            </a:pPr>
            <a:r>
              <a:rPr lang="en"/>
              <a:t>For the homozygous reference allele, we would expect all of our reads to have the T allele at the same position as the reference genome, since the individual is homozygous reference and all of the reads are amplified from these haploids.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g1bc271fa93_0_5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7" name="Google Shape;307;g1bc271fa93_0_5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Now let’s take a look at an individual that is homozygous for the alternate allele, which differs from the reference genome.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1bc271fa93_0_5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1bc271fa93_0_5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Both of the haploids of the genome will have this mutation at the position of interest. Let’s go through the same annealing and sequencing pipeline…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0" name="Shape 10"/>
        <p:cNvGrpSpPr/>
        <p:nvPr/>
      </p:nvGrpSpPr>
      <p:grpSpPr>
        <a:xfrm>
          <a:off x="0" y="0"/>
          <a:ext cx="0" cy="0"/>
          <a:chOff x="0" y="0"/>
          <a:chExt cx="0" cy="0"/>
        </a:xfrm>
      </p:grpSpPr>
      <p:sp>
        <p:nvSpPr>
          <p:cNvPr id="11" name="Google Shape;11;p2"/>
          <p:cNvSpPr txBox="1"/>
          <p:nvPr>
            <p:ph type="ctrTitle"/>
          </p:nvPr>
        </p:nvSpPr>
        <p:spPr>
          <a:xfrm>
            <a:off x="3044700" y="1444255"/>
            <a:ext cx="3054600" cy="15372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2" name="Google Shape;12;p2"/>
          <p:cNvSpPr txBox="1"/>
          <p:nvPr>
            <p:ph idx="1" type="subTitle"/>
          </p:nvPr>
        </p:nvSpPr>
        <p:spPr>
          <a:xfrm>
            <a:off x="3044700" y="3116580"/>
            <a:ext cx="3054600" cy="7014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0" name="Shape 50"/>
        <p:cNvGrpSpPr/>
        <p:nvPr/>
      </p:nvGrpSpPr>
      <p:grpSpPr>
        <a:xfrm>
          <a:off x="0" y="0"/>
          <a:ext cx="0" cy="0"/>
          <a:chOff x="0" y="0"/>
          <a:chExt cx="0" cy="0"/>
        </a:xfrm>
      </p:grpSpPr>
      <p:sp>
        <p:nvSpPr>
          <p:cNvPr id="51" name="Google Shape;51;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 name="Google Shape;52;p11"/>
          <p:cNvSpPr txBox="1"/>
          <p:nvPr>
            <p:ph hasCustomPrompt="1" type="title"/>
          </p:nvPr>
        </p:nvSpPr>
        <p:spPr>
          <a:xfrm>
            <a:off x="311700" y="957125"/>
            <a:ext cx="8520600" cy="2128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3" name="Google Shape;53;p11"/>
          <p:cNvSpPr txBox="1"/>
          <p:nvPr>
            <p:ph idx="1" type="body"/>
          </p:nvPr>
        </p:nvSpPr>
        <p:spPr>
          <a:xfrm>
            <a:off x="311700" y="3162000"/>
            <a:ext cx="8520600" cy="10716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4" name="Google Shape;54;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flipH="1">
            <a:off x="7595938" y="4602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6" name="Google Shape;16;p3"/>
          <p:cNvSpPr/>
          <p:nvPr/>
        </p:nvSpPr>
        <p:spPr>
          <a:xfrm flipH="1" rot="10800000">
            <a:off x="466425" y="3558325"/>
            <a:ext cx="1081625" cy="1124950"/>
          </a:xfrm>
          <a:custGeom>
            <a:rect b="b" l="l" r="r" t="t"/>
            <a:pathLst>
              <a:path extrusionOk="0" h="44998" w="43265">
                <a:moveTo>
                  <a:pt x="0" y="44998"/>
                </a:moveTo>
                <a:lnTo>
                  <a:pt x="0" y="0"/>
                </a:lnTo>
                <a:lnTo>
                  <a:pt x="43265" y="0"/>
                </a:lnTo>
              </a:path>
            </a:pathLst>
          </a:custGeom>
          <a:noFill/>
          <a:ln cap="flat" cmpd="sng" w="28575">
            <a:solidFill>
              <a:schemeClr val="lt2"/>
            </a:solidFill>
            <a:prstDash val="solid"/>
            <a:miter lim="8000"/>
            <a:headEnd len="sm" w="sm" type="none"/>
            <a:tailEnd len="sm" w="sm" type="none"/>
          </a:ln>
        </p:spPr>
      </p:sp>
      <p:sp>
        <p:nvSpPr>
          <p:cNvPr id="17" name="Google Shape;17;p3"/>
          <p:cNvSpPr txBox="1"/>
          <p:nvPr>
            <p:ph type="title"/>
          </p:nvPr>
        </p:nvSpPr>
        <p:spPr>
          <a:xfrm>
            <a:off x="773700" y="1806450"/>
            <a:ext cx="7596600" cy="1530600"/>
          </a:xfrm>
          <a:prstGeom prst="rect">
            <a:avLst/>
          </a:prstGeom>
        </p:spPr>
        <p:txBody>
          <a:bodyPr anchorCtr="0" anchor="ctr" bIns="91425" lIns="91425" spcFirstLastPara="1" rIns="91425" wrap="square" tIns="91425">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2" name="Google Shape;22;p4"/>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6" name="Google Shape;26;p5"/>
          <p:cNvSpPr txBox="1"/>
          <p:nvPr>
            <p:ph idx="1" type="body"/>
          </p:nvPr>
        </p:nvSpPr>
        <p:spPr>
          <a:xfrm>
            <a:off x="3117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225225"/>
            <a:ext cx="3999900" cy="33540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34" name="Google Shape;34;p7"/>
          <p:cNvSpPr txBox="1"/>
          <p:nvPr>
            <p:ph idx="1" type="body"/>
          </p:nvPr>
        </p:nvSpPr>
        <p:spPr>
          <a:xfrm>
            <a:off x="311700" y="1399400"/>
            <a:ext cx="2808000" cy="27849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8"/>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8"/>
          <p:cNvSpPr txBox="1"/>
          <p:nvPr>
            <p:ph type="title"/>
          </p:nvPr>
        </p:nvSpPr>
        <p:spPr>
          <a:xfrm>
            <a:off x="490250" y="450150"/>
            <a:ext cx="5878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9" name="Google Shape;39;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40" name="Shape 40"/>
        <p:cNvGrpSpPr/>
        <p:nvPr/>
      </p:nvGrpSpPr>
      <p:grpSpPr>
        <a:xfrm>
          <a:off x="0" y="0"/>
          <a:ext cx="0" cy="0"/>
          <a:chOff x="0" y="0"/>
          <a:chExt cx="0" cy="0"/>
        </a:xfrm>
      </p:grpSpPr>
      <p:sp>
        <p:nvSpPr>
          <p:cNvPr id="41" name="Google Shape;41;p9"/>
          <p:cNvSpPr/>
          <p:nvPr/>
        </p:nvSpPr>
        <p:spPr>
          <a:xfrm>
            <a:off x="4572000" y="-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2" name="Google Shape;42;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3" name="Google Shape;43;p9"/>
          <p:cNvSpPr txBox="1"/>
          <p:nvPr>
            <p:ph type="title"/>
          </p:nvPr>
        </p:nvSpPr>
        <p:spPr>
          <a:xfrm>
            <a:off x="265500" y="929275"/>
            <a:ext cx="4045200" cy="1786200"/>
          </a:xfrm>
          <a:prstGeom prst="rect">
            <a:avLst/>
          </a:prstGeom>
        </p:spPr>
        <p:txBody>
          <a:bodyPr anchorCtr="0" anchor="b" bIns="91425" lIns="91425" spcFirstLastPara="1" rIns="91425" wrap="square" tIns="91425">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p:txBody>
      </p:sp>
      <p:sp>
        <p:nvSpPr>
          <p:cNvPr id="44" name="Google Shape;44;p9"/>
          <p:cNvSpPr txBox="1"/>
          <p:nvPr>
            <p:ph idx="1" type="subTitle"/>
          </p:nvPr>
        </p:nvSpPr>
        <p:spPr>
          <a:xfrm>
            <a:off x="265500" y="2769001"/>
            <a:ext cx="4045200" cy="157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p:txBody>
      </p:sp>
      <p:sp>
        <p:nvSpPr>
          <p:cNvPr id="45" name="Google Shape;45;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6" name="Google Shape;46;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7" name="Shape 47"/>
        <p:cNvGrpSpPr/>
        <p:nvPr/>
      </p:nvGrpSpPr>
      <p:grpSpPr>
        <a:xfrm>
          <a:off x="0" y="0"/>
          <a:ext cx="0" cy="0"/>
          <a:chOff x="0" y="0"/>
          <a:chExt cx="0" cy="0"/>
        </a:xfrm>
      </p:grpSpPr>
      <p:sp>
        <p:nvSpPr>
          <p:cNvPr id="48" name="Google Shape;48;p10"/>
          <p:cNvSpPr txBox="1"/>
          <p:nvPr>
            <p:ph idx="1" type="body"/>
          </p:nvPr>
        </p:nvSpPr>
        <p:spPr>
          <a:xfrm>
            <a:off x="319500" y="4218925"/>
            <a:ext cx="5998800" cy="5988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p:txBody>
      </p:sp>
      <p:sp>
        <p:nvSpPr>
          <p:cNvPr id="49" name="Google Shape;49;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2.xml"/><Relationship Id="rId12" Type="http://schemas.openxmlformats.org/officeDocument/2006/relationships/slideLayout" Target="../slideLayouts/slideLayout11.xml"/><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lux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15925"/>
            <a:ext cx="8520600" cy="831300"/>
          </a:xfrm>
          <a:prstGeom prst="rect">
            <a:avLst/>
          </a:prstGeom>
          <a:noFill/>
          <a:ln>
            <a:noFill/>
          </a:ln>
        </p:spPr>
        <p:txBody>
          <a:bodyPr anchorCtr="0" anchor="b" bIns="91425" lIns="91425" spcFirstLastPara="1" rIns="91425" wrap="square" tIns="91425">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p:txBody>
      </p:sp>
      <p:sp>
        <p:nvSpPr>
          <p:cNvPr id="7" name="Google Shape;7;p1"/>
          <p:cNvSpPr txBox="1"/>
          <p:nvPr>
            <p:ph idx="1" type="body"/>
          </p:nvPr>
        </p:nvSpPr>
        <p:spPr>
          <a:xfrm>
            <a:off x="311700" y="1225225"/>
            <a:ext cx="8520600" cy="33540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indent="-317500" lvl="1" marL="914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indent="-317500" lvl="2" marL="1371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indent="-317500" lvl="3" marL="18288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indent="-317500" lvl="4" marL="22860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indent="-317500" lvl="5" marL="27432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indent="-317500" lvl="6" marL="32004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indent="-317500" lvl="7" marL="36576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indent="-317500" lvl="8" marL="41148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indent="0" lvl="0" marL="0" rtl="0" algn="r">
              <a:spcBef>
                <a:spcPts val="0"/>
              </a:spcBef>
              <a:spcAft>
                <a:spcPts val="0"/>
              </a:spcAft>
              <a:buNone/>
            </a:pPr>
            <a:fld id="{00000000-1234-1234-1234-123412341234}" type="slidenum">
              <a:rPr lang="en"/>
              <a:t>‹#›</a:t>
            </a:fld>
            <a:endParaRPr/>
          </a:p>
        </p:txBody>
      </p:sp>
      <p:pic>
        <p:nvPicPr>
          <p:cNvPr id="9" name="Google Shape;9;p1"/>
          <p:cNvPicPr preferRelativeResize="0"/>
          <p:nvPr/>
        </p:nvPicPr>
        <p:blipFill>
          <a:blip r:embed="rId1">
            <a:alphaModFix/>
          </a:blip>
          <a:stretch>
            <a:fillRect/>
          </a:stretch>
        </p:blipFill>
        <p:spPr>
          <a:xfrm>
            <a:off x="8472450" y="4814047"/>
            <a:ext cx="609600" cy="213278"/>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en.wikipedia.org/wiki/Discrete_probability_distribution" TargetMode="External"/><Relationship Id="rId4" Type="http://schemas.openxmlformats.org/officeDocument/2006/relationships/hyperlink" Target="https://en.wikipedia.org/wiki/Statistical_independence" TargetMode="External"/><Relationship Id="rId5" Type="http://schemas.openxmlformats.org/officeDocument/2006/relationships/hyperlink" Target="https://en.wikipedia.org/wiki/Probability" TargetMode="External"/><Relationship Id="rId6"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2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2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15.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16.png"/><Relationship Id="rId4" Type="http://schemas.openxmlformats.org/officeDocument/2006/relationships/image" Target="../media/image17.png"/><Relationship Id="rId5" Type="http://schemas.openxmlformats.org/officeDocument/2006/relationships/image" Target="../media/image19.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18.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20.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rnabio.org/module-02-alignment/0002/04/01/IGV/" TargetMode="External"/><Relationship Id="rId4" Type="http://schemas.openxmlformats.org/officeDocument/2006/relationships/hyperlink" Target="https://www.nature.com/articles/s41436-018-0278-z"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pic>
        <p:nvPicPr>
          <p:cNvPr descr="header-bg.jpg" id="61" name="Google Shape;61;p13"/>
          <p:cNvPicPr preferRelativeResize="0"/>
          <p:nvPr/>
        </p:nvPicPr>
        <p:blipFill>
          <a:blip r:embed="rId3">
            <a:alphaModFix/>
          </a:blip>
          <a:stretch>
            <a:fillRect/>
          </a:stretch>
        </p:blipFill>
        <p:spPr>
          <a:xfrm>
            <a:off x="0" y="213225"/>
            <a:ext cx="9144000" cy="4813925"/>
          </a:xfrm>
          <a:prstGeom prst="rect">
            <a:avLst/>
          </a:prstGeom>
          <a:noFill/>
          <a:ln>
            <a:noFill/>
          </a:ln>
        </p:spPr>
      </p:pic>
      <p:sp>
        <p:nvSpPr>
          <p:cNvPr id="62" name="Google Shape;62;p13"/>
          <p:cNvSpPr txBox="1"/>
          <p:nvPr>
            <p:ph type="ctrTitle"/>
          </p:nvPr>
        </p:nvSpPr>
        <p:spPr>
          <a:xfrm>
            <a:off x="858300" y="957775"/>
            <a:ext cx="7503900" cy="13800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b="1" lang="en" sz="6000">
                <a:solidFill>
                  <a:srgbClr val="FFFFFF"/>
                </a:solidFill>
              </a:rPr>
              <a:t>SNP and INDEL discovery</a:t>
            </a:r>
            <a:endParaRPr b="1" sz="6000">
              <a:solidFill>
                <a:srgbClr val="FFFFFF"/>
              </a:solidFill>
            </a:endParaRPr>
          </a:p>
        </p:txBody>
      </p:sp>
      <p:sp>
        <p:nvSpPr>
          <p:cNvPr id="63" name="Google Shape;63;p13"/>
          <p:cNvSpPr txBox="1"/>
          <p:nvPr>
            <p:ph idx="1" type="subTitle"/>
          </p:nvPr>
        </p:nvSpPr>
        <p:spPr>
          <a:xfrm>
            <a:off x="1485150" y="2419200"/>
            <a:ext cx="6020100" cy="70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b="1" lang="en" sz="2400">
                <a:solidFill>
                  <a:schemeClr val="lt1"/>
                </a:solidFill>
              </a:rPr>
              <a:t>CSHL Advanced Sequencing Technologies 2022</a:t>
            </a:r>
            <a:endParaRPr sz="2000">
              <a:solidFill>
                <a:schemeClr val="lt1"/>
              </a:solidFill>
            </a:endParaRPr>
          </a:p>
          <a:p>
            <a:pPr indent="0" lvl="0" marL="0" rtl="0" algn="ctr">
              <a:spcBef>
                <a:spcPts val="0"/>
              </a:spcBef>
              <a:spcAft>
                <a:spcPts val="0"/>
              </a:spcAft>
              <a:buClr>
                <a:schemeClr val="dk1"/>
              </a:buClr>
              <a:buSzPts val="1100"/>
              <a:buFont typeface="Arial"/>
              <a:buNone/>
            </a:pPr>
            <a:r>
              <a:rPr lang="en" sz="2000">
                <a:solidFill>
                  <a:schemeClr val="lt1"/>
                </a:solidFill>
              </a:rPr>
              <a:t>11/17/2022</a:t>
            </a:r>
            <a:endParaRPr sz="2000">
              <a:solidFill>
                <a:schemeClr val="lt1"/>
              </a:solidFill>
            </a:endParaRPr>
          </a:p>
          <a:p>
            <a:pPr indent="0" lvl="0" marL="0" rtl="0" algn="ctr">
              <a:spcBef>
                <a:spcPts val="0"/>
              </a:spcBef>
              <a:spcAft>
                <a:spcPts val="0"/>
              </a:spcAft>
              <a:buClr>
                <a:schemeClr val="dk1"/>
              </a:buClr>
              <a:buSzPts val="1100"/>
              <a:buFont typeface="Arial"/>
              <a:buNone/>
            </a:pPr>
            <a:r>
              <a:t/>
            </a:r>
            <a:endParaRPr sz="2000">
              <a:solidFill>
                <a:schemeClr val="lt1"/>
              </a:solidFill>
            </a:endParaRPr>
          </a:p>
          <a:p>
            <a:pPr indent="0" lvl="0" marL="0" rtl="0" algn="ctr">
              <a:spcBef>
                <a:spcPts val="0"/>
              </a:spcBef>
              <a:spcAft>
                <a:spcPts val="0"/>
              </a:spcAft>
              <a:buClr>
                <a:schemeClr val="dk1"/>
              </a:buClr>
              <a:buSzPts val="1100"/>
              <a:buFont typeface="Arial"/>
              <a:buNone/>
            </a:pPr>
            <a:r>
              <a:t/>
            </a:r>
            <a:endParaRPr sz="2000">
              <a:solidFill>
                <a:schemeClr val="lt1"/>
              </a:solidFill>
            </a:endParaRPr>
          </a:p>
          <a:p>
            <a:pPr indent="0" lvl="0" marL="0" rtl="0" algn="ctr">
              <a:spcBef>
                <a:spcPts val="0"/>
              </a:spcBef>
              <a:spcAft>
                <a:spcPts val="0"/>
              </a:spcAft>
              <a:buClr>
                <a:schemeClr val="dk1"/>
              </a:buClr>
              <a:buSzPts val="1100"/>
              <a:buFont typeface="Arial"/>
              <a:buNone/>
            </a:pPr>
            <a:r>
              <a:t/>
            </a:r>
            <a:endParaRPr sz="2000">
              <a:solidFill>
                <a:schemeClr val="lt1"/>
              </a:solidFill>
            </a:endParaRPr>
          </a:p>
          <a:p>
            <a:pPr indent="0" lvl="0" marL="0" rtl="0" algn="ctr">
              <a:spcBef>
                <a:spcPts val="0"/>
              </a:spcBef>
              <a:spcAft>
                <a:spcPts val="0"/>
              </a:spcAft>
              <a:buClr>
                <a:schemeClr val="dk1"/>
              </a:buClr>
              <a:buSzPts val="1100"/>
              <a:buFont typeface="Arial"/>
              <a:buNone/>
            </a:pPr>
            <a:r>
              <a:t/>
            </a:r>
            <a:endParaRPr sz="2000">
              <a:solidFill>
                <a:schemeClr val="lt1"/>
              </a:solidFill>
            </a:endParaRPr>
          </a:p>
          <a:p>
            <a:pPr indent="0" lvl="0" marL="0" rtl="0" algn="ctr">
              <a:spcBef>
                <a:spcPts val="0"/>
              </a:spcBef>
              <a:spcAft>
                <a:spcPts val="0"/>
              </a:spcAft>
              <a:buClr>
                <a:schemeClr val="dk1"/>
              </a:buClr>
              <a:buSzPts val="1100"/>
              <a:buFont typeface="Arial"/>
              <a:buNone/>
            </a:pPr>
            <a:r>
              <a:rPr b="1" lang="en" sz="2000"/>
              <a:t>Joshua Mincer, Jason Kunisaki</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grpSp>
        <p:nvGrpSpPr>
          <p:cNvPr id="367" name="Google Shape;367;p22"/>
          <p:cNvGrpSpPr/>
          <p:nvPr/>
        </p:nvGrpSpPr>
        <p:grpSpPr>
          <a:xfrm>
            <a:off x="977000" y="2829525"/>
            <a:ext cx="1087200" cy="1118100"/>
            <a:chOff x="3720200" y="1610325"/>
            <a:chExt cx="1087200" cy="1118100"/>
          </a:xfrm>
        </p:grpSpPr>
        <p:sp>
          <p:nvSpPr>
            <p:cNvPr id="368" name="Google Shape;368;p22"/>
            <p:cNvSpPr/>
            <p:nvPr/>
          </p:nvSpPr>
          <p:spPr>
            <a:xfrm>
              <a:off x="3720200" y="1610325"/>
              <a:ext cx="1087200" cy="11181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69" name="Google Shape;369;p22"/>
            <p:cNvGrpSpPr/>
            <p:nvPr/>
          </p:nvGrpSpPr>
          <p:grpSpPr>
            <a:xfrm rot="10800000">
              <a:off x="4055400" y="1780550"/>
              <a:ext cx="168900" cy="777650"/>
              <a:chOff x="4131600" y="1704350"/>
              <a:chExt cx="168900" cy="777650"/>
            </a:xfrm>
          </p:grpSpPr>
          <p:sp>
            <p:nvSpPr>
              <p:cNvPr id="370" name="Google Shape;370;p22"/>
              <p:cNvSpPr/>
              <p:nvPr/>
            </p:nvSpPr>
            <p:spPr>
              <a:xfrm>
                <a:off x="4131600" y="1704350"/>
                <a:ext cx="168900" cy="4728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1" name="Google Shape;371;p22"/>
              <p:cNvSpPr/>
              <p:nvPr/>
            </p:nvSpPr>
            <p:spPr>
              <a:xfrm>
                <a:off x="4131600" y="2217100"/>
                <a:ext cx="168900" cy="2649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72" name="Google Shape;372;p22"/>
            <p:cNvGrpSpPr/>
            <p:nvPr/>
          </p:nvGrpSpPr>
          <p:grpSpPr>
            <a:xfrm rot="10800000">
              <a:off x="4284000" y="1780550"/>
              <a:ext cx="168900" cy="777650"/>
              <a:chOff x="4131600" y="1704350"/>
              <a:chExt cx="168900" cy="777650"/>
            </a:xfrm>
          </p:grpSpPr>
          <p:sp>
            <p:nvSpPr>
              <p:cNvPr id="373" name="Google Shape;373;p22"/>
              <p:cNvSpPr/>
              <p:nvPr/>
            </p:nvSpPr>
            <p:spPr>
              <a:xfrm>
                <a:off x="4131600" y="1704350"/>
                <a:ext cx="168900" cy="4728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2"/>
              <p:cNvSpPr/>
              <p:nvPr/>
            </p:nvSpPr>
            <p:spPr>
              <a:xfrm>
                <a:off x="4131600" y="2217100"/>
                <a:ext cx="168900" cy="2649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75" name="Google Shape;375;p22"/>
            <p:cNvSpPr txBox="1"/>
            <p:nvPr/>
          </p:nvSpPr>
          <p:spPr>
            <a:xfrm>
              <a:off x="40004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C</a:t>
              </a:r>
              <a:endParaRPr b="1">
                <a:solidFill>
                  <a:srgbClr val="FFFFFF"/>
                </a:solidFill>
                <a:latin typeface="Consolas"/>
                <a:ea typeface="Consolas"/>
                <a:cs typeface="Consolas"/>
                <a:sym typeface="Consolas"/>
              </a:endParaRPr>
            </a:p>
          </p:txBody>
        </p:sp>
        <p:sp>
          <p:nvSpPr>
            <p:cNvPr id="376" name="Google Shape;376;p22"/>
            <p:cNvSpPr txBox="1"/>
            <p:nvPr/>
          </p:nvSpPr>
          <p:spPr>
            <a:xfrm>
              <a:off x="42290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C</a:t>
              </a:r>
              <a:endParaRPr b="1">
                <a:solidFill>
                  <a:srgbClr val="FFFFFF"/>
                </a:solidFill>
                <a:latin typeface="Consolas"/>
                <a:ea typeface="Consolas"/>
                <a:cs typeface="Consolas"/>
                <a:sym typeface="Consolas"/>
              </a:endParaRPr>
            </a:p>
          </p:txBody>
        </p:sp>
      </p:grpSp>
      <p:grpSp>
        <p:nvGrpSpPr>
          <p:cNvPr id="377" name="Google Shape;377;p22"/>
          <p:cNvGrpSpPr/>
          <p:nvPr/>
        </p:nvGrpSpPr>
        <p:grpSpPr>
          <a:xfrm>
            <a:off x="1815200" y="1762725"/>
            <a:ext cx="1087200" cy="1118100"/>
            <a:chOff x="3720200" y="1610325"/>
            <a:chExt cx="1087200" cy="1118100"/>
          </a:xfrm>
        </p:grpSpPr>
        <p:sp>
          <p:nvSpPr>
            <p:cNvPr id="378" name="Google Shape;378;p22"/>
            <p:cNvSpPr/>
            <p:nvPr/>
          </p:nvSpPr>
          <p:spPr>
            <a:xfrm>
              <a:off x="3720200" y="1610325"/>
              <a:ext cx="1087200" cy="11181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9" name="Google Shape;379;p22"/>
            <p:cNvGrpSpPr/>
            <p:nvPr/>
          </p:nvGrpSpPr>
          <p:grpSpPr>
            <a:xfrm rot="10800000">
              <a:off x="4055400" y="1780550"/>
              <a:ext cx="168900" cy="777650"/>
              <a:chOff x="4131600" y="1704350"/>
              <a:chExt cx="168900" cy="777650"/>
            </a:xfrm>
          </p:grpSpPr>
          <p:sp>
            <p:nvSpPr>
              <p:cNvPr id="380" name="Google Shape;380;p22"/>
              <p:cNvSpPr/>
              <p:nvPr/>
            </p:nvSpPr>
            <p:spPr>
              <a:xfrm>
                <a:off x="4131600" y="1704350"/>
                <a:ext cx="168900" cy="4728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1" name="Google Shape;381;p22"/>
              <p:cNvSpPr/>
              <p:nvPr/>
            </p:nvSpPr>
            <p:spPr>
              <a:xfrm>
                <a:off x="4131600" y="2217100"/>
                <a:ext cx="168900" cy="2649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82" name="Google Shape;382;p22"/>
            <p:cNvGrpSpPr/>
            <p:nvPr/>
          </p:nvGrpSpPr>
          <p:grpSpPr>
            <a:xfrm rot="10800000">
              <a:off x="4284000" y="1780550"/>
              <a:ext cx="168900" cy="777650"/>
              <a:chOff x="4131600" y="1704350"/>
              <a:chExt cx="168900" cy="777650"/>
            </a:xfrm>
          </p:grpSpPr>
          <p:sp>
            <p:nvSpPr>
              <p:cNvPr id="383" name="Google Shape;383;p22"/>
              <p:cNvSpPr/>
              <p:nvPr/>
            </p:nvSpPr>
            <p:spPr>
              <a:xfrm>
                <a:off x="4131600" y="1704350"/>
                <a:ext cx="168900" cy="4728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22"/>
              <p:cNvSpPr/>
              <p:nvPr/>
            </p:nvSpPr>
            <p:spPr>
              <a:xfrm>
                <a:off x="4131600" y="2217100"/>
                <a:ext cx="168900" cy="2649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85" name="Google Shape;385;p22"/>
            <p:cNvSpPr txBox="1"/>
            <p:nvPr/>
          </p:nvSpPr>
          <p:spPr>
            <a:xfrm>
              <a:off x="40004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C</a:t>
              </a:r>
              <a:endParaRPr b="1">
                <a:solidFill>
                  <a:srgbClr val="FFFFFF"/>
                </a:solidFill>
                <a:latin typeface="Consolas"/>
                <a:ea typeface="Consolas"/>
                <a:cs typeface="Consolas"/>
                <a:sym typeface="Consolas"/>
              </a:endParaRPr>
            </a:p>
          </p:txBody>
        </p:sp>
        <p:sp>
          <p:nvSpPr>
            <p:cNvPr id="386" name="Google Shape;386;p22"/>
            <p:cNvSpPr txBox="1"/>
            <p:nvPr/>
          </p:nvSpPr>
          <p:spPr>
            <a:xfrm>
              <a:off x="42290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C</a:t>
              </a:r>
              <a:endParaRPr b="1">
                <a:solidFill>
                  <a:srgbClr val="FFFFFF"/>
                </a:solidFill>
                <a:latin typeface="Consolas"/>
                <a:ea typeface="Consolas"/>
                <a:cs typeface="Consolas"/>
                <a:sym typeface="Consolas"/>
              </a:endParaRPr>
            </a:p>
          </p:txBody>
        </p:sp>
      </p:grpSp>
      <p:sp>
        <p:nvSpPr>
          <p:cNvPr id="387" name="Google Shape;387;p22"/>
          <p:cNvSpPr txBox="1"/>
          <p:nvPr>
            <p:ph type="title"/>
          </p:nvPr>
        </p:nvSpPr>
        <p:spPr>
          <a:xfrm>
            <a:off x="311700" y="468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Scenario 2: An individual is homozygous for an "alternate" allele.</a:t>
            </a:r>
            <a:endParaRPr sz="4000"/>
          </a:p>
        </p:txBody>
      </p:sp>
      <p:sp>
        <p:nvSpPr>
          <p:cNvPr id="388" name="Google Shape;388;p22"/>
          <p:cNvSpPr/>
          <p:nvPr/>
        </p:nvSpPr>
        <p:spPr>
          <a:xfrm>
            <a:off x="4567325" y="17394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b="0" i="0" lang="en" sz="2300" u="none" cap="none" strike="noStrike">
                <a:latin typeface="Consolas"/>
                <a:ea typeface="Consolas"/>
                <a:cs typeface="Consolas"/>
                <a:sym typeface="Consolas"/>
              </a:rPr>
              <a:t>ATCGGG</a:t>
            </a:r>
            <a:r>
              <a:rPr lang="en" sz="2300">
                <a:solidFill>
                  <a:srgbClr val="FF0000"/>
                </a:solidFill>
                <a:latin typeface="Consolas"/>
                <a:ea typeface="Consolas"/>
                <a:cs typeface="Consolas"/>
                <a:sym typeface="Consolas"/>
              </a:rPr>
              <a:t>T</a:t>
            </a:r>
            <a:r>
              <a:rPr b="0" i="0" lang="en" sz="2300" u="none" cap="none" strike="noStrike">
                <a:latin typeface="Consolas"/>
                <a:ea typeface="Consolas"/>
                <a:cs typeface="Consolas"/>
                <a:sym typeface="Consolas"/>
              </a:rPr>
              <a:t>ACCATCCAATCATTACC</a:t>
            </a:r>
            <a:endParaRPr sz="900">
              <a:latin typeface="Consolas"/>
              <a:ea typeface="Consolas"/>
              <a:cs typeface="Consolas"/>
              <a:sym typeface="Consolas"/>
            </a:endParaRPr>
          </a:p>
        </p:txBody>
      </p:sp>
      <p:sp>
        <p:nvSpPr>
          <p:cNvPr id="389" name="Google Shape;389;p22"/>
          <p:cNvSpPr/>
          <p:nvPr/>
        </p:nvSpPr>
        <p:spPr>
          <a:xfrm>
            <a:off x="3689375" y="1663529"/>
            <a:ext cx="509100" cy="5022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Font typeface="Helvetica Neue"/>
              <a:buNone/>
            </a:pPr>
            <a:r>
              <a:rPr lang="en" sz="2000">
                <a:latin typeface="Helvetica Neue"/>
                <a:ea typeface="Helvetica Neue"/>
                <a:cs typeface="Helvetica Neue"/>
                <a:sym typeface="Helvetica Neue"/>
              </a:rPr>
              <a:t>Ref</a:t>
            </a:r>
            <a:endParaRPr sz="2000"/>
          </a:p>
        </p:txBody>
      </p:sp>
      <p:sp>
        <p:nvSpPr>
          <p:cNvPr id="390" name="Google Shape;390;p22"/>
          <p:cNvSpPr/>
          <p:nvPr/>
        </p:nvSpPr>
        <p:spPr>
          <a:xfrm>
            <a:off x="4338725" y="20442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b="0" i="0" lang="en" sz="2300" u="none" cap="none" strike="noStrike">
                <a:solidFill>
                  <a:srgbClr val="674EA7"/>
                </a:solidFill>
                <a:latin typeface="Consolas"/>
                <a:ea typeface="Consolas"/>
                <a:cs typeface="Consolas"/>
                <a:sym typeface="Consolas"/>
              </a:rPr>
              <a:t>GG</a:t>
            </a:r>
            <a:r>
              <a:rPr lang="en" sz="2300">
                <a:solidFill>
                  <a:srgbClr val="1155CC"/>
                </a:solidFill>
                <a:latin typeface="Consolas"/>
                <a:ea typeface="Consolas"/>
                <a:cs typeface="Consolas"/>
                <a:sym typeface="Consolas"/>
              </a:rPr>
              <a:t>C</a:t>
            </a:r>
            <a:r>
              <a:rPr b="0" i="0" lang="en" sz="2300" u="none" cap="none" strike="noStrike">
                <a:solidFill>
                  <a:srgbClr val="674EA7"/>
                </a:solidFill>
                <a:latin typeface="Consolas"/>
                <a:ea typeface="Consolas"/>
                <a:cs typeface="Consolas"/>
                <a:sym typeface="Consolas"/>
              </a:rPr>
              <a:t>ACCATCCAAT</a:t>
            </a:r>
            <a:endParaRPr sz="900">
              <a:solidFill>
                <a:srgbClr val="674EA7"/>
              </a:solidFill>
              <a:latin typeface="Consolas"/>
              <a:ea typeface="Consolas"/>
              <a:cs typeface="Consolas"/>
              <a:sym typeface="Consolas"/>
            </a:endParaRPr>
          </a:p>
        </p:txBody>
      </p:sp>
      <p:sp>
        <p:nvSpPr>
          <p:cNvPr id="391" name="Google Shape;391;p22"/>
          <p:cNvSpPr txBox="1"/>
          <p:nvPr/>
        </p:nvSpPr>
        <p:spPr>
          <a:xfrm>
            <a:off x="4191000" y="2286425"/>
            <a:ext cx="30000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D5A6BD"/>
                </a:solidFill>
                <a:latin typeface="Consolas"/>
                <a:ea typeface="Consolas"/>
                <a:cs typeface="Consolas"/>
                <a:sym typeface="Consolas"/>
              </a:rPr>
              <a:t>ATCGGG</a:t>
            </a:r>
            <a:r>
              <a:rPr lang="en" sz="2300">
                <a:solidFill>
                  <a:srgbClr val="1155CC"/>
                </a:solidFill>
                <a:latin typeface="Consolas"/>
                <a:ea typeface="Consolas"/>
                <a:cs typeface="Consolas"/>
                <a:sym typeface="Consolas"/>
              </a:rPr>
              <a:t>C</a:t>
            </a:r>
            <a:r>
              <a:rPr lang="en" sz="2300">
                <a:solidFill>
                  <a:srgbClr val="C27BA0"/>
                </a:solidFill>
                <a:latin typeface="Consolas"/>
                <a:ea typeface="Consolas"/>
                <a:cs typeface="Consolas"/>
                <a:sym typeface="Consolas"/>
              </a:rPr>
              <a:t>ACCAT</a:t>
            </a:r>
            <a:endParaRPr>
              <a:solidFill>
                <a:srgbClr val="C27BA0"/>
              </a:solidFill>
            </a:endParaRPr>
          </a:p>
        </p:txBody>
      </p:sp>
      <p:sp>
        <p:nvSpPr>
          <p:cNvPr id="392" name="Google Shape;392;p22"/>
          <p:cNvSpPr/>
          <p:nvPr/>
        </p:nvSpPr>
        <p:spPr>
          <a:xfrm>
            <a:off x="4186325" y="26538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b="0" i="0" lang="en" sz="2300" u="none" cap="none" strike="noStrike">
                <a:solidFill>
                  <a:srgbClr val="674EA7"/>
                </a:solidFill>
                <a:latin typeface="Consolas"/>
                <a:ea typeface="Consolas"/>
                <a:cs typeface="Consolas"/>
                <a:sym typeface="Consolas"/>
              </a:rPr>
              <a:t>GGG</a:t>
            </a:r>
            <a:r>
              <a:rPr lang="en" sz="2300">
                <a:solidFill>
                  <a:srgbClr val="1155CC"/>
                </a:solidFill>
                <a:latin typeface="Consolas"/>
                <a:ea typeface="Consolas"/>
                <a:cs typeface="Consolas"/>
                <a:sym typeface="Consolas"/>
              </a:rPr>
              <a:t>C</a:t>
            </a:r>
            <a:r>
              <a:rPr b="0" i="0" lang="en" sz="2300" u="none" cap="none" strike="noStrike">
                <a:solidFill>
                  <a:srgbClr val="674EA7"/>
                </a:solidFill>
                <a:latin typeface="Consolas"/>
                <a:ea typeface="Consolas"/>
                <a:cs typeface="Consolas"/>
                <a:sym typeface="Consolas"/>
              </a:rPr>
              <a:t>ACCATCCAA</a:t>
            </a:r>
            <a:endParaRPr sz="900">
              <a:solidFill>
                <a:srgbClr val="674EA7"/>
              </a:solidFill>
              <a:latin typeface="Consolas"/>
              <a:ea typeface="Consolas"/>
              <a:cs typeface="Consolas"/>
              <a:sym typeface="Consolas"/>
            </a:endParaRPr>
          </a:p>
        </p:txBody>
      </p:sp>
      <p:sp>
        <p:nvSpPr>
          <p:cNvPr id="393" name="Google Shape;393;p22"/>
          <p:cNvSpPr txBox="1"/>
          <p:nvPr/>
        </p:nvSpPr>
        <p:spPr>
          <a:xfrm>
            <a:off x="4267200" y="2896025"/>
            <a:ext cx="30000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D5A6BD"/>
                </a:solidFill>
                <a:latin typeface="Consolas"/>
                <a:ea typeface="Consolas"/>
                <a:cs typeface="Consolas"/>
                <a:sym typeface="Consolas"/>
              </a:rPr>
              <a:t> TCGGG</a:t>
            </a:r>
            <a:r>
              <a:rPr lang="en" sz="2300">
                <a:solidFill>
                  <a:srgbClr val="1155CC"/>
                </a:solidFill>
                <a:latin typeface="Consolas"/>
                <a:ea typeface="Consolas"/>
                <a:cs typeface="Consolas"/>
                <a:sym typeface="Consolas"/>
              </a:rPr>
              <a:t>C</a:t>
            </a:r>
            <a:r>
              <a:rPr lang="en" sz="2300">
                <a:solidFill>
                  <a:srgbClr val="C27BA0"/>
                </a:solidFill>
                <a:latin typeface="Consolas"/>
                <a:ea typeface="Consolas"/>
                <a:cs typeface="Consolas"/>
                <a:sym typeface="Consolas"/>
              </a:rPr>
              <a:t>ACCATC</a:t>
            </a:r>
            <a:endParaRPr>
              <a:solidFill>
                <a:srgbClr val="C27BA0"/>
              </a:solidFill>
            </a:endParaRPr>
          </a:p>
        </p:txBody>
      </p:sp>
      <p:sp>
        <p:nvSpPr>
          <p:cNvPr id="394" name="Google Shape;394;p22"/>
          <p:cNvSpPr txBox="1"/>
          <p:nvPr/>
        </p:nvSpPr>
        <p:spPr>
          <a:xfrm>
            <a:off x="4343400" y="3200825"/>
            <a:ext cx="30000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D5A6BD"/>
                </a:solidFill>
                <a:latin typeface="Consolas"/>
                <a:ea typeface="Consolas"/>
                <a:cs typeface="Consolas"/>
                <a:sym typeface="Consolas"/>
              </a:rPr>
              <a:t>  CGGG</a:t>
            </a:r>
            <a:r>
              <a:rPr lang="en" sz="2300">
                <a:solidFill>
                  <a:srgbClr val="1155CC"/>
                </a:solidFill>
                <a:latin typeface="Consolas"/>
                <a:ea typeface="Consolas"/>
                <a:cs typeface="Consolas"/>
                <a:sym typeface="Consolas"/>
              </a:rPr>
              <a:t>C</a:t>
            </a:r>
            <a:r>
              <a:rPr lang="en" sz="2300">
                <a:solidFill>
                  <a:srgbClr val="C27BA0"/>
                </a:solidFill>
                <a:latin typeface="Consolas"/>
                <a:ea typeface="Consolas"/>
                <a:cs typeface="Consolas"/>
                <a:sym typeface="Consolas"/>
              </a:rPr>
              <a:t>ACCATCC</a:t>
            </a:r>
            <a:endParaRPr>
              <a:solidFill>
                <a:srgbClr val="C27BA0"/>
              </a:solidFill>
            </a:endParaRPr>
          </a:p>
        </p:txBody>
      </p:sp>
      <p:sp>
        <p:nvSpPr>
          <p:cNvPr id="395" name="Google Shape;395;p22"/>
          <p:cNvSpPr txBox="1"/>
          <p:nvPr/>
        </p:nvSpPr>
        <p:spPr>
          <a:xfrm>
            <a:off x="4419600" y="3505625"/>
            <a:ext cx="30000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D5A6BD"/>
                </a:solidFill>
                <a:latin typeface="Consolas"/>
                <a:ea typeface="Consolas"/>
                <a:cs typeface="Consolas"/>
                <a:sym typeface="Consolas"/>
              </a:rPr>
              <a:t>   GGG</a:t>
            </a:r>
            <a:r>
              <a:rPr lang="en" sz="2300">
                <a:solidFill>
                  <a:srgbClr val="1155CC"/>
                </a:solidFill>
                <a:latin typeface="Consolas"/>
                <a:ea typeface="Consolas"/>
                <a:cs typeface="Consolas"/>
                <a:sym typeface="Consolas"/>
              </a:rPr>
              <a:t>C</a:t>
            </a:r>
            <a:r>
              <a:rPr lang="en" sz="2300">
                <a:solidFill>
                  <a:srgbClr val="C27BA0"/>
                </a:solidFill>
                <a:latin typeface="Consolas"/>
                <a:ea typeface="Consolas"/>
                <a:cs typeface="Consolas"/>
                <a:sym typeface="Consolas"/>
              </a:rPr>
              <a:t>ACCATCCA</a:t>
            </a:r>
            <a:endParaRPr>
              <a:solidFill>
                <a:srgbClr val="C27BA0"/>
              </a:solidFill>
            </a:endParaRPr>
          </a:p>
        </p:txBody>
      </p:sp>
      <p:sp>
        <p:nvSpPr>
          <p:cNvPr id="396" name="Google Shape;396;p22"/>
          <p:cNvSpPr/>
          <p:nvPr/>
        </p:nvSpPr>
        <p:spPr>
          <a:xfrm>
            <a:off x="4010325" y="38730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lang="en" sz="2300">
                <a:solidFill>
                  <a:srgbClr val="674EA7"/>
                </a:solidFill>
                <a:latin typeface="Consolas"/>
                <a:ea typeface="Consolas"/>
                <a:cs typeface="Consolas"/>
                <a:sym typeface="Consolas"/>
              </a:rPr>
              <a:t>C</a:t>
            </a:r>
            <a:r>
              <a:rPr b="0" i="0" lang="en" sz="2300" u="none" cap="none" strike="noStrike">
                <a:solidFill>
                  <a:srgbClr val="674EA7"/>
                </a:solidFill>
                <a:latin typeface="Consolas"/>
                <a:ea typeface="Consolas"/>
                <a:cs typeface="Consolas"/>
                <a:sym typeface="Consolas"/>
              </a:rPr>
              <a:t>GGG</a:t>
            </a:r>
            <a:r>
              <a:rPr lang="en" sz="2300">
                <a:solidFill>
                  <a:srgbClr val="1155CC"/>
                </a:solidFill>
                <a:latin typeface="Consolas"/>
                <a:ea typeface="Consolas"/>
                <a:cs typeface="Consolas"/>
                <a:sym typeface="Consolas"/>
              </a:rPr>
              <a:t>C</a:t>
            </a:r>
            <a:r>
              <a:rPr b="0" i="0" lang="en" sz="2300" u="none" cap="none" strike="noStrike">
                <a:solidFill>
                  <a:srgbClr val="674EA7"/>
                </a:solidFill>
                <a:latin typeface="Consolas"/>
                <a:ea typeface="Consolas"/>
                <a:cs typeface="Consolas"/>
                <a:sym typeface="Consolas"/>
              </a:rPr>
              <a:t>ACCATCCA</a:t>
            </a:r>
            <a:endParaRPr sz="900">
              <a:solidFill>
                <a:srgbClr val="674EA7"/>
              </a:solidFill>
              <a:latin typeface="Consolas"/>
              <a:ea typeface="Consolas"/>
              <a:cs typeface="Consolas"/>
              <a:sym typeface="Consolas"/>
            </a:endParaRPr>
          </a:p>
        </p:txBody>
      </p:sp>
      <p:cxnSp>
        <p:nvCxnSpPr>
          <p:cNvPr id="397" name="Google Shape;397;p22"/>
          <p:cNvCxnSpPr/>
          <p:nvPr/>
        </p:nvCxnSpPr>
        <p:spPr>
          <a:xfrm flipH="1" rot="10800000">
            <a:off x="2242900" y="2610850"/>
            <a:ext cx="2395200" cy="58800"/>
          </a:xfrm>
          <a:prstGeom prst="straightConnector1">
            <a:avLst/>
          </a:prstGeom>
          <a:noFill/>
          <a:ln cap="flat" cmpd="sng" w="9525">
            <a:solidFill>
              <a:srgbClr val="000000"/>
            </a:solidFill>
            <a:prstDash val="solid"/>
            <a:round/>
            <a:headEnd len="med" w="med" type="none"/>
            <a:tailEnd len="med" w="med" type="triangle"/>
          </a:ln>
        </p:spPr>
      </p:cxnSp>
      <p:cxnSp>
        <p:nvCxnSpPr>
          <p:cNvPr id="398" name="Google Shape;398;p22"/>
          <p:cNvCxnSpPr/>
          <p:nvPr/>
        </p:nvCxnSpPr>
        <p:spPr>
          <a:xfrm flipH="1" rot="10800000">
            <a:off x="2471500" y="2253250"/>
            <a:ext cx="2645100" cy="340200"/>
          </a:xfrm>
          <a:prstGeom prst="straightConnector1">
            <a:avLst/>
          </a:prstGeom>
          <a:noFill/>
          <a:ln cap="flat" cmpd="sng" w="9525">
            <a:solidFill>
              <a:srgbClr val="000000"/>
            </a:solidFill>
            <a:prstDash val="solid"/>
            <a:round/>
            <a:headEnd len="med" w="med" type="none"/>
            <a:tailEnd len="med" w="med" type="triangle"/>
          </a:ln>
        </p:spPr>
      </p:cxnSp>
      <p:cxnSp>
        <p:nvCxnSpPr>
          <p:cNvPr id="399" name="Google Shape;399;p22"/>
          <p:cNvCxnSpPr/>
          <p:nvPr/>
        </p:nvCxnSpPr>
        <p:spPr>
          <a:xfrm>
            <a:off x="1364600" y="3691450"/>
            <a:ext cx="3710100" cy="50400"/>
          </a:xfrm>
          <a:prstGeom prst="straightConnector1">
            <a:avLst/>
          </a:prstGeom>
          <a:noFill/>
          <a:ln cap="flat" cmpd="sng" w="9525">
            <a:solidFill>
              <a:srgbClr val="000000"/>
            </a:solidFill>
            <a:prstDash val="solid"/>
            <a:round/>
            <a:headEnd len="med" w="med" type="none"/>
            <a:tailEnd len="med" w="med" type="triangle"/>
          </a:ln>
        </p:spPr>
      </p:cxnSp>
      <p:cxnSp>
        <p:nvCxnSpPr>
          <p:cNvPr id="400" name="Google Shape;400;p22"/>
          <p:cNvCxnSpPr/>
          <p:nvPr/>
        </p:nvCxnSpPr>
        <p:spPr>
          <a:xfrm>
            <a:off x="1669400" y="3386650"/>
            <a:ext cx="3305400" cy="660000"/>
          </a:xfrm>
          <a:prstGeom prst="straightConnector1">
            <a:avLst/>
          </a:prstGeom>
          <a:noFill/>
          <a:ln cap="flat" cmpd="sng" w="9525">
            <a:solidFill>
              <a:srgbClr val="000000"/>
            </a:solidFill>
            <a:prstDash val="solid"/>
            <a:round/>
            <a:headEnd len="med" w="med" type="none"/>
            <a:tailEnd len="med" w="med" type="triangle"/>
          </a:ln>
        </p:spPr>
      </p:cxnSp>
      <p:cxnSp>
        <p:nvCxnSpPr>
          <p:cNvPr id="401" name="Google Shape;401;p22"/>
          <p:cNvCxnSpPr/>
          <p:nvPr/>
        </p:nvCxnSpPr>
        <p:spPr>
          <a:xfrm flipH="1">
            <a:off x="5754850" y="1314150"/>
            <a:ext cx="11400" cy="4221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23"/>
          <p:cNvSpPr txBox="1"/>
          <p:nvPr>
            <p:ph type="title"/>
          </p:nvPr>
        </p:nvSpPr>
        <p:spPr>
          <a:xfrm>
            <a:off x="311700" y="468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Scenario 3: An individual is heterozygous for an "alternate" allele.</a:t>
            </a:r>
            <a:endParaRPr sz="4000"/>
          </a:p>
        </p:txBody>
      </p:sp>
      <p:sp>
        <p:nvSpPr>
          <p:cNvPr id="407" name="Google Shape;407;p23"/>
          <p:cNvSpPr/>
          <p:nvPr/>
        </p:nvSpPr>
        <p:spPr>
          <a:xfrm>
            <a:off x="2730053" y="3727128"/>
            <a:ext cx="4223700" cy="174300"/>
          </a:xfrm>
          <a:prstGeom prst="rect">
            <a:avLst/>
          </a:prstGeom>
          <a:solidFill>
            <a:srgbClr val="D4E3FE"/>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Font typeface="Gill Sans"/>
              <a:buNone/>
            </a:pPr>
            <a:r>
              <a:t/>
            </a:r>
            <a:endParaRPr b="0" i="0" sz="2600" u="none" cap="none" strike="noStrike">
              <a:solidFill>
                <a:srgbClr val="FFFFFF"/>
              </a:solidFill>
              <a:latin typeface="Gill Sans"/>
              <a:ea typeface="Gill Sans"/>
              <a:cs typeface="Gill Sans"/>
              <a:sym typeface="Gill Sans"/>
            </a:endParaRPr>
          </a:p>
        </p:txBody>
      </p:sp>
      <p:sp>
        <p:nvSpPr>
          <p:cNvPr id="408" name="Google Shape;408;p23"/>
          <p:cNvSpPr/>
          <p:nvPr/>
        </p:nvSpPr>
        <p:spPr>
          <a:xfrm>
            <a:off x="2730053" y="3506136"/>
            <a:ext cx="4223700" cy="174300"/>
          </a:xfrm>
          <a:prstGeom prst="rect">
            <a:avLst/>
          </a:prstGeom>
          <a:solidFill>
            <a:srgbClr val="D4E3FE"/>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Font typeface="Gill Sans"/>
              <a:buNone/>
            </a:pPr>
            <a:r>
              <a:t/>
            </a:r>
            <a:endParaRPr b="0" i="0" sz="2600" u="none" cap="none" strike="noStrike">
              <a:solidFill>
                <a:srgbClr val="FFFFFF"/>
              </a:solidFill>
              <a:latin typeface="Gill Sans"/>
              <a:ea typeface="Gill Sans"/>
              <a:cs typeface="Gill Sans"/>
              <a:sym typeface="Gill Sans"/>
            </a:endParaRPr>
          </a:p>
        </p:txBody>
      </p:sp>
      <p:pic>
        <p:nvPicPr>
          <p:cNvPr id="409" name="Google Shape;409;p23"/>
          <p:cNvPicPr preferRelativeResize="0"/>
          <p:nvPr/>
        </p:nvPicPr>
        <p:blipFill rotWithShape="1">
          <a:blip r:embed="rId3">
            <a:alphaModFix/>
          </a:blip>
          <a:srcRect b="249" l="5434" r="7608" t="0"/>
          <a:stretch/>
        </p:blipFill>
        <p:spPr>
          <a:xfrm rot="5400000">
            <a:off x="4688625" y="-538578"/>
            <a:ext cx="267900" cy="5363700"/>
          </a:xfrm>
          <a:prstGeom prst="rect">
            <a:avLst/>
          </a:prstGeom>
          <a:noFill/>
          <a:ln>
            <a:noFill/>
          </a:ln>
        </p:spPr>
      </p:pic>
      <p:pic>
        <p:nvPicPr>
          <p:cNvPr id="410" name="Google Shape;410;p23"/>
          <p:cNvPicPr preferRelativeResize="0"/>
          <p:nvPr/>
        </p:nvPicPr>
        <p:blipFill rotWithShape="1">
          <a:blip r:embed="rId3">
            <a:alphaModFix/>
          </a:blip>
          <a:srcRect b="249" l="5434" r="7608" t="0"/>
          <a:stretch/>
        </p:blipFill>
        <p:spPr>
          <a:xfrm rot="5400000">
            <a:off x="4688625" y="-89899"/>
            <a:ext cx="267900" cy="5363700"/>
          </a:xfrm>
          <a:prstGeom prst="rect">
            <a:avLst/>
          </a:prstGeom>
          <a:noFill/>
          <a:ln>
            <a:noFill/>
          </a:ln>
        </p:spPr>
      </p:pic>
      <p:sp>
        <p:nvSpPr>
          <p:cNvPr id="411" name="Google Shape;411;p23"/>
          <p:cNvSpPr/>
          <p:nvPr/>
        </p:nvSpPr>
        <p:spPr>
          <a:xfrm>
            <a:off x="4158752" y="1935658"/>
            <a:ext cx="160800" cy="830400"/>
          </a:xfrm>
          <a:prstGeom prst="rect">
            <a:avLst/>
          </a:prstGeom>
          <a:noFill/>
          <a:ln cap="flat" cmpd="sng" w="25400">
            <a:solidFill>
              <a:srgbClr val="FF4013"/>
            </a:solidFill>
            <a:prstDash val="dashDot"/>
            <a:miter lim="8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Font typeface="Gill Sans"/>
              <a:buNone/>
            </a:pPr>
            <a:r>
              <a:t/>
            </a:r>
            <a:endParaRPr b="0" i="0" sz="2600" u="none" cap="none" strike="noStrike">
              <a:solidFill>
                <a:srgbClr val="FFFFFF"/>
              </a:solidFill>
              <a:latin typeface="Gill Sans"/>
              <a:ea typeface="Gill Sans"/>
              <a:cs typeface="Gill Sans"/>
              <a:sym typeface="Gill Sans"/>
            </a:endParaRPr>
          </a:p>
        </p:txBody>
      </p:sp>
      <p:sp>
        <p:nvSpPr>
          <p:cNvPr id="412" name="Google Shape;412;p23"/>
          <p:cNvSpPr/>
          <p:nvPr/>
        </p:nvSpPr>
        <p:spPr>
          <a:xfrm>
            <a:off x="1327175" y="1892129"/>
            <a:ext cx="509100" cy="5022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Font typeface="Helvetica Neue"/>
              <a:buNone/>
            </a:pPr>
            <a:r>
              <a:rPr b="0" i="0" lang="en" sz="3100" u="none" cap="none" strike="noStrike">
                <a:solidFill>
                  <a:srgbClr val="000000"/>
                </a:solidFill>
                <a:latin typeface="Helvetica Neue"/>
                <a:ea typeface="Helvetica Neue"/>
                <a:cs typeface="Helvetica Neue"/>
                <a:sym typeface="Helvetica Neue"/>
              </a:rPr>
              <a:t>♂</a:t>
            </a:r>
            <a:endParaRPr sz="900"/>
          </a:p>
        </p:txBody>
      </p:sp>
      <p:sp>
        <p:nvSpPr>
          <p:cNvPr id="413" name="Google Shape;413;p23"/>
          <p:cNvSpPr/>
          <p:nvPr/>
        </p:nvSpPr>
        <p:spPr>
          <a:xfrm>
            <a:off x="1328141" y="2340809"/>
            <a:ext cx="509100" cy="5022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Font typeface="Helvetica Neue"/>
              <a:buNone/>
            </a:pPr>
            <a:r>
              <a:rPr b="0" i="0" lang="en" sz="3100" u="none" cap="none" strike="noStrike">
                <a:solidFill>
                  <a:srgbClr val="000000"/>
                </a:solidFill>
                <a:latin typeface="Helvetica Neue"/>
                <a:ea typeface="Helvetica Neue"/>
                <a:cs typeface="Helvetica Neue"/>
                <a:sym typeface="Helvetica Neue"/>
              </a:rPr>
              <a:t>♀</a:t>
            </a:r>
            <a:endParaRPr sz="900"/>
          </a:p>
        </p:txBody>
      </p:sp>
      <p:cxnSp>
        <p:nvCxnSpPr>
          <p:cNvPr id="414" name="Google Shape;414;p23"/>
          <p:cNvCxnSpPr/>
          <p:nvPr/>
        </p:nvCxnSpPr>
        <p:spPr>
          <a:xfrm flipH="1" rot="10800000">
            <a:off x="2773374" y="2777182"/>
            <a:ext cx="1391100" cy="736200"/>
          </a:xfrm>
          <a:prstGeom prst="straightConnector1">
            <a:avLst/>
          </a:prstGeom>
          <a:noFill/>
          <a:ln cap="flat" cmpd="sng" w="25400">
            <a:solidFill>
              <a:srgbClr val="FF4013"/>
            </a:solidFill>
            <a:prstDash val="dashDot"/>
            <a:miter lim="8000"/>
            <a:headEnd len="sm" w="sm" type="none"/>
            <a:tailEnd len="sm" w="sm" type="none"/>
          </a:ln>
        </p:spPr>
      </p:cxnSp>
      <p:cxnSp>
        <p:nvCxnSpPr>
          <p:cNvPr id="415" name="Google Shape;415;p23"/>
          <p:cNvCxnSpPr/>
          <p:nvPr/>
        </p:nvCxnSpPr>
        <p:spPr>
          <a:xfrm>
            <a:off x="4357375" y="2768775"/>
            <a:ext cx="2496600" cy="738000"/>
          </a:xfrm>
          <a:prstGeom prst="straightConnector1">
            <a:avLst/>
          </a:prstGeom>
          <a:noFill/>
          <a:ln cap="flat" cmpd="sng" w="25400">
            <a:solidFill>
              <a:srgbClr val="FF4013"/>
            </a:solidFill>
            <a:prstDash val="dashDot"/>
            <a:miter lim="8000"/>
            <a:headEnd len="sm" w="sm" type="none"/>
            <a:tailEnd len="sm" w="sm" type="none"/>
          </a:ln>
        </p:spPr>
      </p:cxnSp>
      <p:sp>
        <p:nvSpPr>
          <p:cNvPr id="416" name="Google Shape;416;p23"/>
          <p:cNvSpPr/>
          <p:nvPr/>
        </p:nvSpPr>
        <p:spPr>
          <a:xfrm>
            <a:off x="2814725" y="34158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b="0" i="0" lang="en" sz="2300" u="none" cap="none" strike="noStrike">
                <a:latin typeface="Consolas"/>
                <a:ea typeface="Consolas"/>
                <a:cs typeface="Consolas"/>
                <a:sym typeface="Consolas"/>
              </a:rPr>
              <a:t>ATCGGG</a:t>
            </a:r>
            <a:r>
              <a:rPr lang="en" sz="2300">
                <a:solidFill>
                  <a:srgbClr val="1155CC"/>
                </a:solidFill>
                <a:latin typeface="Consolas"/>
                <a:ea typeface="Consolas"/>
                <a:cs typeface="Consolas"/>
                <a:sym typeface="Consolas"/>
              </a:rPr>
              <a:t>C</a:t>
            </a:r>
            <a:r>
              <a:rPr b="0" i="0" lang="en" sz="2300" u="none" cap="none" strike="noStrike">
                <a:latin typeface="Consolas"/>
                <a:ea typeface="Consolas"/>
                <a:cs typeface="Consolas"/>
                <a:sym typeface="Consolas"/>
              </a:rPr>
              <a:t>ACCATCCAATCATTACC</a:t>
            </a:r>
            <a:endParaRPr sz="900">
              <a:latin typeface="Consolas"/>
              <a:ea typeface="Consolas"/>
              <a:cs typeface="Consolas"/>
              <a:sym typeface="Consolas"/>
            </a:endParaRPr>
          </a:p>
        </p:txBody>
      </p:sp>
      <p:sp>
        <p:nvSpPr>
          <p:cNvPr id="417" name="Google Shape;417;p23"/>
          <p:cNvSpPr/>
          <p:nvPr/>
        </p:nvSpPr>
        <p:spPr>
          <a:xfrm>
            <a:off x="2814725" y="36444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b="0" i="0" lang="en" sz="2300" u="none" cap="none" strike="noStrike">
                <a:latin typeface="Consolas"/>
                <a:ea typeface="Consolas"/>
                <a:cs typeface="Consolas"/>
                <a:sym typeface="Consolas"/>
              </a:rPr>
              <a:t>ATCGGG</a:t>
            </a:r>
            <a:r>
              <a:rPr lang="en" sz="2300">
                <a:solidFill>
                  <a:srgbClr val="FF0000"/>
                </a:solidFill>
                <a:latin typeface="Consolas"/>
                <a:ea typeface="Consolas"/>
                <a:cs typeface="Consolas"/>
                <a:sym typeface="Consolas"/>
              </a:rPr>
              <a:t>T</a:t>
            </a:r>
            <a:r>
              <a:rPr b="0" i="0" lang="en" sz="2300" u="none" cap="none" strike="noStrike">
                <a:latin typeface="Consolas"/>
                <a:ea typeface="Consolas"/>
                <a:cs typeface="Consolas"/>
                <a:sym typeface="Consolas"/>
              </a:rPr>
              <a:t>ACCATCCAATCATTACC</a:t>
            </a:r>
            <a:endParaRPr sz="900">
              <a:latin typeface="Consolas"/>
              <a:ea typeface="Consolas"/>
              <a:cs typeface="Consolas"/>
              <a:sym typeface="Consolas"/>
            </a:endParaRPr>
          </a:p>
        </p:txBody>
      </p:sp>
      <p:sp>
        <p:nvSpPr>
          <p:cNvPr id="418" name="Google Shape;418;p23"/>
          <p:cNvSpPr/>
          <p:nvPr/>
        </p:nvSpPr>
        <p:spPr>
          <a:xfrm>
            <a:off x="2165375" y="3187529"/>
            <a:ext cx="509100" cy="5022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Font typeface="Helvetica Neue"/>
              <a:buNone/>
            </a:pPr>
            <a:r>
              <a:rPr b="0" i="0" lang="en" sz="3100" u="none" cap="none" strike="noStrike">
                <a:solidFill>
                  <a:srgbClr val="000000"/>
                </a:solidFill>
                <a:latin typeface="Helvetica Neue"/>
                <a:ea typeface="Helvetica Neue"/>
                <a:cs typeface="Helvetica Neue"/>
                <a:sym typeface="Helvetica Neue"/>
              </a:rPr>
              <a:t>♂</a:t>
            </a:r>
            <a:endParaRPr sz="900"/>
          </a:p>
        </p:txBody>
      </p:sp>
      <p:sp>
        <p:nvSpPr>
          <p:cNvPr id="419" name="Google Shape;419;p23"/>
          <p:cNvSpPr/>
          <p:nvPr/>
        </p:nvSpPr>
        <p:spPr>
          <a:xfrm>
            <a:off x="2166341" y="3636209"/>
            <a:ext cx="509100" cy="5022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Font typeface="Helvetica Neue"/>
              <a:buNone/>
            </a:pPr>
            <a:r>
              <a:rPr b="0" i="0" lang="en" sz="3100" u="none" cap="none" strike="noStrike">
                <a:solidFill>
                  <a:srgbClr val="000000"/>
                </a:solidFill>
                <a:latin typeface="Helvetica Neue"/>
                <a:ea typeface="Helvetica Neue"/>
                <a:cs typeface="Helvetica Neue"/>
                <a:sym typeface="Helvetica Neue"/>
              </a:rPr>
              <a:t>♀</a:t>
            </a:r>
            <a:endParaRPr sz="900"/>
          </a:p>
        </p:txBody>
      </p:sp>
      <p:sp>
        <p:nvSpPr>
          <p:cNvPr id="420" name="Google Shape;420;p23"/>
          <p:cNvSpPr/>
          <p:nvPr/>
        </p:nvSpPr>
        <p:spPr>
          <a:xfrm>
            <a:off x="2814725" y="29586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b="0" i="0" lang="en" sz="2300" u="none" cap="none" strike="noStrike">
                <a:latin typeface="Consolas"/>
                <a:ea typeface="Consolas"/>
                <a:cs typeface="Consolas"/>
                <a:sym typeface="Consolas"/>
              </a:rPr>
              <a:t>ATCGGG</a:t>
            </a:r>
            <a:r>
              <a:rPr lang="en" sz="2300">
                <a:solidFill>
                  <a:srgbClr val="FF0000"/>
                </a:solidFill>
                <a:latin typeface="Consolas"/>
                <a:ea typeface="Consolas"/>
                <a:cs typeface="Consolas"/>
                <a:sym typeface="Consolas"/>
              </a:rPr>
              <a:t>T</a:t>
            </a:r>
            <a:r>
              <a:rPr b="0" i="0" lang="en" sz="2300" u="none" cap="none" strike="noStrike">
                <a:latin typeface="Consolas"/>
                <a:ea typeface="Consolas"/>
                <a:cs typeface="Consolas"/>
                <a:sym typeface="Consolas"/>
              </a:rPr>
              <a:t>ACCATCCAATCATTACC</a:t>
            </a:r>
            <a:endParaRPr sz="900">
              <a:latin typeface="Consolas"/>
              <a:ea typeface="Consolas"/>
              <a:cs typeface="Consolas"/>
              <a:sym typeface="Consolas"/>
            </a:endParaRPr>
          </a:p>
        </p:txBody>
      </p:sp>
      <p:sp>
        <p:nvSpPr>
          <p:cNvPr id="421" name="Google Shape;421;p23"/>
          <p:cNvSpPr/>
          <p:nvPr/>
        </p:nvSpPr>
        <p:spPr>
          <a:xfrm>
            <a:off x="2165375" y="2882729"/>
            <a:ext cx="509100" cy="5022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Font typeface="Helvetica Neue"/>
              <a:buNone/>
            </a:pPr>
            <a:r>
              <a:rPr lang="en" sz="2000">
                <a:latin typeface="Helvetica Neue"/>
                <a:ea typeface="Helvetica Neue"/>
                <a:cs typeface="Helvetica Neue"/>
                <a:sym typeface="Helvetica Neue"/>
              </a:rPr>
              <a:t>Ref</a:t>
            </a:r>
            <a:endParaRPr sz="2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24"/>
          <p:cNvSpPr txBox="1"/>
          <p:nvPr>
            <p:ph type="title"/>
          </p:nvPr>
        </p:nvSpPr>
        <p:spPr>
          <a:xfrm>
            <a:off x="311700" y="468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Scenario 3: An individual is heterozygous for an "alternate" allele.</a:t>
            </a:r>
            <a:endParaRPr sz="4000"/>
          </a:p>
        </p:txBody>
      </p:sp>
      <p:pic>
        <p:nvPicPr>
          <p:cNvPr id="427" name="Google Shape;427;p24"/>
          <p:cNvPicPr preferRelativeResize="0"/>
          <p:nvPr/>
        </p:nvPicPr>
        <p:blipFill rotWithShape="1">
          <a:blip r:embed="rId3">
            <a:alphaModFix/>
          </a:blip>
          <a:srcRect b="51057" l="32968" r="33228" t="0"/>
          <a:stretch/>
        </p:blipFill>
        <p:spPr>
          <a:xfrm>
            <a:off x="2551479" y="1374175"/>
            <a:ext cx="1747920" cy="3322701"/>
          </a:xfrm>
          <a:prstGeom prst="rect">
            <a:avLst/>
          </a:prstGeom>
          <a:noFill/>
          <a:ln>
            <a:noFill/>
          </a:ln>
        </p:spPr>
      </p:pic>
      <p:pic>
        <p:nvPicPr>
          <p:cNvPr id="428" name="Google Shape;428;p24"/>
          <p:cNvPicPr preferRelativeResize="0"/>
          <p:nvPr/>
        </p:nvPicPr>
        <p:blipFill rotWithShape="1">
          <a:blip r:embed="rId3">
            <a:alphaModFix/>
          </a:blip>
          <a:srcRect b="0" l="66945" r="0" t="49075"/>
          <a:stretch/>
        </p:blipFill>
        <p:spPr>
          <a:xfrm>
            <a:off x="4735225" y="1374163"/>
            <a:ext cx="1642724" cy="3322701"/>
          </a:xfrm>
          <a:prstGeom prst="rect">
            <a:avLst/>
          </a:prstGeom>
          <a:noFill/>
          <a:ln>
            <a:noFill/>
          </a:ln>
        </p:spPr>
      </p:pic>
      <p:grpSp>
        <p:nvGrpSpPr>
          <p:cNvPr id="429" name="Google Shape;429;p24"/>
          <p:cNvGrpSpPr/>
          <p:nvPr/>
        </p:nvGrpSpPr>
        <p:grpSpPr>
          <a:xfrm>
            <a:off x="62600" y="2829525"/>
            <a:ext cx="1087200" cy="1118100"/>
            <a:chOff x="3720200" y="1610325"/>
            <a:chExt cx="1087200" cy="1118100"/>
          </a:xfrm>
        </p:grpSpPr>
        <p:sp>
          <p:nvSpPr>
            <p:cNvPr id="430" name="Google Shape;430;p24"/>
            <p:cNvSpPr/>
            <p:nvPr/>
          </p:nvSpPr>
          <p:spPr>
            <a:xfrm>
              <a:off x="3720200" y="1610325"/>
              <a:ext cx="1087200" cy="11181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31" name="Google Shape;431;p24"/>
            <p:cNvGrpSpPr/>
            <p:nvPr/>
          </p:nvGrpSpPr>
          <p:grpSpPr>
            <a:xfrm rot="10800000">
              <a:off x="4055400" y="1780550"/>
              <a:ext cx="168900" cy="777650"/>
              <a:chOff x="4131600" y="1704350"/>
              <a:chExt cx="168900" cy="777650"/>
            </a:xfrm>
          </p:grpSpPr>
          <p:sp>
            <p:nvSpPr>
              <p:cNvPr id="432" name="Google Shape;432;p24"/>
              <p:cNvSpPr/>
              <p:nvPr/>
            </p:nvSpPr>
            <p:spPr>
              <a:xfrm>
                <a:off x="4131600" y="1704350"/>
                <a:ext cx="168900" cy="4728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3" name="Google Shape;433;p24"/>
              <p:cNvSpPr/>
              <p:nvPr/>
            </p:nvSpPr>
            <p:spPr>
              <a:xfrm>
                <a:off x="4131600" y="2217100"/>
                <a:ext cx="168900" cy="2649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34" name="Google Shape;434;p24"/>
            <p:cNvGrpSpPr/>
            <p:nvPr/>
          </p:nvGrpSpPr>
          <p:grpSpPr>
            <a:xfrm rot="10800000">
              <a:off x="4284000" y="1780550"/>
              <a:ext cx="168900" cy="777650"/>
              <a:chOff x="4131600" y="1704350"/>
              <a:chExt cx="168900" cy="777650"/>
            </a:xfrm>
          </p:grpSpPr>
          <p:sp>
            <p:nvSpPr>
              <p:cNvPr id="435" name="Google Shape;435;p24"/>
              <p:cNvSpPr/>
              <p:nvPr/>
            </p:nvSpPr>
            <p:spPr>
              <a:xfrm>
                <a:off x="4131600" y="1704350"/>
                <a:ext cx="168900" cy="4728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6" name="Google Shape;436;p24"/>
              <p:cNvSpPr/>
              <p:nvPr/>
            </p:nvSpPr>
            <p:spPr>
              <a:xfrm>
                <a:off x="4131600" y="2217100"/>
                <a:ext cx="168900" cy="2649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37" name="Google Shape;437;p24"/>
            <p:cNvSpPr txBox="1"/>
            <p:nvPr/>
          </p:nvSpPr>
          <p:spPr>
            <a:xfrm>
              <a:off x="40004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C</a:t>
              </a:r>
              <a:endParaRPr b="1">
                <a:solidFill>
                  <a:srgbClr val="FFFFFF"/>
                </a:solidFill>
                <a:latin typeface="Consolas"/>
                <a:ea typeface="Consolas"/>
                <a:cs typeface="Consolas"/>
                <a:sym typeface="Consolas"/>
              </a:endParaRPr>
            </a:p>
          </p:txBody>
        </p:sp>
        <p:sp>
          <p:nvSpPr>
            <p:cNvPr id="438" name="Google Shape;438;p24"/>
            <p:cNvSpPr txBox="1"/>
            <p:nvPr/>
          </p:nvSpPr>
          <p:spPr>
            <a:xfrm>
              <a:off x="42290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a:t>
              </a:r>
              <a:endParaRPr b="1">
                <a:solidFill>
                  <a:srgbClr val="FFFFFF"/>
                </a:solidFill>
                <a:latin typeface="Consolas"/>
                <a:ea typeface="Consolas"/>
                <a:cs typeface="Consolas"/>
                <a:sym typeface="Consolas"/>
              </a:endParaRPr>
            </a:p>
          </p:txBody>
        </p:sp>
      </p:grpSp>
      <p:grpSp>
        <p:nvGrpSpPr>
          <p:cNvPr id="439" name="Google Shape;439;p24"/>
          <p:cNvGrpSpPr/>
          <p:nvPr/>
        </p:nvGrpSpPr>
        <p:grpSpPr>
          <a:xfrm>
            <a:off x="900800" y="1762725"/>
            <a:ext cx="1087200" cy="1118100"/>
            <a:chOff x="3720200" y="1610325"/>
            <a:chExt cx="1087200" cy="1118100"/>
          </a:xfrm>
        </p:grpSpPr>
        <p:sp>
          <p:nvSpPr>
            <p:cNvPr id="440" name="Google Shape;440;p24"/>
            <p:cNvSpPr/>
            <p:nvPr/>
          </p:nvSpPr>
          <p:spPr>
            <a:xfrm>
              <a:off x="3720200" y="1610325"/>
              <a:ext cx="1087200" cy="11181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41" name="Google Shape;441;p24"/>
            <p:cNvGrpSpPr/>
            <p:nvPr/>
          </p:nvGrpSpPr>
          <p:grpSpPr>
            <a:xfrm rot="10800000">
              <a:off x="4055400" y="1780550"/>
              <a:ext cx="168900" cy="777650"/>
              <a:chOff x="4131600" y="1704350"/>
              <a:chExt cx="168900" cy="777650"/>
            </a:xfrm>
          </p:grpSpPr>
          <p:sp>
            <p:nvSpPr>
              <p:cNvPr id="442" name="Google Shape;442;p24"/>
              <p:cNvSpPr/>
              <p:nvPr/>
            </p:nvSpPr>
            <p:spPr>
              <a:xfrm>
                <a:off x="4131600" y="1704350"/>
                <a:ext cx="168900" cy="4728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3" name="Google Shape;443;p24"/>
              <p:cNvSpPr/>
              <p:nvPr/>
            </p:nvSpPr>
            <p:spPr>
              <a:xfrm>
                <a:off x="4131600" y="2217100"/>
                <a:ext cx="168900" cy="2649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44" name="Google Shape;444;p24"/>
            <p:cNvGrpSpPr/>
            <p:nvPr/>
          </p:nvGrpSpPr>
          <p:grpSpPr>
            <a:xfrm rot="10800000">
              <a:off x="4284000" y="1780550"/>
              <a:ext cx="168900" cy="777650"/>
              <a:chOff x="4131600" y="1704350"/>
              <a:chExt cx="168900" cy="777650"/>
            </a:xfrm>
          </p:grpSpPr>
          <p:sp>
            <p:nvSpPr>
              <p:cNvPr id="445" name="Google Shape;445;p24"/>
              <p:cNvSpPr/>
              <p:nvPr/>
            </p:nvSpPr>
            <p:spPr>
              <a:xfrm>
                <a:off x="4131600" y="1704350"/>
                <a:ext cx="168900" cy="4728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24"/>
              <p:cNvSpPr/>
              <p:nvPr/>
            </p:nvSpPr>
            <p:spPr>
              <a:xfrm>
                <a:off x="4131600" y="2217100"/>
                <a:ext cx="168900" cy="2649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47" name="Google Shape;447;p24"/>
            <p:cNvSpPr txBox="1"/>
            <p:nvPr/>
          </p:nvSpPr>
          <p:spPr>
            <a:xfrm>
              <a:off x="40004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C</a:t>
              </a:r>
              <a:endParaRPr b="1">
                <a:solidFill>
                  <a:srgbClr val="FFFFFF"/>
                </a:solidFill>
                <a:latin typeface="Consolas"/>
                <a:ea typeface="Consolas"/>
                <a:cs typeface="Consolas"/>
                <a:sym typeface="Consolas"/>
              </a:endParaRPr>
            </a:p>
          </p:txBody>
        </p:sp>
        <p:sp>
          <p:nvSpPr>
            <p:cNvPr id="448" name="Google Shape;448;p24"/>
            <p:cNvSpPr txBox="1"/>
            <p:nvPr/>
          </p:nvSpPr>
          <p:spPr>
            <a:xfrm>
              <a:off x="42290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a:t>
              </a:r>
              <a:endParaRPr b="1">
                <a:solidFill>
                  <a:srgbClr val="FFFFFF"/>
                </a:solidFill>
                <a:latin typeface="Consolas"/>
                <a:ea typeface="Consolas"/>
                <a:cs typeface="Consolas"/>
                <a:sym typeface="Consolas"/>
              </a:endParaRPr>
            </a:p>
          </p:txBody>
        </p:sp>
      </p:grpSp>
      <p:cxnSp>
        <p:nvCxnSpPr>
          <p:cNvPr id="449" name="Google Shape;449;p24"/>
          <p:cNvCxnSpPr/>
          <p:nvPr/>
        </p:nvCxnSpPr>
        <p:spPr>
          <a:xfrm>
            <a:off x="1328500" y="2669650"/>
            <a:ext cx="1537800" cy="1021800"/>
          </a:xfrm>
          <a:prstGeom prst="straightConnector1">
            <a:avLst/>
          </a:prstGeom>
          <a:noFill/>
          <a:ln cap="flat" cmpd="sng" w="9525">
            <a:solidFill>
              <a:srgbClr val="000000"/>
            </a:solidFill>
            <a:prstDash val="solid"/>
            <a:round/>
            <a:headEnd len="med" w="med" type="none"/>
            <a:tailEnd len="med" w="med" type="triangle"/>
          </a:ln>
        </p:spPr>
      </p:cxnSp>
      <p:cxnSp>
        <p:nvCxnSpPr>
          <p:cNvPr id="450" name="Google Shape;450;p24"/>
          <p:cNvCxnSpPr/>
          <p:nvPr/>
        </p:nvCxnSpPr>
        <p:spPr>
          <a:xfrm>
            <a:off x="1557100" y="2593450"/>
            <a:ext cx="1569000" cy="804000"/>
          </a:xfrm>
          <a:prstGeom prst="straightConnector1">
            <a:avLst/>
          </a:prstGeom>
          <a:noFill/>
          <a:ln cap="flat" cmpd="sng" w="9525">
            <a:solidFill>
              <a:srgbClr val="000000"/>
            </a:solidFill>
            <a:prstDash val="solid"/>
            <a:round/>
            <a:headEnd len="med" w="med" type="none"/>
            <a:tailEnd len="med" w="med" type="triangle"/>
          </a:ln>
        </p:spPr>
      </p:cxnSp>
      <p:cxnSp>
        <p:nvCxnSpPr>
          <p:cNvPr id="451" name="Google Shape;451;p24"/>
          <p:cNvCxnSpPr/>
          <p:nvPr/>
        </p:nvCxnSpPr>
        <p:spPr>
          <a:xfrm>
            <a:off x="450200" y="3691450"/>
            <a:ext cx="2382600" cy="317700"/>
          </a:xfrm>
          <a:prstGeom prst="straightConnector1">
            <a:avLst/>
          </a:prstGeom>
          <a:noFill/>
          <a:ln cap="flat" cmpd="sng" w="9525">
            <a:solidFill>
              <a:srgbClr val="000000"/>
            </a:solidFill>
            <a:prstDash val="solid"/>
            <a:round/>
            <a:headEnd len="med" w="med" type="none"/>
            <a:tailEnd len="med" w="med" type="triangle"/>
          </a:ln>
        </p:spPr>
      </p:cxnSp>
      <p:sp>
        <p:nvSpPr>
          <p:cNvPr id="452" name="Google Shape;452;p24"/>
          <p:cNvSpPr txBox="1"/>
          <p:nvPr/>
        </p:nvSpPr>
        <p:spPr>
          <a:xfrm>
            <a:off x="6745775" y="2723825"/>
            <a:ext cx="3219900" cy="60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74EA7"/>
                </a:solidFill>
                <a:latin typeface="Consolas"/>
                <a:ea typeface="Consolas"/>
                <a:cs typeface="Consolas"/>
                <a:sym typeface="Consolas"/>
              </a:rPr>
              <a:t>@seq1</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ACCTTCGAACGGCGGGGGGTTACAA</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!''*((((***+))%%%++).1***</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@seq2</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TGGAACCGAACGGCCCCGGTTACAT</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!''*!!!!***+))+++++).1***</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@seq3</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ACCTTCGAACGGCGGGGGGTTACAA</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!''*((((***+))%%%++).1***</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@seq4</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TGGAACCGAACGGCCCCGGTTACAT</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!''*!!!!***+))+++++).1***</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t/>
            </a:r>
            <a:endParaRPr sz="1200">
              <a:solidFill>
                <a:srgbClr val="38761D"/>
              </a:solidFill>
              <a:latin typeface="Consolas"/>
              <a:ea typeface="Consolas"/>
              <a:cs typeface="Consolas"/>
              <a:sym typeface="Consolas"/>
            </a:endParaRPr>
          </a:p>
        </p:txBody>
      </p:sp>
      <p:sp>
        <p:nvSpPr>
          <p:cNvPr id="453" name="Google Shape;453;p24"/>
          <p:cNvSpPr txBox="1"/>
          <p:nvPr/>
        </p:nvSpPr>
        <p:spPr>
          <a:xfrm rot="1639515">
            <a:off x="1885047" y="2945497"/>
            <a:ext cx="748299" cy="3177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D5A6BD"/>
                </a:solidFill>
                <a:latin typeface="Consolas"/>
                <a:ea typeface="Consolas"/>
                <a:cs typeface="Consolas"/>
                <a:sym typeface="Consolas"/>
              </a:rPr>
              <a:t>@seq2</a:t>
            </a:r>
            <a:endParaRPr b="1">
              <a:solidFill>
                <a:srgbClr val="D5A6BD"/>
              </a:solidFill>
            </a:endParaRPr>
          </a:p>
        </p:txBody>
      </p:sp>
      <p:sp>
        <p:nvSpPr>
          <p:cNvPr id="454" name="Google Shape;454;p24"/>
          <p:cNvSpPr txBox="1"/>
          <p:nvPr/>
        </p:nvSpPr>
        <p:spPr>
          <a:xfrm rot="1639515">
            <a:off x="2037447" y="2716897"/>
            <a:ext cx="748299" cy="3177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74EA7"/>
                </a:solidFill>
                <a:latin typeface="Consolas"/>
                <a:ea typeface="Consolas"/>
                <a:cs typeface="Consolas"/>
                <a:sym typeface="Consolas"/>
              </a:rPr>
              <a:t>@seq1</a:t>
            </a:r>
            <a:endParaRPr b="1">
              <a:solidFill>
                <a:srgbClr val="674EA7"/>
              </a:solidFill>
            </a:endParaRPr>
          </a:p>
        </p:txBody>
      </p:sp>
      <p:sp>
        <p:nvSpPr>
          <p:cNvPr id="455" name="Google Shape;455;p24"/>
          <p:cNvSpPr txBox="1"/>
          <p:nvPr/>
        </p:nvSpPr>
        <p:spPr>
          <a:xfrm rot="467338">
            <a:off x="1199186" y="3555017"/>
            <a:ext cx="748203" cy="3176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D5A6BD"/>
                </a:solidFill>
                <a:latin typeface="Consolas"/>
                <a:ea typeface="Consolas"/>
                <a:cs typeface="Consolas"/>
                <a:sym typeface="Consolas"/>
              </a:rPr>
              <a:t>@seq4</a:t>
            </a:r>
            <a:endParaRPr b="1">
              <a:solidFill>
                <a:srgbClr val="D5A6BD"/>
              </a:solidFill>
            </a:endParaRPr>
          </a:p>
        </p:txBody>
      </p:sp>
      <p:sp>
        <p:nvSpPr>
          <p:cNvPr id="456" name="Google Shape;456;p24"/>
          <p:cNvSpPr txBox="1"/>
          <p:nvPr/>
        </p:nvSpPr>
        <p:spPr>
          <a:xfrm rot="296692">
            <a:off x="1351688" y="3250250"/>
            <a:ext cx="748285" cy="3176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74EA7"/>
                </a:solidFill>
                <a:latin typeface="Consolas"/>
                <a:ea typeface="Consolas"/>
                <a:cs typeface="Consolas"/>
                <a:sym typeface="Consolas"/>
              </a:rPr>
              <a:t>@seq3</a:t>
            </a:r>
            <a:endParaRPr b="1">
              <a:solidFill>
                <a:srgbClr val="674EA7"/>
              </a:solidFill>
            </a:endParaRPr>
          </a:p>
        </p:txBody>
      </p:sp>
      <p:cxnSp>
        <p:nvCxnSpPr>
          <p:cNvPr id="457" name="Google Shape;457;p24"/>
          <p:cNvCxnSpPr/>
          <p:nvPr/>
        </p:nvCxnSpPr>
        <p:spPr>
          <a:xfrm>
            <a:off x="755000" y="3386650"/>
            <a:ext cx="2395500" cy="438300"/>
          </a:xfrm>
          <a:prstGeom prst="straightConnector1">
            <a:avLst/>
          </a:prstGeom>
          <a:noFill/>
          <a:ln cap="flat" cmpd="sng" w="9525">
            <a:solidFill>
              <a:srgbClr val="000000"/>
            </a:solidFill>
            <a:prstDash val="solid"/>
            <a:round/>
            <a:headEnd len="med" w="med" type="none"/>
            <a:tailEnd len="med" w="med" type="triangle"/>
          </a:ln>
        </p:spPr>
      </p:cxnSp>
      <p:cxnSp>
        <p:nvCxnSpPr>
          <p:cNvPr id="458" name="Google Shape;458;p24"/>
          <p:cNvCxnSpPr/>
          <p:nvPr/>
        </p:nvCxnSpPr>
        <p:spPr>
          <a:xfrm rot="10800000">
            <a:off x="4292550" y="3050300"/>
            <a:ext cx="436800" cy="0"/>
          </a:xfrm>
          <a:prstGeom prst="straightConnector1">
            <a:avLst/>
          </a:prstGeom>
          <a:noFill/>
          <a:ln cap="flat" cmpd="sng" w="38100">
            <a:solidFill>
              <a:srgbClr val="000000"/>
            </a:solidFill>
            <a:prstDash val="solid"/>
            <a:miter lim="8000"/>
            <a:headEnd len="sm" w="sm" type="stealth"/>
            <a:tailEnd len="sm" w="sm" type="none"/>
          </a:ln>
        </p:spPr>
      </p:cxnSp>
      <p:cxnSp>
        <p:nvCxnSpPr>
          <p:cNvPr id="459" name="Google Shape;459;p24"/>
          <p:cNvCxnSpPr/>
          <p:nvPr/>
        </p:nvCxnSpPr>
        <p:spPr>
          <a:xfrm rot="10800000">
            <a:off x="6349950" y="3050300"/>
            <a:ext cx="436800" cy="0"/>
          </a:xfrm>
          <a:prstGeom prst="straightConnector1">
            <a:avLst/>
          </a:prstGeom>
          <a:noFill/>
          <a:ln cap="flat" cmpd="sng" w="38100">
            <a:solidFill>
              <a:srgbClr val="000000"/>
            </a:solidFill>
            <a:prstDash val="solid"/>
            <a:miter lim="8000"/>
            <a:headEnd len="sm" w="sm" type="stealth"/>
            <a:tailEnd len="sm" w="sm" type="none"/>
          </a:ln>
        </p:spPr>
      </p:cxn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3" name="Shape 463"/>
        <p:cNvGrpSpPr/>
        <p:nvPr/>
      </p:nvGrpSpPr>
      <p:grpSpPr>
        <a:xfrm>
          <a:off x="0" y="0"/>
          <a:ext cx="0" cy="0"/>
          <a:chOff x="0" y="0"/>
          <a:chExt cx="0" cy="0"/>
        </a:xfrm>
      </p:grpSpPr>
      <p:grpSp>
        <p:nvGrpSpPr>
          <p:cNvPr id="464" name="Google Shape;464;p25"/>
          <p:cNvGrpSpPr/>
          <p:nvPr/>
        </p:nvGrpSpPr>
        <p:grpSpPr>
          <a:xfrm>
            <a:off x="977000" y="2829525"/>
            <a:ext cx="1087200" cy="1118100"/>
            <a:chOff x="3720200" y="1610325"/>
            <a:chExt cx="1087200" cy="1118100"/>
          </a:xfrm>
        </p:grpSpPr>
        <p:sp>
          <p:nvSpPr>
            <p:cNvPr id="465" name="Google Shape;465;p25"/>
            <p:cNvSpPr/>
            <p:nvPr/>
          </p:nvSpPr>
          <p:spPr>
            <a:xfrm>
              <a:off x="3720200" y="1610325"/>
              <a:ext cx="1087200" cy="11181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66" name="Google Shape;466;p25"/>
            <p:cNvGrpSpPr/>
            <p:nvPr/>
          </p:nvGrpSpPr>
          <p:grpSpPr>
            <a:xfrm rot="10800000">
              <a:off x="4055400" y="1780550"/>
              <a:ext cx="168900" cy="777650"/>
              <a:chOff x="4131600" y="1704350"/>
              <a:chExt cx="168900" cy="777650"/>
            </a:xfrm>
          </p:grpSpPr>
          <p:sp>
            <p:nvSpPr>
              <p:cNvPr id="467" name="Google Shape;467;p25"/>
              <p:cNvSpPr/>
              <p:nvPr/>
            </p:nvSpPr>
            <p:spPr>
              <a:xfrm>
                <a:off x="4131600" y="1704350"/>
                <a:ext cx="168900" cy="4728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68" name="Google Shape;468;p25"/>
              <p:cNvSpPr/>
              <p:nvPr/>
            </p:nvSpPr>
            <p:spPr>
              <a:xfrm>
                <a:off x="4131600" y="2217100"/>
                <a:ext cx="168900" cy="2649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69" name="Google Shape;469;p25"/>
            <p:cNvGrpSpPr/>
            <p:nvPr/>
          </p:nvGrpSpPr>
          <p:grpSpPr>
            <a:xfrm rot="10800000">
              <a:off x="4284000" y="1780550"/>
              <a:ext cx="168900" cy="777650"/>
              <a:chOff x="4131600" y="1704350"/>
              <a:chExt cx="168900" cy="777650"/>
            </a:xfrm>
          </p:grpSpPr>
          <p:sp>
            <p:nvSpPr>
              <p:cNvPr id="470" name="Google Shape;470;p25"/>
              <p:cNvSpPr/>
              <p:nvPr/>
            </p:nvSpPr>
            <p:spPr>
              <a:xfrm>
                <a:off x="4131600" y="1704350"/>
                <a:ext cx="168900" cy="4728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1" name="Google Shape;471;p25"/>
              <p:cNvSpPr/>
              <p:nvPr/>
            </p:nvSpPr>
            <p:spPr>
              <a:xfrm>
                <a:off x="4131600" y="2217100"/>
                <a:ext cx="168900" cy="2649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72" name="Google Shape;472;p25"/>
            <p:cNvSpPr txBox="1"/>
            <p:nvPr/>
          </p:nvSpPr>
          <p:spPr>
            <a:xfrm>
              <a:off x="40004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C</a:t>
              </a:r>
              <a:endParaRPr b="1">
                <a:solidFill>
                  <a:srgbClr val="FFFFFF"/>
                </a:solidFill>
                <a:latin typeface="Consolas"/>
                <a:ea typeface="Consolas"/>
                <a:cs typeface="Consolas"/>
                <a:sym typeface="Consolas"/>
              </a:endParaRPr>
            </a:p>
          </p:txBody>
        </p:sp>
        <p:sp>
          <p:nvSpPr>
            <p:cNvPr id="473" name="Google Shape;473;p25"/>
            <p:cNvSpPr txBox="1"/>
            <p:nvPr/>
          </p:nvSpPr>
          <p:spPr>
            <a:xfrm>
              <a:off x="42290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a:t>
              </a:r>
              <a:endParaRPr b="1">
                <a:solidFill>
                  <a:srgbClr val="FFFFFF"/>
                </a:solidFill>
                <a:latin typeface="Consolas"/>
                <a:ea typeface="Consolas"/>
                <a:cs typeface="Consolas"/>
                <a:sym typeface="Consolas"/>
              </a:endParaRPr>
            </a:p>
          </p:txBody>
        </p:sp>
      </p:grpSp>
      <p:grpSp>
        <p:nvGrpSpPr>
          <p:cNvPr id="474" name="Google Shape;474;p25"/>
          <p:cNvGrpSpPr/>
          <p:nvPr/>
        </p:nvGrpSpPr>
        <p:grpSpPr>
          <a:xfrm>
            <a:off x="1815200" y="1762725"/>
            <a:ext cx="1087200" cy="1118100"/>
            <a:chOff x="3720200" y="1610325"/>
            <a:chExt cx="1087200" cy="1118100"/>
          </a:xfrm>
        </p:grpSpPr>
        <p:sp>
          <p:nvSpPr>
            <p:cNvPr id="475" name="Google Shape;475;p25"/>
            <p:cNvSpPr/>
            <p:nvPr/>
          </p:nvSpPr>
          <p:spPr>
            <a:xfrm>
              <a:off x="3720200" y="1610325"/>
              <a:ext cx="1087200" cy="11181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76" name="Google Shape;476;p25"/>
            <p:cNvGrpSpPr/>
            <p:nvPr/>
          </p:nvGrpSpPr>
          <p:grpSpPr>
            <a:xfrm rot="10800000">
              <a:off x="4055400" y="1780550"/>
              <a:ext cx="168900" cy="777650"/>
              <a:chOff x="4131600" y="1704350"/>
              <a:chExt cx="168900" cy="777650"/>
            </a:xfrm>
          </p:grpSpPr>
          <p:sp>
            <p:nvSpPr>
              <p:cNvPr id="477" name="Google Shape;477;p25"/>
              <p:cNvSpPr/>
              <p:nvPr/>
            </p:nvSpPr>
            <p:spPr>
              <a:xfrm>
                <a:off x="4131600" y="1704350"/>
                <a:ext cx="168900" cy="4728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25"/>
              <p:cNvSpPr/>
              <p:nvPr/>
            </p:nvSpPr>
            <p:spPr>
              <a:xfrm>
                <a:off x="4131600" y="2217100"/>
                <a:ext cx="168900" cy="2649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479" name="Google Shape;479;p25"/>
            <p:cNvGrpSpPr/>
            <p:nvPr/>
          </p:nvGrpSpPr>
          <p:grpSpPr>
            <a:xfrm rot="10800000">
              <a:off x="4284000" y="1780550"/>
              <a:ext cx="168900" cy="777650"/>
              <a:chOff x="4131600" y="1704350"/>
              <a:chExt cx="168900" cy="777650"/>
            </a:xfrm>
          </p:grpSpPr>
          <p:sp>
            <p:nvSpPr>
              <p:cNvPr id="480" name="Google Shape;480;p25"/>
              <p:cNvSpPr/>
              <p:nvPr/>
            </p:nvSpPr>
            <p:spPr>
              <a:xfrm>
                <a:off x="4131600" y="1704350"/>
                <a:ext cx="168900" cy="4728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1" name="Google Shape;481;p25"/>
              <p:cNvSpPr/>
              <p:nvPr/>
            </p:nvSpPr>
            <p:spPr>
              <a:xfrm>
                <a:off x="4131600" y="2217100"/>
                <a:ext cx="168900" cy="2649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82" name="Google Shape;482;p25"/>
            <p:cNvSpPr txBox="1"/>
            <p:nvPr/>
          </p:nvSpPr>
          <p:spPr>
            <a:xfrm>
              <a:off x="40004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C</a:t>
              </a:r>
              <a:endParaRPr b="1">
                <a:solidFill>
                  <a:srgbClr val="FFFFFF"/>
                </a:solidFill>
                <a:latin typeface="Consolas"/>
                <a:ea typeface="Consolas"/>
                <a:cs typeface="Consolas"/>
                <a:sym typeface="Consolas"/>
              </a:endParaRPr>
            </a:p>
          </p:txBody>
        </p:sp>
        <p:sp>
          <p:nvSpPr>
            <p:cNvPr id="483" name="Google Shape;483;p25"/>
            <p:cNvSpPr txBox="1"/>
            <p:nvPr/>
          </p:nvSpPr>
          <p:spPr>
            <a:xfrm>
              <a:off x="42290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a:t>
              </a:r>
              <a:endParaRPr b="1">
                <a:solidFill>
                  <a:srgbClr val="FFFFFF"/>
                </a:solidFill>
                <a:latin typeface="Consolas"/>
                <a:ea typeface="Consolas"/>
                <a:cs typeface="Consolas"/>
                <a:sym typeface="Consolas"/>
              </a:endParaRPr>
            </a:p>
          </p:txBody>
        </p:sp>
      </p:grpSp>
      <p:sp>
        <p:nvSpPr>
          <p:cNvPr id="484" name="Google Shape;484;p25"/>
          <p:cNvSpPr txBox="1"/>
          <p:nvPr>
            <p:ph type="title"/>
          </p:nvPr>
        </p:nvSpPr>
        <p:spPr>
          <a:xfrm>
            <a:off x="311700" y="468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Scenario 3: An individual is heterozygous for an "alternate" allele.</a:t>
            </a:r>
            <a:endParaRPr sz="4000"/>
          </a:p>
        </p:txBody>
      </p:sp>
      <p:sp>
        <p:nvSpPr>
          <p:cNvPr id="485" name="Google Shape;485;p25"/>
          <p:cNvSpPr/>
          <p:nvPr/>
        </p:nvSpPr>
        <p:spPr>
          <a:xfrm>
            <a:off x="4567325" y="17394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b="0" i="0" lang="en" sz="2300" u="none" cap="none" strike="noStrike">
                <a:latin typeface="Consolas"/>
                <a:ea typeface="Consolas"/>
                <a:cs typeface="Consolas"/>
                <a:sym typeface="Consolas"/>
              </a:rPr>
              <a:t>ATCGGG</a:t>
            </a:r>
            <a:r>
              <a:rPr lang="en" sz="2300">
                <a:solidFill>
                  <a:srgbClr val="FF0000"/>
                </a:solidFill>
                <a:latin typeface="Consolas"/>
                <a:ea typeface="Consolas"/>
                <a:cs typeface="Consolas"/>
                <a:sym typeface="Consolas"/>
              </a:rPr>
              <a:t>T</a:t>
            </a:r>
            <a:r>
              <a:rPr b="0" i="0" lang="en" sz="2300" u="none" cap="none" strike="noStrike">
                <a:latin typeface="Consolas"/>
                <a:ea typeface="Consolas"/>
                <a:cs typeface="Consolas"/>
                <a:sym typeface="Consolas"/>
              </a:rPr>
              <a:t>ACCATCCAATCATTACC</a:t>
            </a:r>
            <a:endParaRPr sz="900">
              <a:latin typeface="Consolas"/>
              <a:ea typeface="Consolas"/>
              <a:cs typeface="Consolas"/>
              <a:sym typeface="Consolas"/>
            </a:endParaRPr>
          </a:p>
        </p:txBody>
      </p:sp>
      <p:sp>
        <p:nvSpPr>
          <p:cNvPr id="486" name="Google Shape;486;p25"/>
          <p:cNvSpPr/>
          <p:nvPr/>
        </p:nvSpPr>
        <p:spPr>
          <a:xfrm>
            <a:off x="3689375" y="1663529"/>
            <a:ext cx="509100" cy="5022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Font typeface="Helvetica Neue"/>
              <a:buNone/>
            </a:pPr>
            <a:r>
              <a:rPr lang="en" sz="2000">
                <a:latin typeface="Helvetica Neue"/>
                <a:ea typeface="Helvetica Neue"/>
                <a:cs typeface="Helvetica Neue"/>
                <a:sym typeface="Helvetica Neue"/>
              </a:rPr>
              <a:t>Ref</a:t>
            </a:r>
            <a:endParaRPr sz="2000"/>
          </a:p>
        </p:txBody>
      </p:sp>
      <p:sp>
        <p:nvSpPr>
          <p:cNvPr id="487" name="Google Shape;487;p25"/>
          <p:cNvSpPr/>
          <p:nvPr/>
        </p:nvSpPr>
        <p:spPr>
          <a:xfrm>
            <a:off x="4338725" y="20442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b="0" i="0" lang="en" sz="2300" u="none" cap="none" strike="noStrike">
                <a:solidFill>
                  <a:srgbClr val="674EA7"/>
                </a:solidFill>
                <a:latin typeface="Consolas"/>
                <a:ea typeface="Consolas"/>
                <a:cs typeface="Consolas"/>
                <a:sym typeface="Consolas"/>
              </a:rPr>
              <a:t>GG</a:t>
            </a:r>
            <a:r>
              <a:rPr lang="en" sz="2300">
                <a:solidFill>
                  <a:srgbClr val="FF0000"/>
                </a:solidFill>
                <a:latin typeface="Consolas"/>
                <a:ea typeface="Consolas"/>
                <a:cs typeface="Consolas"/>
                <a:sym typeface="Consolas"/>
              </a:rPr>
              <a:t>T</a:t>
            </a:r>
            <a:r>
              <a:rPr b="0" i="0" lang="en" sz="2300" u="none" cap="none" strike="noStrike">
                <a:solidFill>
                  <a:srgbClr val="674EA7"/>
                </a:solidFill>
                <a:latin typeface="Consolas"/>
                <a:ea typeface="Consolas"/>
                <a:cs typeface="Consolas"/>
                <a:sym typeface="Consolas"/>
              </a:rPr>
              <a:t>ACCATCCAAT</a:t>
            </a:r>
            <a:endParaRPr sz="900">
              <a:solidFill>
                <a:srgbClr val="674EA7"/>
              </a:solidFill>
              <a:latin typeface="Consolas"/>
              <a:ea typeface="Consolas"/>
              <a:cs typeface="Consolas"/>
              <a:sym typeface="Consolas"/>
            </a:endParaRPr>
          </a:p>
        </p:txBody>
      </p:sp>
      <p:sp>
        <p:nvSpPr>
          <p:cNvPr id="488" name="Google Shape;488;p25"/>
          <p:cNvSpPr txBox="1"/>
          <p:nvPr/>
        </p:nvSpPr>
        <p:spPr>
          <a:xfrm>
            <a:off x="4191000" y="2286425"/>
            <a:ext cx="30000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D5A6BD"/>
                </a:solidFill>
                <a:latin typeface="Consolas"/>
                <a:ea typeface="Consolas"/>
                <a:cs typeface="Consolas"/>
                <a:sym typeface="Consolas"/>
              </a:rPr>
              <a:t>ATCGGG</a:t>
            </a:r>
            <a:r>
              <a:rPr lang="en" sz="2300">
                <a:solidFill>
                  <a:srgbClr val="1155CC"/>
                </a:solidFill>
                <a:latin typeface="Consolas"/>
                <a:ea typeface="Consolas"/>
                <a:cs typeface="Consolas"/>
                <a:sym typeface="Consolas"/>
              </a:rPr>
              <a:t>C</a:t>
            </a:r>
            <a:r>
              <a:rPr lang="en" sz="2300">
                <a:solidFill>
                  <a:srgbClr val="C27BA0"/>
                </a:solidFill>
                <a:latin typeface="Consolas"/>
                <a:ea typeface="Consolas"/>
                <a:cs typeface="Consolas"/>
                <a:sym typeface="Consolas"/>
              </a:rPr>
              <a:t>ACCAT</a:t>
            </a:r>
            <a:endParaRPr>
              <a:solidFill>
                <a:srgbClr val="C27BA0"/>
              </a:solidFill>
            </a:endParaRPr>
          </a:p>
        </p:txBody>
      </p:sp>
      <p:sp>
        <p:nvSpPr>
          <p:cNvPr id="489" name="Google Shape;489;p25"/>
          <p:cNvSpPr/>
          <p:nvPr/>
        </p:nvSpPr>
        <p:spPr>
          <a:xfrm>
            <a:off x="4186325" y="26538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b="0" i="0" lang="en" sz="2300" u="none" cap="none" strike="noStrike">
                <a:solidFill>
                  <a:srgbClr val="674EA7"/>
                </a:solidFill>
                <a:latin typeface="Consolas"/>
                <a:ea typeface="Consolas"/>
                <a:cs typeface="Consolas"/>
                <a:sym typeface="Consolas"/>
              </a:rPr>
              <a:t>GGG</a:t>
            </a:r>
            <a:r>
              <a:rPr lang="en" sz="2300">
                <a:solidFill>
                  <a:srgbClr val="FF0000"/>
                </a:solidFill>
                <a:latin typeface="Consolas"/>
                <a:ea typeface="Consolas"/>
                <a:cs typeface="Consolas"/>
                <a:sym typeface="Consolas"/>
              </a:rPr>
              <a:t>T</a:t>
            </a:r>
            <a:r>
              <a:rPr b="0" i="0" lang="en" sz="2300" u="none" cap="none" strike="noStrike">
                <a:solidFill>
                  <a:srgbClr val="674EA7"/>
                </a:solidFill>
                <a:latin typeface="Consolas"/>
                <a:ea typeface="Consolas"/>
                <a:cs typeface="Consolas"/>
                <a:sym typeface="Consolas"/>
              </a:rPr>
              <a:t>ACCATCCAA</a:t>
            </a:r>
            <a:endParaRPr sz="900">
              <a:solidFill>
                <a:srgbClr val="674EA7"/>
              </a:solidFill>
              <a:latin typeface="Consolas"/>
              <a:ea typeface="Consolas"/>
              <a:cs typeface="Consolas"/>
              <a:sym typeface="Consolas"/>
            </a:endParaRPr>
          </a:p>
        </p:txBody>
      </p:sp>
      <p:sp>
        <p:nvSpPr>
          <p:cNvPr id="490" name="Google Shape;490;p25"/>
          <p:cNvSpPr txBox="1"/>
          <p:nvPr/>
        </p:nvSpPr>
        <p:spPr>
          <a:xfrm>
            <a:off x="4267200" y="2896025"/>
            <a:ext cx="30000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D5A6BD"/>
                </a:solidFill>
                <a:latin typeface="Consolas"/>
                <a:ea typeface="Consolas"/>
                <a:cs typeface="Consolas"/>
                <a:sym typeface="Consolas"/>
              </a:rPr>
              <a:t> TCGGG</a:t>
            </a:r>
            <a:r>
              <a:rPr lang="en" sz="2300">
                <a:solidFill>
                  <a:srgbClr val="1155CC"/>
                </a:solidFill>
                <a:latin typeface="Consolas"/>
                <a:ea typeface="Consolas"/>
                <a:cs typeface="Consolas"/>
                <a:sym typeface="Consolas"/>
              </a:rPr>
              <a:t>C</a:t>
            </a:r>
            <a:r>
              <a:rPr lang="en" sz="2300">
                <a:solidFill>
                  <a:srgbClr val="C27BA0"/>
                </a:solidFill>
                <a:latin typeface="Consolas"/>
                <a:ea typeface="Consolas"/>
                <a:cs typeface="Consolas"/>
                <a:sym typeface="Consolas"/>
              </a:rPr>
              <a:t>ACCATC</a:t>
            </a:r>
            <a:endParaRPr>
              <a:solidFill>
                <a:srgbClr val="C27BA0"/>
              </a:solidFill>
            </a:endParaRPr>
          </a:p>
        </p:txBody>
      </p:sp>
      <p:sp>
        <p:nvSpPr>
          <p:cNvPr id="491" name="Google Shape;491;p25"/>
          <p:cNvSpPr txBox="1"/>
          <p:nvPr/>
        </p:nvSpPr>
        <p:spPr>
          <a:xfrm>
            <a:off x="4343400" y="3200825"/>
            <a:ext cx="30000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D5A6BD"/>
                </a:solidFill>
                <a:latin typeface="Consolas"/>
                <a:ea typeface="Consolas"/>
                <a:cs typeface="Consolas"/>
                <a:sym typeface="Consolas"/>
              </a:rPr>
              <a:t>  CGGG</a:t>
            </a:r>
            <a:r>
              <a:rPr lang="en" sz="2300">
                <a:solidFill>
                  <a:srgbClr val="1155CC"/>
                </a:solidFill>
                <a:latin typeface="Consolas"/>
                <a:ea typeface="Consolas"/>
                <a:cs typeface="Consolas"/>
                <a:sym typeface="Consolas"/>
              </a:rPr>
              <a:t>C</a:t>
            </a:r>
            <a:r>
              <a:rPr lang="en" sz="2300">
                <a:solidFill>
                  <a:srgbClr val="C27BA0"/>
                </a:solidFill>
                <a:latin typeface="Consolas"/>
                <a:ea typeface="Consolas"/>
                <a:cs typeface="Consolas"/>
                <a:sym typeface="Consolas"/>
              </a:rPr>
              <a:t>ACCATCC</a:t>
            </a:r>
            <a:endParaRPr>
              <a:solidFill>
                <a:srgbClr val="C27BA0"/>
              </a:solidFill>
            </a:endParaRPr>
          </a:p>
        </p:txBody>
      </p:sp>
      <p:sp>
        <p:nvSpPr>
          <p:cNvPr id="492" name="Google Shape;492;p25"/>
          <p:cNvSpPr txBox="1"/>
          <p:nvPr/>
        </p:nvSpPr>
        <p:spPr>
          <a:xfrm>
            <a:off x="4419600" y="3505625"/>
            <a:ext cx="30000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D5A6BD"/>
                </a:solidFill>
                <a:latin typeface="Consolas"/>
                <a:ea typeface="Consolas"/>
                <a:cs typeface="Consolas"/>
                <a:sym typeface="Consolas"/>
              </a:rPr>
              <a:t>   GGG</a:t>
            </a:r>
            <a:r>
              <a:rPr lang="en" sz="2300">
                <a:solidFill>
                  <a:srgbClr val="1155CC"/>
                </a:solidFill>
                <a:latin typeface="Consolas"/>
                <a:ea typeface="Consolas"/>
                <a:cs typeface="Consolas"/>
                <a:sym typeface="Consolas"/>
              </a:rPr>
              <a:t>C</a:t>
            </a:r>
            <a:r>
              <a:rPr lang="en" sz="2300">
                <a:solidFill>
                  <a:srgbClr val="C27BA0"/>
                </a:solidFill>
                <a:latin typeface="Consolas"/>
                <a:ea typeface="Consolas"/>
                <a:cs typeface="Consolas"/>
                <a:sym typeface="Consolas"/>
              </a:rPr>
              <a:t>ACCATCCA</a:t>
            </a:r>
            <a:endParaRPr>
              <a:solidFill>
                <a:srgbClr val="C27BA0"/>
              </a:solidFill>
            </a:endParaRPr>
          </a:p>
        </p:txBody>
      </p:sp>
      <p:sp>
        <p:nvSpPr>
          <p:cNvPr id="493" name="Google Shape;493;p25"/>
          <p:cNvSpPr/>
          <p:nvPr/>
        </p:nvSpPr>
        <p:spPr>
          <a:xfrm>
            <a:off x="4010325" y="38730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lang="en" sz="2300">
                <a:solidFill>
                  <a:srgbClr val="674EA7"/>
                </a:solidFill>
                <a:latin typeface="Consolas"/>
                <a:ea typeface="Consolas"/>
                <a:cs typeface="Consolas"/>
                <a:sym typeface="Consolas"/>
              </a:rPr>
              <a:t>C</a:t>
            </a:r>
            <a:r>
              <a:rPr b="0" i="0" lang="en" sz="2300" u="none" cap="none" strike="noStrike">
                <a:solidFill>
                  <a:srgbClr val="674EA7"/>
                </a:solidFill>
                <a:latin typeface="Consolas"/>
                <a:ea typeface="Consolas"/>
                <a:cs typeface="Consolas"/>
                <a:sym typeface="Consolas"/>
              </a:rPr>
              <a:t>GGG</a:t>
            </a:r>
            <a:r>
              <a:rPr lang="en" sz="2300">
                <a:solidFill>
                  <a:srgbClr val="FF0000"/>
                </a:solidFill>
                <a:latin typeface="Consolas"/>
                <a:ea typeface="Consolas"/>
                <a:cs typeface="Consolas"/>
                <a:sym typeface="Consolas"/>
              </a:rPr>
              <a:t>T</a:t>
            </a:r>
            <a:r>
              <a:rPr b="0" i="0" lang="en" sz="2300" u="none" cap="none" strike="noStrike">
                <a:solidFill>
                  <a:srgbClr val="674EA7"/>
                </a:solidFill>
                <a:latin typeface="Consolas"/>
                <a:ea typeface="Consolas"/>
                <a:cs typeface="Consolas"/>
                <a:sym typeface="Consolas"/>
              </a:rPr>
              <a:t>ACCATCCA</a:t>
            </a:r>
            <a:endParaRPr sz="900">
              <a:solidFill>
                <a:srgbClr val="674EA7"/>
              </a:solidFill>
              <a:latin typeface="Consolas"/>
              <a:ea typeface="Consolas"/>
              <a:cs typeface="Consolas"/>
              <a:sym typeface="Consolas"/>
            </a:endParaRPr>
          </a:p>
        </p:txBody>
      </p:sp>
      <p:cxnSp>
        <p:nvCxnSpPr>
          <p:cNvPr id="494" name="Google Shape;494;p25"/>
          <p:cNvCxnSpPr/>
          <p:nvPr/>
        </p:nvCxnSpPr>
        <p:spPr>
          <a:xfrm flipH="1" rot="10800000">
            <a:off x="2242900" y="2610850"/>
            <a:ext cx="2395200" cy="58800"/>
          </a:xfrm>
          <a:prstGeom prst="straightConnector1">
            <a:avLst/>
          </a:prstGeom>
          <a:noFill/>
          <a:ln cap="flat" cmpd="sng" w="9525">
            <a:solidFill>
              <a:srgbClr val="000000"/>
            </a:solidFill>
            <a:prstDash val="solid"/>
            <a:round/>
            <a:headEnd len="med" w="med" type="none"/>
            <a:tailEnd len="med" w="med" type="triangle"/>
          </a:ln>
        </p:spPr>
      </p:cxnSp>
      <p:cxnSp>
        <p:nvCxnSpPr>
          <p:cNvPr id="495" name="Google Shape;495;p25"/>
          <p:cNvCxnSpPr/>
          <p:nvPr/>
        </p:nvCxnSpPr>
        <p:spPr>
          <a:xfrm flipH="1" rot="10800000">
            <a:off x="2471500" y="2253250"/>
            <a:ext cx="2645100" cy="340200"/>
          </a:xfrm>
          <a:prstGeom prst="straightConnector1">
            <a:avLst/>
          </a:prstGeom>
          <a:noFill/>
          <a:ln cap="flat" cmpd="sng" w="9525">
            <a:solidFill>
              <a:srgbClr val="000000"/>
            </a:solidFill>
            <a:prstDash val="solid"/>
            <a:round/>
            <a:headEnd len="med" w="med" type="none"/>
            <a:tailEnd len="med" w="med" type="triangle"/>
          </a:ln>
        </p:spPr>
      </p:cxnSp>
      <p:cxnSp>
        <p:nvCxnSpPr>
          <p:cNvPr id="496" name="Google Shape;496;p25"/>
          <p:cNvCxnSpPr/>
          <p:nvPr/>
        </p:nvCxnSpPr>
        <p:spPr>
          <a:xfrm>
            <a:off x="1364600" y="3691450"/>
            <a:ext cx="3710100" cy="50400"/>
          </a:xfrm>
          <a:prstGeom prst="straightConnector1">
            <a:avLst/>
          </a:prstGeom>
          <a:noFill/>
          <a:ln cap="flat" cmpd="sng" w="9525">
            <a:solidFill>
              <a:srgbClr val="000000"/>
            </a:solidFill>
            <a:prstDash val="solid"/>
            <a:round/>
            <a:headEnd len="med" w="med" type="none"/>
            <a:tailEnd len="med" w="med" type="triangle"/>
          </a:ln>
        </p:spPr>
      </p:cxnSp>
      <p:cxnSp>
        <p:nvCxnSpPr>
          <p:cNvPr id="497" name="Google Shape;497;p25"/>
          <p:cNvCxnSpPr/>
          <p:nvPr/>
        </p:nvCxnSpPr>
        <p:spPr>
          <a:xfrm>
            <a:off x="1669400" y="3386650"/>
            <a:ext cx="3305400" cy="660000"/>
          </a:xfrm>
          <a:prstGeom prst="straightConnector1">
            <a:avLst/>
          </a:prstGeom>
          <a:noFill/>
          <a:ln cap="flat" cmpd="sng" w="9525">
            <a:solidFill>
              <a:srgbClr val="000000"/>
            </a:solidFill>
            <a:prstDash val="solid"/>
            <a:round/>
            <a:headEnd len="med" w="med" type="none"/>
            <a:tailEnd len="med" w="med" type="triangle"/>
          </a:ln>
        </p:spPr>
      </p:cxnSp>
      <p:cxnSp>
        <p:nvCxnSpPr>
          <p:cNvPr id="498" name="Google Shape;498;p25"/>
          <p:cNvCxnSpPr/>
          <p:nvPr/>
        </p:nvCxnSpPr>
        <p:spPr>
          <a:xfrm flipH="1">
            <a:off x="5754850" y="1314150"/>
            <a:ext cx="11400" cy="4221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26"/>
          <p:cNvSpPr txBox="1"/>
          <p:nvPr>
            <p:ph type="title"/>
          </p:nvPr>
        </p:nvSpPr>
        <p:spPr>
          <a:xfrm>
            <a:off x="311700" y="19161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Why might finding heterozygous variants be harder?</a:t>
            </a:r>
            <a:endParaRPr sz="40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27"/>
          <p:cNvSpPr txBox="1"/>
          <p:nvPr>
            <p:ph type="title"/>
          </p:nvPr>
        </p:nvSpPr>
        <p:spPr>
          <a:xfrm>
            <a:off x="311700" y="111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The binomial distribution: adventures in coin flipping</a:t>
            </a:r>
            <a:endParaRPr sz="4000"/>
          </a:p>
        </p:txBody>
      </p:sp>
      <p:pic>
        <p:nvPicPr>
          <p:cNvPr id="509" name="Google Shape;509;p27"/>
          <p:cNvPicPr preferRelativeResize="0"/>
          <p:nvPr/>
        </p:nvPicPr>
        <p:blipFill>
          <a:blip r:embed="rId3">
            <a:alphaModFix/>
          </a:blip>
          <a:stretch>
            <a:fillRect/>
          </a:stretch>
        </p:blipFill>
        <p:spPr>
          <a:xfrm>
            <a:off x="1524000" y="1223425"/>
            <a:ext cx="6281450" cy="3140725"/>
          </a:xfrm>
          <a:prstGeom prst="rect">
            <a:avLst/>
          </a:prstGeom>
          <a:noFill/>
          <a:ln>
            <a:noFill/>
          </a:ln>
        </p:spPr>
      </p:pic>
      <p:sp>
        <p:nvSpPr>
          <p:cNvPr id="510" name="Google Shape;510;p27"/>
          <p:cNvSpPr txBox="1"/>
          <p:nvPr/>
        </p:nvSpPr>
        <p:spPr>
          <a:xfrm>
            <a:off x="2221650" y="4388125"/>
            <a:ext cx="17040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Economica"/>
                <a:ea typeface="Economica"/>
                <a:cs typeface="Economica"/>
                <a:sym typeface="Economica"/>
              </a:rPr>
              <a:t>P(heads) = 0.5</a:t>
            </a:r>
            <a:endParaRPr sz="2400">
              <a:latin typeface="Economica"/>
              <a:ea typeface="Economica"/>
              <a:cs typeface="Economica"/>
              <a:sym typeface="Economica"/>
            </a:endParaRPr>
          </a:p>
        </p:txBody>
      </p:sp>
      <p:sp>
        <p:nvSpPr>
          <p:cNvPr id="511" name="Google Shape;511;p27"/>
          <p:cNvSpPr txBox="1"/>
          <p:nvPr/>
        </p:nvSpPr>
        <p:spPr>
          <a:xfrm>
            <a:off x="5422050" y="4388125"/>
            <a:ext cx="17040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Economica"/>
                <a:ea typeface="Economica"/>
                <a:cs typeface="Economica"/>
                <a:sym typeface="Economica"/>
              </a:rPr>
              <a:t>P(tails) = 0.5</a:t>
            </a:r>
            <a:endParaRPr sz="2400">
              <a:latin typeface="Economica"/>
              <a:ea typeface="Economica"/>
              <a:cs typeface="Economica"/>
              <a:sym typeface="Economic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5" name="Shape 515"/>
        <p:cNvGrpSpPr/>
        <p:nvPr/>
      </p:nvGrpSpPr>
      <p:grpSpPr>
        <a:xfrm>
          <a:off x="0" y="0"/>
          <a:ext cx="0" cy="0"/>
          <a:chOff x="0" y="0"/>
          <a:chExt cx="0" cy="0"/>
        </a:xfrm>
      </p:grpSpPr>
      <p:sp>
        <p:nvSpPr>
          <p:cNvPr id="516" name="Google Shape;516;p28"/>
          <p:cNvSpPr txBox="1"/>
          <p:nvPr>
            <p:ph type="title"/>
          </p:nvPr>
        </p:nvSpPr>
        <p:spPr>
          <a:xfrm>
            <a:off x="311700" y="111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Thinking about allele sampling with the binomial distribution</a:t>
            </a:r>
            <a:endParaRPr sz="3200"/>
          </a:p>
        </p:txBody>
      </p:sp>
      <p:sp>
        <p:nvSpPr>
          <p:cNvPr id="517" name="Google Shape;517;p28"/>
          <p:cNvSpPr txBox="1"/>
          <p:nvPr/>
        </p:nvSpPr>
        <p:spPr>
          <a:xfrm>
            <a:off x="304800" y="1066800"/>
            <a:ext cx="8520600" cy="1560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38761D"/>
                </a:solidFill>
                <a:highlight>
                  <a:srgbClr val="FFFFFF"/>
                </a:highlight>
                <a:latin typeface="Economica"/>
                <a:ea typeface="Economica"/>
                <a:cs typeface="Economica"/>
                <a:sym typeface="Economica"/>
              </a:rPr>
              <a:t>T</a:t>
            </a:r>
            <a:r>
              <a:rPr lang="en" sz="1800">
                <a:solidFill>
                  <a:srgbClr val="38761D"/>
                </a:solidFill>
                <a:highlight>
                  <a:srgbClr val="FFFFFF"/>
                </a:highlight>
                <a:latin typeface="Economica"/>
                <a:ea typeface="Economica"/>
                <a:cs typeface="Economica"/>
                <a:sym typeface="Economica"/>
              </a:rPr>
              <a:t>he </a:t>
            </a:r>
            <a:r>
              <a:rPr b="1" lang="en" sz="1800">
                <a:solidFill>
                  <a:srgbClr val="38761D"/>
                </a:solidFill>
                <a:highlight>
                  <a:srgbClr val="FFFFFF"/>
                </a:highlight>
                <a:latin typeface="Economica"/>
                <a:ea typeface="Economica"/>
                <a:cs typeface="Economica"/>
                <a:sym typeface="Economica"/>
              </a:rPr>
              <a:t>binomial distribution</a:t>
            </a:r>
            <a:r>
              <a:rPr lang="en" sz="1800">
                <a:solidFill>
                  <a:srgbClr val="38761D"/>
                </a:solidFill>
                <a:highlight>
                  <a:srgbClr val="FFFFFF"/>
                </a:highlight>
                <a:latin typeface="Economica"/>
                <a:ea typeface="Economica"/>
                <a:cs typeface="Economica"/>
                <a:sym typeface="Economica"/>
              </a:rPr>
              <a:t> with parameters </a:t>
            </a:r>
            <a:r>
              <a:rPr i="1" lang="en" sz="1800">
                <a:solidFill>
                  <a:srgbClr val="38761D"/>
                </a:solidFill>
                <a:highlight>
                  <a:srgbClr val="FFFFFF"/>
                </a:highlight>
                <a:latin typeface="Economica"/>
                <a:ea typeface="Economica"/>
                <a:cs typeface="Economica"/>
                <a:sym typeface="Economica"/>
              </a:rPr>
              <a:t>n</a:t>
            </a:r>
            <a:r>
              <a:rPr lang="en" sz="1800">
                <a:solidFill>
                  <a:srgbClr val="38761D"/>
                </a:solidFill>
                <a:highlight>
                  <a:srgbClr val="FFFFFF"/>
                </a:highlight>
                <a:latin typeface="Economica"/>
                <a:ea typeface="Economica"/>
                <a:cs typeface="Economica"/>
                <a:sym typeface="Economica"/>
              </a:rPr>
              <a:t> and </a:t>
            </a:r>
            <a:r>
              <a:rPr i="1" lang="en" sz="1800">
                <a:solidFill>
                  <a:srgbClr val="38761D"/>
                </a:solidFill>
                <a:highlight>
                  <a:srgbClr val="FFFFFF"/>
                </a:highlight>
                <a:latin typeface="Economica"/>
                <a:ea typeface="Economica"/>
                <a:cs typeface="Economica"/>
                <a:sym typeface="Economica"/>
              </a:rPr>
              <a:t>p</a:t>
            </a:r>
            <a:r>
              <a:rPr lang="en" sz="1800">
                <a:solidFill>
                  <a:srgbClr val="38761D"/>
                </a:solidFill>
                <a:highlight>
                  <a:srgbClr val="FFFFFF"/>
                </a:highlight>
                <a:latin typeface="Economica"/>
                <a:ea typeface="Economica"/>
                <a:cs typeface="Economica"/>
                <a:sym typeface="Economica"/>
              </a:rPr>
              <a:t> is the </a:t>
            </a:r>
            <a:r>
              <a:rPr lang="en" sz="1800">
                <a:solidFill>
                  <a:srgbClr val="38761D"/>
                </a:solidFill>
                <a:highlight>
                  <a:srgbClr val="FFFFFF"/>
                </a:highlight>
                <a:uFill>
                  <a:noFill/>
                </a:uFill>
                <a:latin typeface="Economica"/>
                <a:ea typeface="Economica"/>
                <a:cs typeface="Economica"/>
                <a:sym typeface="Economica"/>
                <a:hlinkClick r:id="rId3">
                  <a:extLst>
                    <a:ext uri="{A12FA001-AC4F-418D-AE19-62706E023703}">
                      <ahyp:hlinkClr val="tx"/>
                    </a:ext>
                  </a:extLst>
                </a:hlinkClick>
              </a:rPr>
              <a:t>discrete probability distribution</a:t>
            </a:r>
            <a:r>
              <a:rPr lang="en" sz="1800">
                <a:solidFill>
                  <a:srgbClr val="38761D"/>
                </a:solidFill>
                <a:highlight>
                  <a:srgbClr val="FFFFFF"/>
                </a:highlight>
                <a:latin typeface="Economica"/>
                <a:ea typeface="Economica"/>
                <a:cs typeface="Economica"/>
                <a:sym typeface="Economica"/>
              </a:rPr>
              <a:t> of the number of successes in a sequence of </a:t>
            </a:r>
            <a:r>
              <a:rPr i="1" lang="en" sz="1800" u="sng">
                <a:solidFill>
                  <a:srgbClr val="38761D"/>
                </a:solidFill>
                <a:highlight>
                  <a:srgbClr val="FFFFFF"/>
                </a:highlight>
                <a:latin typeface="Economica"/>
                <a:ea typeface="Economica"/>
                <a:cs typeface="Economica"/>
                <a:sym typeface="Economica"/>
              </a:rPr>
              <a:t>n</a:t>
            </a:r>
            <a:r>
              <a:rPr lang="en" sz="1800" u="sng">
                <a:solidFill>
                  <a:srgbClr val="38761D"/>
                </a:solidFill>
                <a:highlight>
                  <a:srgbClr val="FFFFFF"/>
                </a:highlight>
                <a:latin typeface="Economica"/>
                <a:ea typeface="Economica"/>
                <a:cs typeface="Economica"/>
                <a:sym typeface="Economica"/>
              </a:rPr>
              <a:t> </a:t>
            </a:r>
            <a:r>
              <a:rPr lang="en" sz="1800" u="sng">
                <a:solidFill>
                  <a:srgbClr val="38761D"/>
                </a:solidFill>
                <a:highlight>
                  <a:srgbClr val="FFFFFF"/>
                </a:highlight>
                <a:latin typeface="Economica"/>
                <a:ea typeface="Economica"/>
                <a:cs typeface="Economica"/>
                <a:sym typeface="Economica"/>
                <a:hlinkClick r:id="rId4">
                  <a:extLst>
                    <a:ext uri="{A12FA001-AC4F-418D-AE19-62706E023703}">
                      <ahyp:hlinkClr val="tx"/>
                    </a:ext>
                  </a:extLst>
                </a:hlinkClick>
              </a:rPr>
              <a:t>independent</a:t>
            </a:r>
            <a:r>
              <a:rPr lang="en" sz="1800">
                <a:solidFill>
                  <a:srgbClr val="38761D"/>
                </a:solidFill>
                <a:highlight>
                  <a:srgbClr val="FFFFFF"/>
                </a:highlight>
                <a:latin typeface="Economica"/>
                <a:ea typeface="Economica"/>
                <a:cs typeface="Economica"/>
                <a:sym typeface="Economica"/>
              </a:rPr>
              <a:t> </a:t>
            </a:r>
            <a:r>
              <a:rPr lang="en" sz="1800" u="sng">
                <a:solidFill>
                  <a:srgbClr val="38761D"/>
                </a:solidFill>
                <a:highlight>
                  <a:srgbClr val="FFFFFF"/>
                </a:highlight>
                <a:latin typeface="Economica"/>
                <a:ea typeface="Economica"/>
                <a:cs typeface="Economica"/>
                <a:sym typeface="Economica"/>
              </a:rPr>
              <a:t>yes</a:t>
            </a:r>
            <a:r>
              <a:rPr lang="en" sz="1800">
                <a:solidFill>
                  <a:srgbClr val="38761D"/>
                </a:solidFill>
                <a:highlight>
                  <a:srgbClr val="FFFFFF"/>
                </a:highlight>
                <a:latin typeface="Economica"/>
                <a:ea typeface="Economica"/>
                <a:cs typeface="Economica"/>
                <a:sym typeface="Economica"/>
              </a:rPr>
              <a:t> (e.g., "heads" or "reference allele") or </a:t>
            </a:r>
            <a:r>
              <a:rPr lang="en" sz="1800" u="sng">
                <a:solidFill>
                  <a:srgbClr val="38761D"/>
                </a:solidFill>
                <a:highlight>
                  <a:srgbClr val="FFFFFF"/>
                </a:highlight>
                <a:latin typeface="Economica"/>
                <a:ea typeface="Economica"/>
                <a:cs typeface="Economica"/>
                <a:sym typeface="Economica"/>
              </a:rPr>
              <a:t>no</a:t>
            </a:r>
            <a:r>
              <a:rPr lang="en" sz="1800">
                <a:solidFill>
                  <a:srgbClr val="38761D"/>
                </a:solidFill>
                <a:highlight>
                  <a:srgbClr val="FFFFFF"/>
                </a:highlight>
                <a:latin typeface="Economica"/>
                <a:ea typeface="Economica"/>
                <a:cs typeface="Economica"/>
                <a:sym typeface="Economica"/>
              </a:rPr>
              <a:t> (e.g., "tails", or "alternate allele") experiments,</a:t>
            </a:r>
            <a:r>
              <a:rPr lang="en" sz="1800" u="sng">
                <a:solidFill>
                  <a:srgbClr val="38761D"/>
                </a:solidFill>
                <a:highlight>
                  <a:srgbClr val="FFFFFF"/>
                </a:highlight>
                <a:latin typeface="Economica"/>
                <a:ea typeface="Economica"/>
                <a:cs typeface="Economica"/>
                <a:sym typeface="Economica"/>
              </a:rPr>
              <a:t> each of which yields success with </a:t>
            </a:r>
            <a:r>
              <a:rPr lang="en" sz="1800" u="sng">
                <a:solidFill>
                  <a:srgbClr val="38761D"/>
                </a:solidFill>
                <a:highlight>
                  <a:srgbClr val="FFFFFF"/>
                </a:highlight>
                <a:latin typeface="Economica"/>
                <a:ea typeface="Economica"/>
                <a:cs typeface="Economica"/>
                <a:sym typeface="Economica"/>
                <a:hlinkClick r:id="rId5">
                  <a:extLst>
                    <a:ext uri="{A12FA001-AC4F-418D-AE19-62706E023703}">
                      <ahyp:hlinkClr val="tx"/>
                    </a:ext>
                  </a:extLst>
                </a:hlinkClick>
              </a:rPr>
              <a:t>probability</a:t>
            </a:r>
            <a:r>
              <a:rPr lang="en" sz="1800" u="sng">
                <a:solidFill>
                  <a:srgbClr val="38761D"/>
                </a:solidFill>
                <a:highlight>
                  <a:srgbClr val="FFFFFF"/>
                </a:highlight>
                <a:latin typeface="Economica"/>
                <a:ea typeface="Economica"/>
                <a:cs typeface="Economica"/>
                <a:sym typeface="Economica"/>
              </a:rPr>
              <a:t> </a:t>
            </a:r>
            <a:r>
              <a:rPr i="1" lang="en" sz="1800" u="sng">
                <a:solidFill>
                  <a:srgbClr val="38761D"/>
                </a:solidFill>
                <a:highlight>
                  <a:srgbClr val="FFFFFF"/>
                </a:highlight>
                <a:latin typeface="Economica"/>
                <a:ea typeface="Economica"/>
                <a:cs typeface="Economica"/>
                <a:sym typeface="Economica"/>
              </a:rPr>
              <a:t>p</a:t>
            </a:r>
            <a:r>
              <a:rPr lang="en" sz="1800">
                <a:solidFill>
                  <a:srgbClr val="38761D"/>
                </a:solidFill>
                <a:highlight>
                  <a:srgbClr val="FFFFFF"/>
                </a:highlight>
                <a:latin typeface="Economica"/>
                <a:ea typeface="Economica"/>
                <a:cs typeface="Economica"/>
                <a:sym typeface="Economica"/>
              </a:rPr>
              <a:t>. </a:t>
            </a:r>
            <a:endParaRPr sz="1800">
              <a:solidFill>
                <a:srgbClr val="38761D"/>
              </a:solidFill>
              <a:highlight>
                <a:srgbClr val="FFFFFF"/>
              </a:highlight>
              <a:latin typeface="Economica"/>
              <a:ea typeface="Economica"/>
              <a:cs typeface="Economica"/>
              <a:sym typeface="Economica"/>
            </a:endParaRPr>
          </a:p>
          <a:p>
            <a:pPr indent="0" lvl="0" marL="0" rtl="0" algn="l">
              <a:spcBef>
                <a:spcPts val="0"/>
              </a:spcBef>
              <a:spcAft>
                <a:spcPts val="0"/>
              </a:spcAft>
              <a:buNone/>
            </a:pPr>
            <a:r>
              <a:t/>
            </a:r>
            <a:endParaRPr sz="1800">
              <a:solidFill>
                <a:srgbClr val="38761D"/>
              </a:solidFill>
              <a:highlight>
                <a:srgbClr val="FFFFFF"/>
              </a:highlight>
              <a:latin typeface="Economica"/>
              <a:ea typeface="Economica"/>
              <a:cs typeface="Economica"/>
              <a:sym typeface="Economica"/>
            </a:endParaRPr>
          </a:p>
          <a:p>
            <a:pPr indent="0" lvl="0" marL="0" rtl="0" algn="l">
              <a:spcBef>
                <a:spcPts val="0"/>
              </a:spcBef>
              <a:spcAft>
                <a:spcPts val="0"/>
              </a:spcAft>
              <a:buNone/>
            </a:pPr>
            <a:r>
              <a:rPr lang="en" sz="1800">
                <a:solidFill>
                  <a:srgbClr val="38761D"/>
                </a:solidFill>
                <a:highlight>
                  <a:srgbClr val="FFFFFF"/>
                </a:highlight>
                <a:latin typeface="Economica"/>
                <a:ea typeface="Economica"/>
                <a:cs typeface="Economica"/>
                <a:sym typeface="Economica"/>
              </a:rPr>
              <a:t>The probability of getting exactly k successes in n trials is given by the probability mass function:</a:t>
            </a:r>
            <a:endParaRPr sz="1800">
              <a:solidFill>
                <a:srgbClr val="38761D"/>
              </a:solidFill>
              <a:highlight>
                <a:srgbClr val="FFFFFF"/>
              </a:highlight>
              <a:latin typeface="Economica"/>
              <a:ea typeface="Economica"/>
              <a:cs typeface="Economica"/>
              <a:sym typeface="Economica"/>
            </a:endParaRPr>
          </a:p>
          <a:p>
            <a:pPr indent="0" lvl="0" marL="0" rtl="0" algn="l">
              <a:spcBef>
                <a:spcPts val="0"/>
              </a:spcBef>
              <a:spcAft>
                <a:spcPts val="0"/>
              </a:spcAft>
              <a:buNone/>
            </a:pPr>
            <a:r>
              <a:t/>
            </a:r>
            <a:endParaRPr sz="1800">
              <a:solidFill>
                <a:srgbClr val="38761D"/>
              </a:solidFill>
              <a:highlight>
                <a:srgbClr val="FFFFFF"/>
              </a:highlight>
              <a:latin typeface="Economica"/>
              <a:ea typeface="Economica"/>
              <a:cs typeface="Economica"/>
              <a:sym typeface="Economica"/>
            </a:endParaRPr>
          </a:p>
          <a:p>
            <a:pPr indent="0" lvl="0" marL="0" rtl="0" algn="l">
              <a:spcBef>
                <a:spcPts val="0"/>
              </a:spcBef>
              <a:spcAft>
                <a:spcPts val="0"/>
              </a:spcAft>
              <a:buNone/>
            </a:pPr>
            <a:r>
              <a:t/>
            </a:r>
            <a:endParaRPr sz="1800">
              <a:highlight>
                <a:srgbClr val="FFFFFF"/>
              </a:highlight>
              <a:latin typeface="Consolas"/>
              <a:ea typeface="Consolas"/>
              <a:cs typeface="Consolas"/>
              <a:sym typeface="Consolas"/>
            </a:endParaRPr>
          </a:p>
        </p:txBody>
      </p:sp>
      <p:pic>
        <p:nvPicPr>
          <p:cNvPr descr="Untitled.png" id="518" name="Google Shape;518;p28"/>
          <p:cNvPicPr preferRelativeResize="0"/>
          <p:nvPr/>
        </p:nvPicPr>
        <p:blipFill>
          <a:blip r:embed="rId6">
            <a:alphaModFix/>
          </a:blip>
          <a:stretch>
            <a:fillRect/>
          </a:stretch>
        </p:blipFill>
        <p:spPr>
          <a:xfrm>
            <a:off x="2745925" y="2322200"/>
            <a:ext cx="3437674" cy="784625"/>
          </a:xfrm>
          <a:prstGeom prst="rect">
            <a:avLst/>
          </a:prstGeom>
          <a:noFill/>
          <a:ln>
            <a:noFill/>
          </a:ln>
        </p:spPr>
      </p:pic>
      <p:sp>
        <p:nvSpPr>
          <p:cNvPr id="519" name="Google Shape;519;p28"/>
          <p:cNvSpPr txBox="1"/>
          <p:nvPr/>
        </p:nvSpPr>
        <p:spPr>
          <a:xfrm>
            <a:off x="291175" y="3783275"/>
            <a:ext cx="8485800" cy="279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rgbClr val="38761D"/>
                </a:solidFill>
                <a:highlight>
                  <a:srgbClr val="FFFFFF"/>
                </a:highlight>
                <a:latin typeface="Economica"/>
                <a:ea typeface="Economica"/>
                <a:cs typeface="Economica"/>
                <a:sym typeface="Economica"/>
              </a:rPr>
              <a:t>What is the probability of seeing k=1 tails in n=3 flips of a fair coin with the probability of a tail (p) = 0.5?</a:t>
            </a:r>
            <a:endParaRPr sz="1800">
              <a:solidFill>
                <a:srgbClr val="38761D"/>
              </a:solidFill>
              <a:highlight>
                <a:srgbClr val="FFFFFF"/>
              </a:highlight>
              <a:latin typeface="Economica"/>
              <a:ea typeface="Economica"/>
              <a:cs typeface="Economica"/>
              <a:sym typeface="Economica"/>
            </a:endParaRPr>
          </a:p>
          <a:p>
            <a:pPr indent="0" lvl="0" marL="0" rtl="0" algn="l">
              <a:spcBef>
                <a:spcPts val="0"/>
              </a:spcBef>
              <a:spcAft>
                <a:spcPts val="0"/>
              </a:spcAft>
              <a:buNone/>
            </a:pPr>
            <a:r>
              <a:t/>
            </a:r>
            <a:endParaRPr sz="1800">
              <a:solidFill>
                <a:schemeClr val="dk1"/>
              </a:solidFill>
              <a:highlight>
                <a:srgbClr val="FFFFFF"/>
              </a:highlight>
              <a:latin typeface="Economica"/>
              <a:ea typeface="Economica"/>
              <a:cs typeface="Economica"/>
              <a:sym typeface="Economica"/>
            </a:endParaRPr>
          </a:p>
          <a:p>
            <a:pPr indent="0" lvl="0" marL="0" rtl="0" algn="l">
              <a:spcBef>
                <a:spcPts val="0"/>
              </a:spcBef>
              <a:spcAft>
                <a:spcPts val="0"/>
              </a:spcAft>
              <a:buNone/>
            </a:pPr>
            <a:r>
              <a:t/>
            </a:r>
            <a:endParaRPr/>
          </a:p>
        </p:txBody>
      </p:sp>
      <p:sp>
        <p:nvSpPr>
          <p:cNvPr id="520" name="Google Shape;520;p28"/>
          <p:cNvSpPr txBox="1"/>
          <p:nvPr/>
        </p:nvSpPr>
        <p:spPr>
          <a:xfrm>
            <a:off x="315125" y="3785600"/>
            <a:ext cx="8019000" cy="5343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dk1"/>
                </a:solidFill>
                <a:highlight>
                  <a:srgbClr val="FFFFFF"/>
                </a:highlight>
                <a:latin typeface="Economica"/>
                <a:ea typeface="Economica"/>
                <a:cs typeface="Economica"/>
                <a:sym typeface="Economica"/>
              </a:rPr>
              <a:t>3 choose 1 = 3; 0.5</a:t>
            </a:r>
            <a:r>
              <a:rPr baseline="30000" lang="en" sz="1800">
                <a:solidFill>
                  <a:schemeClr val="dk1"/>
                </a:solidFill>
                <a:highlight>
                  <a:srgbClr val="FFFFFF"/>
                </a:highlight>
                <a:latin typeface="Economica"/>
                <a:ea typeface="Economica"/>
                <a:cs typeface="Economica"/>
                <a:sym typeface="Economica"/>
              </a:rPr>
              <a:t>1</a:t>
            </a:r>
            <a:r>
              <a:rPr lang="en" sz="1800">
                <a:solidFill>
                  <a:schemeClr val="dk1"/>
                </a:solidFill>
                <a:highlight>
                  <a:srgbClr val="FFFFFF"/>
                </a:highlight>
                <a:latin typeface="Economica"/>
                <a:ea typeface="Economica"/>
                <a:cs typeface="Economica"/>
                <a:sym typeface="Economica"/>
              </a:rPr>
              <a:t> = 0.5; (1-0.5)</a:t>
            </a:r>
            <a:r>
              <a:rPr baseline="30000" lang="en" sz="1800">
                <a:solidFill>
                  <a:schemeClr val="dk1"/>
                </a:solidFill>
                <a:highlight>
                  <a:srgbClr val="FFFFFF"/>
                </a:highlight>
                <a:latin typeface="Economica"/>
                <a:ea typeface="Economica"/>
                <a:cs typeface="Economica"/>
                <a:sym typeface="Economica"/>
              </a:rPr>
              <a:t>(3-1)</a:t>
            </a:r>
            <a:r>
              <a:rPr lang="en" sz="1800">
                <a:solidFill>
                  <a:schemeClr val="dk1"/>
                </a:solidFill>
                <a:highlight>
                  <a:srgbClr val="FFFFFF"/>
                </a:highlight>
                <a:latin typeface="Economica"/>
                <a:ea typeface="Economica"/>
                <a:cs typeface="Economica"/>
                <a:sym typeface="Economica"/>
              </a:rPr>
              <a:t> = 0.25.  So…. 3*0.5*0.25 = </a:t>
            </a:r>
            <a:r>
              <a:rPr b="1" lang="en" sz="1800">
                <a:solidFill>
                  <a:srgbClr val="38761D"/>
                </a:solidFill>
                <a:highlight>
                  <a:srgbClr val="FFFFFF"/>
                </a:highlight>
                <a:latin typeface="Economica"/>
                <a:ea typeface="Economica"/>
                <a:cs typeface="Economica"/>
                <a:sym typeface="Economica"/>
              </a:rPr>
              <a:t>0.375</a:t>
            </a:r>
            <a:endParaRPr b="1" sz="1800">
              <a:solidFill>
                <a:srgbClr val="38761D"/>
              </a:solidFill>
              <a:highlight>
                <a:srgbClr val="FFFFFF"/>
              </a:highlight>
              <a:latin typeface="Economica"/>
              <a:ea typeface="Economica"/>
              <a:cs typeface="Economica"/>
              <a:sym typeface="Economica"/>
            </a:endParaRPr>
          </a:p>
        </p:txBody>
      </p:sp>
      <p:sp>
        <p:nvSpPr>
          <p:cNvPr id="521" name="Google Shape;521;p28"/>
          <p:cNvSpPr txBox="1"/>
          <p:nvPr/>
        </p:nvSpPr>
        <p:spPr>
          <a:xfrm>
            <a:off x="304800" y="4164925"/>
            <a:ext cx="8553600" cy="6639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800">
                <a:solidFill>
                  <a:srgbClr val="38761D"/>
                </a:solidFill>
                <a:highlight>
                  <a:srgbClr val="FFFFFF"/>
                </a:highlight>
                <a:latin typeface="Economica"/>
                <a:ea typeface="Economica"/>
                <a:cs typeface="Economica"/>
                <a:sym typeface="Economica"/>
              </a:rPr>
              <a:t>In R, the function would be: </a:t>
            </a:r>
            <a:r>
              <a:rPr lang="en">
                <a:solidFill>
                  <a:schemeClr val="dk1"/>
                </a:solidFill>
                <a:highlight>
                  <a:srgbClr val="FFFFFF"/>
                </a:highlight>
                <a:latin typeface="Consolas"/>
                <a:ea typeface="Consolas"/>
                <a:cs typeface="Consolas"/>
                <a:sym typeface="Consolas"/>
              </a:rPr>
              <a:t>dbinom(1, size=3, prob=0.5)</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29"/>
          <p:cNvSpPr txBox="1"/>
          <p:nvPr>
            <p:ph type="title"/>
          </p:nvPr>
        </p:nvSpPr>
        <p:spPr>
          <a:xfrm>
            <a:off x="311700" y="5445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the distribution of </a:t>
            </a:r>
            <a:r>
              <a:rPr lang="en" sz="4000"/>
              <a:t>tails (alternate alleles) do we expect to see after </a:t>
            </a:r>
            <a:r>
              <a:rPr lang="en" sz="4000">
                <a:solidFill>
                  <a:srgbClr val="38761D"/>
                </a:solidFill>
              </a:rPr>
              <a:t>5</a:t>
            </a:r>
            <a:r>
              <a:rPr lang="en" sz="4000"/>
              <a:t> tosses (sequence reads)?</a:t>
            </a:r>
            <a:endParaRPr sz="40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0" name="Shape 530"/>
        <p:cNvGrpSpPr/>
        <p:nvPr/>
      </p:nvGrpSpPr>
      <p:grpSpPr>
        <a:xfrm>
          <a:off x="0" y="0"/>
          <a:ext cx="0" cy="0"/>
          <a:chOff x="0" y="0"/>
          <a:chExt cx="0" cy="0"/>
        </a:xfrm>
      </p:grpSpPr>
      <p:sp>
        <p:nvSpPr>
          <p:cNvPr id="531" name="Google Shape;531;p30"/>
          <p:cNvSpPr txBox="1"/>
          <p:nvPr/>
        </p:nvSpPr>
        <p:spPr>
          <a:xfrm>
            <a:off x="5105400" y="2378200"/>
            <a:ext cx="3595500" cy="4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barplot(table(rbinom(</a:t>
            </a:r>
            <a:r>
              <a:rPr lang="en">
                <a:solidFill>
                  <a:srgbClr val="38761D"/>
                </a:solidFill>
                <a:latin typeface="Consolas"/>
                <a:ea typeface="Consolas"/>
                <a:cs typeface="Consolas"/>
                <a:sym typeface="Consolas"/>
              </a:rPr>
              <a:t>30</a:t>
            </a:r>
            <a:r>
              <a:rPr lang="en">
                <a:latin typeface="Consolas"/>
                <a:ea typeface="Consolas"/>
                <a:cs typeface="Consolas"/>
                <a:sym typeface="Consolas"/>
              </a:rPr>
              <a:t>, </a:t>
            </a:r>
            <a:r>
              <a:rPr lang="en">
                <a:solidFill>
                  <a:srgbClr val="1155CC"/>
                </a:solidFill>
                <a:latin typeface="Consolas"/>
                <a:ea typeface="Consolas"/>
                <a:cs typeface="Consolas"/>
                <a:sym typeface="Consolas"/>
              </a:rPr>
              <a:t>5</a:t>
            </a:r>
            <a:r>
              <a:rPr lang="en">
                <a:latin typeface="Consolas"/>
                <a:ea typeface="Consolas"/>
                <a:cs typeface="Consolas"/>
                <a:sym typeface="Consolas"/>
              </a:rPr>
              <a:t>, </a:t>
            </a:r>
            <a:r>
              <a:rPr lang="en">
                <a:solidFill>
                  <a:srgbClr val="741B47"/>
                </a:solidFill>
                <a:latin typeface="Consolas"/>
                <a:ea typeface="Consolas"/>
                <a:cs typeface="Consolas"/>
                <a:sym typeface="Consolas"/>
              </a:rPr>
              <a:t>0.5</a:t>
            </a:r>
            <a:r>
              <a:rPr lang="en">
                <a:latin typeface="Consolas"/>
                <a:ea typeface="Consolas"/>
                <a:cs typeface="Consolas"/>
                <a:sym typeface="Consolas"/>
              </a:rPr>
              <a:t>)))</a:t>
            </a:r>
            <a:endParaRPr>
              <a:latin typeface="Consolas"/>
              <a:ea typeface="Consolas"/>
              <a:cs typeface="Consolas"/>
              <a:sym typeface="Consolas"/>
            </a:endParaRPr>
          </a:p>
        </p:txBody>
      </p:sp>
      <p:sp>
        <p:nvSpPr>
          <p:cNvPr id="532" name="Google Shape;532;p30"/>
          <p:cNvSpPr txBox="1"/>
          <p:nvPr/>
        </p:nvSpPr>
        <p:spPr>
          <a:xfrm>
            <a:off x="5085575" y="2063600"/>
            <a:ext cx="30294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Economica"/>
                <a:ea typeface="Economica"/>
                <a:cs typeface="Economica"/>
                <a:sym typeface="Economica"/>
              </a:rPr>
              <a:t>R code:</a:t>
            </a:r>
            <a:endParaRPr sz="2800">
              <a:latin typeface="Economica"/>
              <a:ea typeface="Economica"/>
              <a:cs typeface="Economica"/>
              <a:sym typeface="Economica"/>
            </a:endParaRPr>
          </a:p>
        </p:txBody>
      </p:sp>
      <p:sp>
        <p:nvSpPr>
          <p:cNvPr id="533" name="Google Shape;533;p30"/>
          <p:cNvSpPr txBox="1"/>
          <p:nvPr/>
        </p:nvSpPr>
        <p:spPr>
          <a:xfrm>
            <a:off x="5120875" y="2936625"/>
            <a:ext cx="33093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761D"/>
                </a:solidFill>
                <a:latin typeface="Economica"/>
                <a:ea typeface="Economica"/>
                <a:cs typeface="Economica"/>
                <a:sym typeface="Economica"/>
              </a:rPr>
              <a:t>30 experiments (students tossing coins)</a:t>
            </a:r>
            <a:endParaRPr>
              <a:solidFill>
                <a:srgbClr val="38761D"/>
              </a:solidFill>
              <a:latin typeface="Economica"/>
              <a:ea typeface="Economica"/>
              <a:cs typeface="Economica"/>
              <a:sym typeface="Economica"/>
            </a:endParaRPr>
          </a:p>
          <a:p>
            <a:pPr indent="0" lvl="0" marL="0" rtl="0" algn="l">
              <a:spcBef>
                <a:spcPts val="0"/>
              </a:spcBef>
              <a:spcAft>
                <a:spcPts val="0"/>
              </a:spcAft>
              <a:buNone/>
            </a:pPr>
            <a:r>
              <a:rPr lang="en">
                <a:solidFill>
                  <a:srgbClr val="1155CC"/>
                </a:solidFill>
                <a:latin typeface="Economica"/>
                <a:ea typeface="Economica"/>
                <a:cs typeface="Economica"/>
                <a:sym typeface="Economica"/>
              </a:rPr>
              <a:t>5 tosses each</a:t>
            </a:r>
            <a:endParaRPr>
              <a:solidFill>
                <a:srgbClr val="1155CC"/>
              </a:solidFill>
              <a:latin typeface="Economica"/>
              <a:ea typeface="Economica"/>
              <a:cs typeface="Economica"/>
              <a:sym typeface="Economica"/>
            </a:endParaRPr>
          </a:p>
          <a:p>
            <a:pPr indent="0" lvl="0" marL="0" rtl="0" algn="l">
              <a:spcBef>
                <a:spcPts val="0"/>
              </a:spcBef>
              <a:spcAft>
                <a:spcPts val="0"/>
              </a:spcAft>
              <a:buNone/>
            </a:pPr>
            <a:r>
              <a:rPr lang="en">
                <a:solidFill>
                  <a:srgbClr val="741B47"/>
                </a:solidFill>
                <a:latin typeface="Economica"/>
                <a:ea typeface="Economica"/>
                <a:cs typeface="Economica"/>
                <a:sym typeface="Economica"/>
              </a:rPr>
              <a:t>Probability of Tails</a:t>
            </a:r>
            <a:endParaRPr>
              <a:solidFill>
                <a:srgbClr val="741B47"/>
              </a:solidFill>
              <a:latin typeface="Economica"/>
              <a:ea typeface="Economica"/>
              <a:cs typeface="Economica"/>
              <a:sym typeface="Economica"/>
            </a:endParaRPr>
          </a:p>
        </p:txBody>
      </p:sp>
      <p:sp>
        <p:nvSpPr>
          <p:cNvPr id="534" name="Google Shape;534;p30"/>
          <p:cNvSpPr txBox="1"/>
          <p:nvPr/>
        </p:nvSpPr>
        <p:spPr>
          <a:xfrm>
            <a:off x="1580375" y="4502000"/>
            <a:ext cx="30294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Economica"/>
                <a:ea typeface="Economica"/>
                <a:cs typeface="Economica"/>
                <a:sym typeface="Economica"/>
              </a:rPr>
              <a:t>Number of "tails"</a:t>
            </a:r>
            <a:endParaRPr sz="2800">
              <a:latin typeface="Economica"/>
              <a:ea typeface="Economica"/>
              <a:cs typeface="Economica"/>
              <a:sym typeface="Economica"/>
            </a:endParaRPr>
          </a:p>
        </p:txBody>
      </p:sp>
      <p:sp>
        <p:nvSpPr>
          <p:cNvPr id="535" name="Google Shape;535;p30"/>
          <p:cNvSpPr txBox="1"/>
          <p:nvPr/>
        </p:nvSpPr>
        <p:spPr>
          <a:xfrm rot="-5400000">
            <a:off x="-781825" y="2673200"/>
            <a:ext cx="30294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Economica"/>
                <a:ea typeface="Economica"/>
                <a:cs typeface="Economica"/>
                <a:sym typeface="Economica"/>
              </a:rPr>
              <a:t>Number of experiments</a:t>
            </a:r>
            <a:endParaRPr sz="2800">
              <a:latin typeface="Economica"/>
              <a:ea typeface="Economica"/>
              <a:cs typeface="Economica"/>
              <a:sym typeface="Economica"/>
            </a:endParaRPr>
          </a:p>
        </p:txBody>
      </p:sp>
      <p:pic>
        <p:nvPicPr>
          <p:cNvPr descr="5tosses.png" id="536" name="Google Shape;536;p30"/>
          <p:cNvPicPr preferRelativeResize="0"/>
          <p:nvPr/>
        </p:nvPicPr>
        <p:blipFill>
          <a:blip r:embed="rId3">
            <a:alphaModFix/>
          </a:blip>
          <a:stretch>
            <a:fillRect/>
          </a:stretch>
        </p:blipFill>
        <p:spPr>
          <a:xfrm>
            <a:off x="1061975" y="1375825"/>
            <a:ext cx="3202377" cy="3202377"/>
          </a:xfrm>
          <a:prstGeom prst="rect">
            <a:avLst/>
          </a:prstGeom>
          <a:noFill/>
          <a:ln>
            <a:noFill/>
          </a:ln>
        </p:spPr>
      </p:pic>
      <p:sp>
        <p:nvSpPr>
          <p:cNvPr id="537" name="Google Shape;537;p30"/>
          <p:cNvSpPr txBox="1"/>
          <p:nvPr>
            <p:ph type="title"/>
          </p:nvPr>
        </p:nvSpPr>
        <p:spPr>
          <a:xfrm>
            <a:off x="464100" y="696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the distribution of tails (alternate alleles) do we expect to see after </a:t>
            </a:r>
            <a:r>
              <a:rPr lang="en" sz="4000">
                <a:solidFill>
                  <a:srgbClr val="38761D"/>
                </a:solidFill>
              </a:rPr>
              <a:t>5</a:t>
            </a:r>
            <a:r>
              <a:rPr lang="en" sz="4000"/>
              <a:t> tosses (sequence reads)?</a:t>
            </a:r>
            <a:endParaRPr sz="40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1" name="Shape 541"/>
        <p:cNvGrpSpPr/>
        <p:nvPr/>
      </p:nvGrpSpPr>
      <p:grpSpPr>
        <a:xfrm>
          <a:off x="0" y="0"/>
          <a:ext cx="0" cy="0"/>
          <a:chOff x="0" y="0"/>
          <a:chExt cx="0" cy="0"/>
        </a:xfrm>
      </p:grpSpPr>
      <p:sp>
        <p:nvSpPr>
          <p:cNvPr id="542" name="Google Shape;542;p31"/>
          <p:cNvSpPr txBox="1"/>
          <p:nvPr>
            <p:ph type="title"/>
          </p:nvPr>
        </p:nvSpPr>
        <p:spPr>
          <a:xfrm>
            <a:off x="311700" y="5445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the distribution of tails (alternate alleles) do we expect to see after </a:t>
            </a:r>
            <a:r>
              <a:rPr lang="en" sz="4000">
                <a:solidFill>
                  <a:srgbClr val="38761D"/>
                </a:solidFill>
              </a:rPr>
              <a:t>15</a:t>
            </a:r>
            <a:r>
              <a:rPr lang="en" sz="4000"/>
              <a:t> tosses (sequence reads)?</a:t>
            </a:r>
            <a:endParaRPr sz="40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Goal: find all inherited variants in an individual's diploid genome.</a:t>
            </a:r>
            <a:endParaRPr sz="3200"/>
          </a:p>
        </p:txBody>
      </p:sp>
      <p:pic>
        <p:nvPicPr>
          <p:cNvPr id="69" name="Google Shape;69;p14"/>
          <p:cNvPicPr preferRelativeResize="0"/>
          <p:nvPr/>
        </p:nvPicPr>
        <p:blipFill>
          <a:blip r:embed="rId3">
            <a:alphaModFix/>
          </a:blip>
          <a:stretch>
            <a:fillRect/>
          </a:stretch>
        </p:blipFill>
        <p:spPr>
          <a:xfrm>
            <a:off x="3302375" y="1385413"/>
            <a:ext cx="2539250" cy="270304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32"/>
          <p:cNvSpPr txBox="1"/>
          <p:nvPr/>
        </p:nvSpPr>
        <p:spPr>
          <a:xfrm>
            <a:off x="5105400" y="2378200"/>
            <a:ext cx="3726900" cy="4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barplot(table(rbinom(</a:t>
            </a:r>
            <a:r>
              <a:rPr lang="en">
                <a:solidFill>
                  <a:srgbClr val="38761D"/>
                </a:solidFill>
                <a:latin typeface="Consolas"/>
                <a:ea typeface="Consolas"/>
                <a:cs typeface="Consolas"/>
                <a:sym typeface="Consolas"/>
              </a:rPr>
              <a:t>30</a:t>
            </a:r>
            <a:r>
              <a:rPr lang="en">
                <a:latin typeface="Consolas"/>
                <a:ea typeface="Consolas"/>
                <a:cs typeface="Consolas"/>
                <a:sym typeface="Consolas"/>
              </a:rPr>
              <a:t>, </a:t>
            </a:r>
            <a:r>
              <a:rPr lang="en">
                <a:solidFill>
                  <a:srgbClr val="1155CC"/>
                </a:solidFill>
                <a:latin typeface="Consolas"/>
                <a:ea typeface="Consolas"/>
                <a:cs typeface="Consolas"/>
                <a:sym typeface="Consolas"/>
              </a:rPr>
              <a:t>15</a:t>
            </a:r>
            <a:r>
              <a:rPr lang="en">
                <a:latin typeface="Consolas"/>
                <a:ea typeface="Consolas"/>
                <a:cs typeface="Consolas"/>
                <a:sym typeface="Consolas"/>
              </a:rPr>
              <a:t>, </a:t>
            </a:r>
            <a:r>
              <a:rPr lang="en">
                <a:solidFill>
                  <a:srgbClr val="741B47"/>
                </a:solidFill>
                <a:latin typeface="Consolas"/>
                <a:ea typeface="Consolas"/>
                <a:cs typeface="Consolas"/>
                <a:sym typeface="Consolas"/>
              </a:rPr>
              <a:t>0.5</a:t>
            </a:r>
            <a:r>
              <a:rPr lang="en">
                <a:latin typeface="Consolas"/>
                <a:ea typeface="Consolas"/>
                <a:cs typeface="Consolas"/>
                <a:sym typeface="Consolas"/>
              </a:rPr>
              <a:t>)))</a:t>
            </a:r>
            <a:endParaRPr>
              <a:latin typeface="Consolas"/>
              <a:ea typeface="Consolas"/>
              <a:cs typeface="Consolas"/>
              <a:sym typeface="Consolas"/>
            </a:endParaRPr>
          </a:p>
        </p:txBody>
      </p:sp>
      <p:sp>
        <p:nvSpPr>
          <p:cNvPr id="548" name="Google Shape;548;p32"/>
          <p:cNvSpPr txBox="1"/>
          <p:nvPr/>
        </p:nvSpPr>
        <p:spPr>
          <a:xfrm>
            <a:off x="5085575" y="2063600"/>
            <a:ext cx="30294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Economica"/>
                <a:ea typeface="Economica"/>
                <a:cs typeface="Economica"/>
                <a:sym typeface="Economica"/>
              </a:rPr>
              <a:t>R code:</a:t>
            </a:r>
            <a:endParaRPr sz="2800">
              <a:latin typeface="Economica"/>
              <a:ea typeface="Economica"/>
              <a:cs typeface="Economica"/>
              <a:sym typeface="Economica"/>
            </a:endParaRPr>
          </a:p>
        </p:txBody>
      </p:sp>
      <p:sp>
        <p:nvSpPr>
          <p:cNvPr id="549" name="Google Shape;549;p32"/>
          <p:cNvSpPr txBox="1"/>
          <p:nvPr/>
        </p:nvSpPr>
        <p:spPr>
          <a:xfrm>
            <a:off x="5120875" y="2936625"/>
            <a:ext cx="33093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761D"/>
                </a:solidFill>
                <a:latin typeface="Economica"/>
                <a:ea typeface="Economica"/>
                <a:cs typeface="Economica"/>
                <a:sym typeface="Economica"/>
              </a:rPr>
              <a:t>30 experiments (students tossing coins)</a:t>
            </a:r>
            <a:endParaRPr>
              <a:solidFill>
                <a:srgbClr val="38761D"/>
              </a:solidFill>
              <a:latin typeface="Economica"/>
              <a:ea typeface="Economica"/>
              <a:cs typeface="Economica"/>
              <a:sym typeface="Economica"/>
            </a:endParaRPr>
          </a:p>
          <a:p>
            <a:pPr indent="0" lvl="0" marL="0" rtl="0" algn="l">
              <a:spcBef>
                <a:spcPts val="0"/>
              </a:spcBef>
              <a:spcAft>
                <a:spcPts val="0"/>
              </a:spcAft>
              <a:buNone/>
            </a:pPr>
            <a:r>
              <a:rPr lang="en">
                <a:solidFill>
                  <a:srgbClr val="1155CC"/>
                </a:solidFill>
                <a:latin typeface="Economica"/>
                <a:ea typeface="Economica"/>
                <a:cs typeface="Economica"/>
                <a:sym typeface="Economica"/>
              </a:rPr>
              <a:t>1</a:t>
            </a:r>
            <a:r>
              <a:rPr lang="en">
                <a:solidFill>
                  <a:srgbClr val="1155CC"/>
                </a:solidFill>
                <a:latin typeface="Economica"/>
                <a:ea typeface="Economica"/>
                <a:cs typeface="Economica"/>
                <a:sym typeface="Economica"/>
              </a:rPr>
              <a:t>5 tosses each</a:t>
            </a:r>
            <a:endParaRPr>
              <a:solidFill>
                <a:srgbClr val="1155CC"/>
              </a:solidFill>
              <a:latin typeface="Economica"/>
              <a:ea typeface="Economica"/>
              <a:cs typeface="Economica"/>
              <a:sym typeface="Economica"/>
            </a:endParaRPr>
          </a:p>
          <a:p>
            <a:pPr indent="0" lvl="0" marL="0" rtl="0" algn="l">
              <a:spcBef>
                <a:spcPts val="0"/>
              </a:spcBef>
              <a:spcAft>
                <a:spcPts val="0"/>
              </a:spcAft>
              <a:buNone/>
            </a:pPr>
            <a:r>
              <a:rPr lang="en">
                <a:solidFill>
                  <a:srgbClr val="741B47"/>
                </a:solidFill>
                <a:latin typeface="Economica"/>
                <a:ea typeface="Economica"/>
                <a:cs typeface="Economica"/>
                <a:sym typeface="Economica"/>
              </a:rPr>
              <a:t>Probability of Tails</a:t>
            </a:r>
            <a:endParaRPr>
              <a:solidFill>
                <a:srgbClr val="741B47"/>
              </a:solidFill>
              <a:latin typeface="Economica"/>
              <a:ea typeface="Economica"/>
              <a:cs typeface="Economica"/>
              <a:sym typeface="Economica"/>
            </a:endParaRPr>
          </a:p>
        </p:txBody>
      </p:sp>
      <p:sp>
        <p:nvSpPr>
          <p:cNvPr id="550" name="Google Shape;550;p32"/>
          <p:cNvSpPr txBox="1"/>
          <p:nvPr/>
        </p:nvSpPr>
        <p:spPr>
          <a:xfrm>
            <a:off x="1580375" y="4502000"/>
            <a:ext cx="30294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Economica"/>
                <a:ea typeface="Economica"/>
                <a:cs typeface="Economica"/>
                <a:sym typeface="Economica"/>
              </a:rPr>
              <a:t>Number of "tails"</a:t>
            </a:r>
            <a:endParaRPr sz="2800">
              <a:latin typeface="Economica"/>
              <a:ea typeface="Economica"/>
              <a:cs typeface="Economica"/>
              <a:sym typeface="Economica"/>
            </a:endParaRPr>
          </a:p>
        </p:txBody>
      </p:sp>
      <p:sp>
        <p:nvSpPr>
          <p:cNvPr id="551" name="Google Shape;551;p32"/>
          <p:cNvSpPr txBox="1"/>
          <p:nvPr/>
        </p:nvSpPr>
        <p:spPr>
          <a:xfrm rot="-5400000">
            <a:off x="-781825" y="2673200"/>
            <a:ext cx="30294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Economica"/>
                <a:ea typeface="Economica"/>
                <a:cs typeface="Economica"/>
                <a:sym typeface="Economica"/>
              </a:rPr>
              <a:t>Number of experiments</a:t>
            </a:r>
            <a:endParaRPr sz="2800">
              <a:latin typeface="Economica"/>
              <a:ea typeface="Economica"/>
              <a:cs typeface="Economica"/>
              <a:sym typeface="Economica"/>
            </a:endParaRPr>
          </a:p>
        </p:txBody>
      </p:sp>
      <p:pic>
        <p:nvPicPr>
          <p:cNvPr descr="15tosses.png" id="552" name="Google Shape;552;p32"/>
          <p:cNvPicPr preferRelativeResize="0"/>
          <p:nvPr/>
        </p:nvPicPr>
        <p:blipFill>
          <a:blip r:embed="rId3">
            <a:alphaModFix/>
          </a:blip>
          <a:stretch>
            <a:fillRect/>
          </a:stretch>
        </p:blipFill>
        <p:spPr>
          <a:xfrm>
            <a:off x="1061975" y="1452025"/>
            <a:ext cx="3207949" cy="3207949"/>
          </a:xfrm>
          <a:prstGeom prst="rect">
            <a:avLst/>
          </a:prstGeom>
          <a:noFill/>
          <a:ln>
            <a:noFill/>
          </a:ln>
        </p:spPr>
      </p:pic>
      <p:sp>
        <p:nvSpPr>
          <p:cNvPr id="553" name="Google Shape;553;p32"/>
          <p:cNvSpPr txBox="1"/>
          <p:nvPr>
            <p:ph type="title"/>
          </p:nvPr>
        </p:nvSpPr>
        <p:spPr>
          <a:xfrm>
            <a:off x="311700" y="5445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the distribution of tails (alternate alleles) do we expect to see after </a:t>
            </a:r>
            <a:r>
              <a:rPr lang="en" sz="4000">
                <a:solidFill>
                  <a:srgbClr val="38761D"/>
                </a:solidFill>
              </a:rPr>
              <a:t>15</a:t>
            </a:r>
            <a:r>
              <a:rPr lang="en" sz="4000"/>
              <a:t> tosses (sequence reads)?</a:t>
            </a:r>
            <a:endParaRPr sz="4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33"/>
          <p:cNvSpPr txBox="1"/>
          <p:nvPr/>
        </p:nvSpPr>
        <p:spPr>
          <a:xfrm>
            <a:off x="304800" y="4207275"/>
            <a:ext cx="9144000" cy="545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2400">
                <a:solidFill>
                  <a:srgbClr val="38761D"/>
                </a:solidFill>
                <a:latin typeface="Economica"/>
                <a:ea typeface="Economica"/>
                <a:cs typeface="Economica"/>
                <a:sym typeface="Economica"/>
              </a:rPr>
              <a:t>Record your result in the following spreadsheet:</a:t>
            </a:r>
            <a:endParaRPr b="1" sz="2400">
              <a:solidFill>
                <a:srgbClr val="38761D"/>
              </a:solidFill>
              <a:latin typeface="Economica"/>
              <a:ea typeface="Economica"/>
              <a:cs typeface="Economica"/>
              <a:sym typeface="Economica"/>
            </a:endParaRPr>
          </a:p>
          <a:p>
            <a:pPr indent="0" lvl="0" marL="0" rtl="0" algn="l">
              <a:spcBef>
                <a:spcPts val="0"/>
              </a:spcBef>
              <a:spcAft>
                <a:spcPts val="0"/>
              </a:spcAft>
              <a:buNone/>
            </a:pPr>
            <a:r>
              <a:rPr lang="en">
                <a:latin typeface="Economica"/>
                <a:ea typeface="Economica"/>
                <a:cs typeface="Economica"/>
                <a:sym typeface="Economica"/>
              </a:rPr>
              <a:t>https://docs.google.com/spreadsheets/d/1i8sA1KMeYc9UhWTnCg0tLFjCy8x5LlsBITcXrz5La94/edit?usp=sharing</a:t>
            </a:r>
            <a:endParaRPr>
              <a:latin typeface="Economica"/>
              <a:ea typeface="Economica"/>
              <a:cs typeface="Economica"/>
              <a:sym typeface="Economica"/>
            </a:endParaRPr>
          </a:p>
        </p:txBody>
      </p:sp>
      <p:sp>
        <p:nvSpPr>
          <p:cNvPr id="559" name="Google Shape;559;p33"/>
          <p:cNvSpPr txBox="1"/>
          <p:nvPr>
            <p:ph type="title"/>
          </p:nvPr>
        </p:nvSpPr>
        <p:spPr>
          <a:xfrm>
            <a:off x="311700" y="5445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the distribution of tails (alternate alleles) do we expect to see after </a:t>
            </a:r>
            <a:r>
              <a:rPr lang="en" sz="4000">
                <a:solidFill>
                  <a:srgbClr val="38761D"/>
                </a:solidFill>
              </a:rPr>
              <a:t>30</a:t>
            </a:r>
            <a:r>
              <a:rPr lang="en" sz="4000"/>
              <a:t> tosses (sequence reads)?</a:t>
            </a:r>
            <a:endParaRPr sz="4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34"/>
          <p:cNvSpPr txBox="1"/>
          <p:nvPr/>
        </p:nvSpPr>
        <p:spPr>
          <a:xfrm>
            <a:off x="5105400" y="2378200"/>
            <a:ext cx="3726900" cy="469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onsolas"/>
              <a:ea typeface="Consolas"/>
              <a:cs typeface="Consolas"/>
              <a:sym typeface="Consolas"/>
            </a:endParaRPr>
          </a:p>
          <a:p>
            <a:pPr indent="0" lvl="0" marL="0" rtl="0" algn="l">
              <a:spcBef>
                <a:spcPts val="0"/>
              </a:spcBef>
              <a:spcAft>
                <a:spcPts val="0"/>
              </a:spcAft>
              <a:buNone/>
            </a:pPr>
            <a:r>
              <a:rPr lang="en">
                <a:latin typeface="Consolas"/>
                <a:ea typeface="Consolas"/>
                <a:cs typeface="Consolas"/>
                <a:sym typeface="Consolas"/>
              </a:rPr>
              <a:t>barplot(table(rbinom(</a:t>
            </a:r>
            <a:r>
              <a:rPr lang="en">
                <a:solidFill>
                  <a:srgbClr val="38761D"/>
                </a:solidFill>
                <a:latin typeface="Consolas"/>
                <a:ea typeface="Consolas"/>
                <a:cs typeface="Consolas"/>
                <a:sym typeface="Consolas"/>
              </a:rPr>
              <a:t>30</a:t>
            </a:r>
            <a:r>
              <a:rPr lang="en">
                <a:latin typeface="Consolas"/>
                <a:ea typeface="Consolas"/>
                <a:cs typeface="Consolas"/>
                <a:sym typeface="Consolas"/>
              </a:rPr>
              <a:t>, </a:t>
            </a:r>
            <a:r>
              <a:rPr lang="en">
                <a:solidFill>
                  <a:srgbClr val="1155CC"/>
                </a:solidFill>
                <a:latin typeface="Consolas"/>
                <a:ea typeface="Consolas"/>
                <a:cs typeface="Consolas"/>
                <a:sym typeface="Consolas"/>
              </a:rPr>
              <a:t>30</a:t>
            </a:r>
            <a:r>
              <a:rPr lang="en">
                <a:latin typeface="Consolas"/>
                <a:ea typeface="Consolas"/>
                <a:cs typeface="Consolas"/>
                <a:sym typeface="Consolas"/>
              </a:rPr>
              <a:t>, </a:t>
            </a:r>
            <a:r>
              <a:rPr lang="en">
                <a:solidFill>
                  <a:srgbClr val="741B47"/>
                </a:solidFill>
                <a:latin typeface="Consolas"/>
                <a:ea typeface="Consolas"/>
                <a:cs typeface="Consolas"/>
                <a:sym typeface="Consolas"/>
              </a:rPr>
              <a:t>0.5</a:t>
            </a:r>
            <a:r>
              <a:rPr lang="en">
                <a:latin typeface="Consolas"/>
                <a:ea typeface="Consolas"/>
                <a:cs typeface="Consolas"/>
                <a:sym typeface="Consolas"/>
              </a:rPr>
              <a:t>)))</a:t>
            </a:r>
            <a:endParaRPr>
              <a:latin typeface="Consolas"/>
              <a:ea typeface="Consolas"/>
              <a:cs typeface="Consolas"/>
              <a:sym typeface="Consolas"/>
            </a:endParaRPr>
          </a:p>
        </p:txBody>
      </p:sp>
      <p:sp>
        <p:nvSpPr>
          <p:cNvPr id="565" name="Google Shape;565;p34"/>
          <p:cNvSpPr txBox="1"/>
          <p:nvPr/>
        </p:nvSpPr>
        <p:spPr>
          <a:xfrm>
            <a:off x="5085575" y="2063600"/>
            <a:ext cx="30294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Economica"/>
                <a:ea typeface="Economica"/>
                <a:cs typeface="Economica"/>
                <a:sym typeface="Economica"/>
              </a:rPr>
              <a:t>R code:</a:t>
            </a:r>
            <a:endParaRPr sz="2800">
              <a:latin typeface="Economica"/>
              <a:ea typeface="Economica"/>
              <a:cs typeface="Economica"/>
              <a:sym typeface="Economica"/>
            </a:endParaRPr>
          </a:p>
        </p:txBody>
      </p:sp>
      <p:sp>
        <p:nvSpPr>
          <p:cNvPr id="566" name="Google Shape;566;p34"/>
          <p:cNvSpPr txBox="1"/>
          <p:nvPr/>
        </p:nvSpPr>
        <p:spPr>
          <a:xfrm>
            <a:off x="5120875" y="2936625"/>
            <a:ext cx="33093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rgbClr val="38761D"/>
                </a:solidFill>
                <a:latin typeface="Economica"/>
                <a:ea typeface="Economica"/>
                <a:cs typeface="Economica"/>
                <a:sym typeface="Economica"/>
              </a:rPr>
              <a:t>30 experiments (students tossing coins)</a:t>
            </a:r>
            <a:endParaRPr>
              <a:solidFill>
                <a:srgbClr val="38761D"/>
              </a:solidFill>
              <a:latin typeface="Economica"/>
              <a:ea typeface="Economica"/>
              <a:cs typeface="Economica"/>
              <a:sym typeface="Economica"/>
            </a:endParaRPr>
          </a:p>
          <a:p>
            <a:pPr indent="0" lvl="0" marL="0" rtl="0" algn="l">
              <a:spcBef>
                <a:spcPts val="0"/>
              </a:spcBef>
              <a:spcAft>
                <a:spcPts val="0"/>
              </a:spcAft>
              <a:buNone/>
            </a:pPr>
            <a:r>
              <a:rPr lang="en">
                <a:solidFill>
                  <a:srgbClr val="1155CC"/>
                </a:solidFill>
                <a:latin typeface="Economica"/>
                <a:ea typeface="Economica"/>
                <a:cs typeface="Economica"/>
                <a:sym typeface="Economica"/>
              </a:rPr>
              <a:t>30</a:t>
            </a:r>
            <a:r>
              <a:rPr lang="en">
                <a:solidFill>
                  <a:srgbClr val="1155CC"/>
                </a:solidFill>
                <a:latin typeface="Economica"/>
                <a:ea typeface="Economica"/>
                <a:cs typeface="Economica"/>
                <a:sym typeface="Economica"/>
              </a:rPr>
              <a:t> tosses each</a:t>
            </a:r>
            <a:endParaRPr>
              <a:solidFill>
                <a:srgbClr val="1155CC"/>
              </a:solidFill>
              <a:latin typeface="Economica"/>
              <a:ea typeface="Economica"/>
              <a:cs typeface="Economica"/>
              <a:sym typeface="Economica"/>
            </a:endParaRPr>
          </a:p>
          <a:p>
            <a:pPr indent="0" lvl="0" marL="0" rtl="0" algn="l">
              <a:spcBef>
                <a:spcPts val="0"/>
              </a:spcBef>
              <a:spcAft>
                <a:spcPts val="0"/>
              </a:spcAft>
              <a:buNone/>
            </a:pPr>
            <a:r>
              <a:rPr lang="en">
                <a:solidFill>
                  <a:srgbClr val="741B47"/>
                </a:solidFill>
                <a:latin typeface="Economica"/>
                <a:ea typeface="Economica"/>
                <a:cs typeface="Economica"/>
                <a:sym typeface="Economica"/>
              </a:rPr>
              <a:t>Probability of Tails</a:t>
            </a:r>
            <a:endParaRPr>
              <a:solidFill>
                <a:srgbClr val="741B47"/>
              </a:solidFill>
              <a:latin typeface="Economica"/>
              <a:ea typeface="Economica"/>
              <a:cs typeface="Economica"/>
              <a:sym typeface="Economica"/>
            </a:endParaRPr>
          </a:p>
        </p:txBody>
      </p:sp>
      <p:sp>
        <p:nvSpPr>
          <p:cNvPr id="567" name="Google Shape;567;p34"/>
          <p:cNvSpPr txBox="1"/>
          <p:nvPr/>
        </p:nvSpPr>
        <p:spPr>
          <a:xfrm>
            <a:off x="1580375" y="4502000"/>
            <a:ext cx="30294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Economica"/>
                <a:ea typeface="Economica"/>
                <a:cs typeface="Economica"/>
                <a:sym typeface="Economica"/>
              </a:rPr>
              <a:t>Number of "tails"</a:t>
            </a:r>
            <a:endParaRPr sz="2800">
              <a:latin typeface="Economica"/>
              <a:ea typeface="Economica"/>
              <a:cs typeface="Economica"/>
              <a:sym typeface="Economica"/>
            </a:endParaRPr>
          </a:p>
        </p:txBody>
      </p:sp>
      <p:sp>
        <p:nvSpPr>
          <p:cNvPr id="568" name="Google Shape;568;p34"/>
          <p:cNvSpPr txBox="1"/>
          <p:nvPr/>
        </p:nvSpPr>
        <p:spPr>
          <a:xfrm rot="-5400000">
            <a:off x="-781825" y="2673200"/>
            <a:ext cx="30294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800">
                <a:latin typeface="Economica"/>
                <a:ea typeface="Economica"/>
                <a:cs typeface="Economica"/>
                <a:sym typeface="Economica"/>
              </a:rPr>
              <a:t>Number of experiments</a:t>
            </a:r>
            <a:endParaRPr sz="2800">
              <a:latin typeface="Economica"/>
              <a:ea typeface="Economica"/>
              <a:cs typeface="Economica"/>
              <a:sym typeface="Economica"/>
            </a:endParaRPr>
          </a:p>
        </p:txBody>
      </p:sp>
      <p:sp>
        <p:nvSpPr>
          <p:cNvPr id="569" name="Google Shape;569;p34"/>
          <p:cNvSpPr txBox="1"/>
          <p:nvPr>
            <p:ph type="title"/>
          </p:nvPr>
        </p:nvSpPr>
        <p:spPr>
          <a:xfrm>
            <a:off x="311700" y="5445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What is the distribution of tails (alternate alleles) do we expect to see after </a:t>
            </a:r>
            <a:r>
              <a:rPr lang="en" sz="4000">
                <a:solidFill>
                  <a:srgbClr val="38761D"/>
                </a:solidFill>
              </a:rPr>
              <a:t>30</a:t>
            </a:r>
            <a:r>
              <a:rPr lang="en" sz="4000"/>
              <a:t> tosses (sequence reads)?</a:t>
            </a:r>
            <a:endParaRPr sz="4000"/>
          </a:p>
        </p:txBody>
      </p:sp>
      <p:pic>
        <p:nvPicPr>
          <p:cNvPr descr="30tosses.png" id="570" name="Google Shape;570;p34"/>
          <p:cNvPicPr preferRelativeResize="0"/>
          <p:nvPr/>
        </p:nvPicPr>
        <p:blipFill>
          <a:blip r:embed="rId3">
            <a:alphaModFix/>
          </a:blip>
          <a:stretch>
            <a:fillRect/>
          </a:stretch>
        </p:blipFill>
        <p:spPr>
          <a:xfrm>
            <a:off x="1061975" y="1299625"/>
            <a:ext cx="3392424" cy="3392424"/>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35"/>
          <p:cNvSpPr txBox="1"/>
          <p:nvPr/>
        </p:nvSpPr>
        <p:spPr>
          <a:xfrm>
            <a:off x="818375" y="4502000"/>
            <a:ext cx="36924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Economica"/>
                <a:ea typeface="Economica"/>
                <a:cs typeface="Economica"/>
                <a:sym typeface="Economica"/>
              </a:rPr>
              <a:t>Number of "alternate alleles"</a:t>
            </a:r>
            <a:endParaRPr sz="2400">
              <a:latin typeface="Economica"/>
              <a:ea typeface="Economica"/>
              <a:cs typeface="Economica"/>
              <a:sym typeface="Economica"/>
            </a:endParaRPr>
          </a:p>
        </p:txBody>
      </p:sp>
      <p:sp>
        <p:nvSpPr>
          <p:cNvPr id="576" name="Google Shape;576;p35"/>
          <p:cNvSpPr txBox="1"/>
          <p:nvPr/>
        </p:nvSpPr>
        <p:spPr>
          <a:xfrm rot="-5400000">
            <a:off x="-934225" y="2825600"/>
            <a:ext cx="3029400" cy="353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2400">
                <a:latin typeface="Economica"/>
                <a:ea typeface="Economica"/>
                <a:cs typeface="Economica"/>
                <a:sym typeface="Economica"/>
              </a:rPr>
              <a:t>Number of experiments</a:t>
            </a:r>
            <a:endParaRPr sz="2400">
              <a:latin typeface="Economica"/>
              <a:ea typeface="Economica"/>
              <a:cs typeface="Economica"/>
              <a:sym typeface="Economica"/>
            </a:endParaRPr>
          </a:p>
        </p:txBody>
      </p:sp>
      <p:sp>
        <p:nvSpPr>
          <p:cNvPr id="577" name="Google Shape;577;p35"/>
          <p:cNvSpPr txBox="1"/>
          <p:nvPr>
            <p:ph type="title"/>
          </p:nvPr>
        </p:nvSpPr>
        <p:spPr>
          <a:xfrm>
            <a:off x="311700" y="10017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So, with 30 tosses (reads), we are much more likely to see an even mix of alternate and reference alleles at a heterozygous locus in a genome</a:t>
            </a:r>
            <a:endParaRPr sz="3200"/>
          </a:p>
        </p:txBody>
      </p:sp>
      <p:pic>
        <p:nvPicPr>
          <p:cNvPr descr="30tosses.png" id="578" name="Google Shape;578;p35"/>
          <p:cNvPicPr preferRelativeResize="0"/>
          <p:nvPr/>
        </p:nvPicPr>
        <p:blipFill>
          <a:blip r:embed="rId3">
            <a:alphaModFix/>
          </a:blip>
          <a:stretch>
            <a:fillRect/>
          </a:stretch>
        </p:blipFill>
        <p:spPr>
          <a:xfrm>
            <a:off x="797675" y="1797325"/>
            <a:ext cx="2818526" cy="2818525"/>
          </a:xfrm>
          <a:prstGeom prst="rect">
            <a:avLst/>
          </a:prstGeom>
          <a:noFill/>
          <a:ln>
            <a:noFill/>
          </a:ln>
        </p:spPr>
      </p:pic>
      <p:sp>
        <p:nvSpPr>
          <p:cNvPr id="579" name="Google Shape;579;p35"/>
          <p:cNvSpPr txBox="1"/>
          <p:nvPr>
            <p:ph type="title"/>
          </p:nvPr>
        </p:nvSpPr>
        <p:spPr>
          <a:xfrm>
            <a:off x="4107375" y="3391200"/>
            <a:ext cx="49770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000">
                <a:solidFill>
                  <a:srgbClr val="38761D"/>
                </a:solidFill>
              </a:rPr>
              <a:t>This is why </a:t>
            </a:r>
            <a:r>
              <a:rPr lang="en" sz="3000" u="sng">
                <a:solidFill>
                  <a:srgbClr val="38761D"/>
                </a:solidFill>
              </a:rPr>
              <a:t>at least</a:t>
            </a:r>
            <a:r>
              <a:rPr lang="en" sz="3000">
                <a:solidFill>
                  <a:srgbClr val="38761D"/>
                </a:solidFill>
              </a:rPr>
              <a:t> a "30X" (30 fold sequence coverage) genome is recommended: it confers sufficient power to find the majority of heterozygous alleles</a:t>
            </a:r>
            <a:endParaRPr sz="3000">
              <a:solidFill>
                <a:srgbClr val="38761D"/>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36"/>
          <p:cNvSpPr txBox="1"/>
          <p:nvPr>
            <p:ph type="title"/>
          </p:nvPr>
        </p:nvSpPr>
        <p:spPr>
          <a:xfrm>
            <a:off x="311700" y="849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Depth tackles the allele sampling issue </a:t>
            </a:r>
            <a:r>
              <a:rPr lang="en" sz="4000" u="sng"/>
              <a:t>and</a:t>
            </a:r>
            <a:r>
              <a:rPr lang="en" sz="4000"/>
              <a:t> lower quality scores</a:t>
            </a:r>
            <a:endParaRPr sz="4000"/>
          </a:p>
        </p:txBody>
      </p:sp>
      <p:sp>
        <p:nvSpPr>
          <p:cNvPr id="585" name="Google Shape;585;p36"/>
          <p:cNvSpPr/>
          <p:nvPr/>
        </p:nvSpPr>
        <p:spPr>
          <a:xfrm>
            <a:off x="3652925" y="20442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b="0" i="0" lang="en" sz="2300" u="none" cap="none" strike="noStrike">
                <a:latin typeface="Consolas"/>
                <a:ea typeface="Consolas"/>
                <a:cs typeface="Consolas"/>
                <a:sym typeface="Consolas"/>
              </a:rPr>
              <a:t>ATCGGG</a:t>
            </a:r>
            <a:r>
              <a:rPr lang="en" sz="2300">
                <a:solidFill>
                  <a:srgbClr val="FF0000"/>
                </a:solidFill>
                <a:latin typeface="Consolas"/>
                <a:ea typeface="Consolas"/>
                <a:cs typeface="Consolas"/>
                <a:sym typeface="Consolas"/>
              </a:rPr>
              <a:t>T</a:t>
            </a:r>
            <a:r>
              <a:rPr b="0" i="0" lang="en" sz="2300" u="none" cap="none" strike="noStrike">
                <a:latin typeface="Consolas"/>
                <a:ea typeface="Consolas"/>
                <a:cs typeface="Consolas"/>
                <a:sym typeface="Consolas"/>
              </a:rPr>
              <a:t>ACCATCCAATCATTACC</a:t>
            </a:r>
            <a:endParaRPr sz="900">
              <a:latin typeface="Consolas"/>
              <a:ea typeface="Consolas"/>
              <a:cs typeface="Consolas"/>
              <a:sym typeface="Consolas"/>
            </a:endParaRPr>
          </a:p>
        </p:txBody>
      </p:sp>
      <p:sp>
        <p:nvSpPr>
          <p:cNvPr id="586" name="Google Shape;586;p36"/>
          <p:cNvSpPr/>
          <p:nvPr/>
        </p:nvSpPr>
        <p:spPr>
          <a:xfrm>
            <a:off x="2774975" y="1968329"/>
            <a:ext cx="509100" cy="5022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Font typeface="Helvetica Neue"/>
              <a:buNone/>
            </a:pPr>
            <a:r>
              <a:rPr lang="en" sz="2000">
                <a:latin typeface="Helvetica Neue"/>
                <a:ea typeface="Helvetica Neue"/>
                <a:cs typeface="Helvetica Neue"/>
                <a:sym typeface="Helvetica Neue"/>
              </a:rPr>
              <a:t>Ref</a:t>
            </a:r>
            <a:endParaRPr sz="2000"/>
          </a:p>
        </p:txBody>
      </p:sp>
      <p:sp>
        <p:nvSpPr>
          <p:cNvPr id="587" name="Google Shape;587;p36"/>
          <p:cNvSpPr/>
          <p:nvPr/>
        </p:nvSpPr>
        <p:spPr>
          <a:xfrm>
            <a:off x="3424325" y="23490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b="0" i="0" lang="en" sz="2300" u="none" cap="none" strike="noStrike">
                <a:solidFill>
                  <a:srgbClr val="674EA7"/>
                </a:solidFill>
                <a:latin typeface="Consolas"/>
                <a:ea typeface="Consolas"/>
                <a:cs typeface="Consolas"/>
                <a:sym typeface="Consolas"/>
              </a:rPr>
              <a:t>GG</a:t>
            </a:r>
            <a:r>
              <a:rPr lang="en" sz="2300">
                <a:solidFill>
                  <a:srgbClr val="FF0000"/>
                </a:solidFill>
                <a:latin typeface="Consolas"/>
                <a:ea typeface="Consolas"/>
                <a:cs typeface="Consolas"/>
                <a:sym typeface="Consolas"/>
              </a:rPr>
              <a:t>T</a:t>
            </a:r>
            <a:r>
              <a:rPr b="0" i="0" lang="en" sz="2300" u="none" cap="none" strike="noStrike">
                <a:solidFill>
                  <a:srgbClr val="674EA7"/>
                </a:solidFill>
                <a:latin typeface="Consolas"/>
                <a:ea typeface="Consolas"/>
                <a:cs typeface="Consolas"/>
                <a:sym typeface="Consolas"/>
              </a:rPr>
              <a:t>ACCATCCAAT</a:t>
            </a:r>
            <a:endParaRPr sz="900">
              <a:solidFill>
                <a:srgbClr val="674EA7"/>
              </a:solidFill>
              <a:latin typeface="Consolas"/>
              <a:ea typeface="Consolas"/>
              <a:cs typeface="Consolas"/>
              <a:sym typeface="Consolas"/>
            </a:endParaRPr>
          </a:p>
        </p:txBody>
      </p:sp>
      <p:sp>
        <p:nvSpPr>
          <p:cNvPr id="588" name="Google Shape;588;p36"/>
          <p:cNvSpPr txBox="1"/>
          <p:nvPr/>
        </p:nvSpPr>
        <p:spPr>
          <a:xfrm>
            <a:off x="3276600" y="2591225"/>
            <a:ext cx="30000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D5A6BD"/>
                </a:solidFill>
                <a:latin typeface="Consolas"/>
                <a:ea typeface="Consolas"/>
                <a:cs typeface="Consolas"/>
                <a:sym typeface="Consolas"/>
              </a:rPr>
              <a:t>ATCGGG</a:t>
            </a:r>
            <a:r>
              <a:rPr lang="en" sz="2300">
                <a:solidFill>
                  <a:srgbClr val="1155CC"/>
                </a:solidFill>
                <a:latin typeface="Consolas"/>
                <a:ea typeface="Consolas"/>
                <a:cs typeface="Consolas"/>
                <a:sym typeface="Consolas"/>
              </a:rPr>
              <a:t>C</a:t>
            </a:r>
            <a:r>
              <a:rPr lang="en" sz="2300">
                <a:solidFill>
                  <a:srgbClr val="C27BA0"/>
                </a:solidFill>
                <a:latin typeface="Consolas"/>
                <a:ea typeface="Consolas"/>
                <a:cs typeface="Consolas"/>
                <a:sym typeface="Consolas"/>
              </a:rPr>
              <a:t>ACCAT</a:t>
            </a:r>
            <a:endParaRPr>
              <a:solidFill>
                <a:srgbClr val="C27BA0"/>
              </a:solidFill>
            </a:endParaRPr>
          </a:p>
        </p:txBody>
      </p:sp>
      <p:sp>
        <p:nvSpPr>
          <p:cNvPr id="589" name="Google Shape;589;p36"/>
          <p:cNvSpPr/>
          <p:nvPr/>
        </p:nvSpPr>
        <p:spPr>
          <a:xfrm>
            <a:off x="3271925" y="29586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b="0" i="0" lang="en" sz="2300" u="none" cap="none" strike="noStrike">
                <a:solidFill>
                  <a:srgbClr val="674EA7"/>
                </a:solidFill>
                <a:latin typeface="Consolas"/>
                <a:ea typeface="Consolas"/>
                <a:cs typeface="Consolas"/>
                <a:sym typeface="Consolas"/>
              </a:rPr>
              <a:t>GGG</a:t>
            </a:r>
            <a:r>
              <a:rPr lang="en" sz="2300">
                <a:solidFill>
                  <a:srgbClr val="FF0000"/>
                </a:solidFill>
                <a:latin typeface="Consolas"/>
                <a:ea typeface="Consolas"/>
                <a:cs typeface="Consolas"/>
                <a:sym typeface="Consolas"/>
              </a:rPr>
              <a:t>T</a:t>
            </a:r>
            <a:r>
              <a:rPr b="0" i="0" lang="en" sz="2300" u="none" cap="none" strike="noStrike">
                <a:solidFill>
                  <a:srgbClr val="674EA7"/>
                </a:solidFill>
                <a:latin typeface="Consolas"/>
                <a:ea typeface="Consolas"/>
                <a:cs typeface="Consolas"/>
                <a:sym typeface="Consolas"/>
              </a:rPr>
              <a:t>ACCATCCAA</a:t>
            </a:r>
            <a:endParaRPr sz="900">
              <a:solidFill>
                <a:srgbClr val="674EA7"/>
              </a:solidFill>
              <a:latin typeface="Consolas"/>
              <a:ea typeface="Consolas"/>
              <a:cs typeface="Consolas"/>
              <a:sym typeface="Consolas"/>
            </a:endParaRPr>
          </a:p>
        </p:txBody>
      </p:sp>
      <p:sp>
        <p:nvSpPr>
          <p:cNvPr id="590" name="Google Shape;590;p36"/>
          <p:cNvSpPr txBox="1"/>
          <p:nvPr/>
        </p:nvSpPr>
        <p:spPr>
          <a:xfrm>
            <a:off x="3352800" y="3200825"/>
            <a:ext cx="30000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D5A6BD"/>
                </a:solidFill>
                <a:latin typeface="Consolas"/>
                <a:ea typeface="Consolas"/>
                <a:cs typeface="Consolas"/>
                <a:sym typeface="Consolas"/>
              </a:rPr>
              <a:t> TCGGG</a:t>
            </a:r>
            <a:r>
              <a:rPr lang="en" sz="2300">
                <a:solidFill>
                  <a:srgbClr val="A4C2F4"/>
                </a:solidFill>
                <a:latin typeface="Consolas"/>
                <a:ea typeface="Consolas"/>
                <a:cs typeface="Consolas"/>
                <a:sym typeface="Consolas"/>
              </a:rPr>
              <a:t>c</a:t>
            </a:r>
            <a:r>
              <a:rPr lang="en" sz="2300">
                <a:solidFill>
                  <a:srgbClr val="C27BA0"/>
                </a:solidFill>
                <a:latin typeface="Consolas"/>
                <a:ea typeface="Consolas"/>
                <a:cs typeface="Consolas"/>
                <a:sym typeface="Consolas"/>
              </a:rPr>
              <a:t>ACCATC</a:t>
            </a:r>
            <a:endParaRPr>
              <a:solidFill>
                <a:srgbClr val="C27BA0"/>
              </a:solidFill>
            </a:endParaRPr>
          </a:p>
        </p:txBody>
      </p:sp>
      <p:sp>
        <p:nvSpPr>
          <p:cNvPr id="591" name="Google Shape;591;p36"/>
          <p:cNvSpPr txBox="1"/>
          <p:nvPr/>
        </p:nvSpPr>
        <p:spPr>
          <a:xfrm>
            <a:off x="3429000" y="3505625"/>
            <a:ext cx="30000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D5A6BD"/>
                </a:solidFill>
                <a:latin typeface="Consolas"/>
                <a:ea typeface="Consolas"/>
                <a:cs typeface="Consolas"/>
                <a:sym typeface="Consolas"/>
              </a:rPr>
              <a:t>  CGGG</a:t>
            </a:r>
            <a:r>
              <a:rPr lang="en" sz="2300">
                <a:solidFill>
                  <a:srgbClr val="A4C2F4"/>
                </a:solidFill>
                <a:latin typeface="Consolas"/>
                <a:ea typeface="Consolas"/>
                <a:cs typeface="Consolas"/>
                <a:sym typeface="Consolas"/>
              </a:rPr>
              <a:t>c</a:t>
            </a:r>
            <a:r>
              <a:rPr lang="en" sz="2300">
                <a:solidFill>
                  <a:srgbClr val="C27BA0"/>
                </a:solidFill>
                <a:latin typeface="Consolas"/>
                <a:ea typeface="Consolas"/>
                <a:cs typeface="Consolas"/>
                <a:sym typeface="Consolas"/>
              </a:rPr>
              <a:t>ACCATCC</a:t>
            </a:r>
            <a:endParaRPr>
              <a:solidFill>
                <a:srgbClr val="C27BA0"/>
              </a:solidFill>
            </a:endParaRPr>
          </a:p>
        </p:txBody>
      </p:sp>
      <p:sp>
        <p:nvSpPr>
          <p:cNvPr id="592" name="Google Shape;592;p36"/>
          <p:cNvSpPr txBox="1"/>
          <p:nvPr/>
        </p:nvSpPr>
        <p:spPr>
          <a:xfrm>
            <a:off x="3505200" y="3810425"/>
            <a:ext cx="30000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D5A6BD"/>
                </a:solidFill>
                <a:latin typeface="Consolas"/>
                <a:ea typeface="Consolas"/>
                <a:cs typeface="Consolas"/>
                <a:sym typeface="Consolas"/>
              </a:rPr>
              <a:t>   GGG</a:t>
            </a:r>
            <a:r>
              <a:rPr lang="en" sz="2300">
                <a:solidFill>
                  <a:srgbClr val="A4C2F4"/>
                </a:solidFill>
                <a:latin typeface="Consolas"/>
                <a:ea typeface="Consolas"/>
                <a:cs typeface="Consolas"/>
                <a:sym typeface="Consolas"/>
              </a:rPr>
              <a:t>c</a:t>
            </a:r>
            <a:r>
              <a:rPr lang="en" sz="2300">
                <a:solidFill>
                  <a:srgbClr val="C27BA0"/>
                </a:solidFill>
                <a:latin typeface="Consolas"/>
                <a:ea typeface="Consolas"/>
                <a:cs typeface="Consolas"/>
                <a:sym typeface="Consolas"/>
              </a:rPr>
              <a:t>ACCATCCA</a:t>
            </a:r>
            <a:endParaRPr>
              <a:solidFill>
                <a:srgbClr val="C27BA0"/>
              </a:solidFill>
            </a:endParaRPr>
          </a:p>
        </p:txBody>
      </p:sp>
      <p:sp>
        <p:nvSpPr>
          <p:cNvPr id="593" name="Google Shape;593;p36"/>
          <p:cNvSpPr/>
          <p:nvPr/>
        </p:nvSpPr>
        <p:spPr>
          <a:xfrm>
            <a:off x="3095925" y="41778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lang="en" sz="2300">
                <a:solidFill>
                  <a:srgbClr val="674EA7"/>
                </a:solidFill>
                <a:latin typeface="Consolas"/>
                <a:ea typeface="Consolas"/>
                <a:cs typeface="Consolas"/>
                <a:sym typeface="Consolas"/>
              </a:rPr>
              <a:t>C</a:t>
            </a:r>
            <a:r>
              <a:rPr b="0" i="0" lang="en" sz="2300" u="none" cap="none" strike="noStrike">
                <a:solidFill>
                  <a:srgbClr val="674EA7"/>
                </a:solidFill>
                <a:latin typeface="Consolas"/>
                <a:ea typeface="Consolas"/>
                <a:cs typeface="Consolas"/>
                <a:sym typeface="Consolas"/>
              </a:rPr>
              <a:t>GGG</a:t>
            </a:r>
            <a:r>
              <a:rPr lang="en" sz="2300">
                <a:solidFill>
                  <a:srgbClr val="FF0000"/>
                </a:solidFill>
                <a:latin typeface="Consolas"/>
                <a:ea typeface="Consolas"/>
                <a:cs typeface="Consolas"/>
                <a:sym typeface="Consolas"/>
              </a:rPr>
              <a:t>T</a:t>
            </a:r>
            <a:r>
              <a:rPr b="0" i="0" lang="en" sz="2300" u="none" cap="none" strike="noStrike">
                <a:solidFill>
                  <a:srgbClr val="674EA7"/>
                </a:solidFill>
                <a:latin typeface="Consolas"/>
                <a:ea typeface="Consolas"/>
                <a:cs typeface="Consolas"/>
                <a:sym typeface="Consolas"/>
              </a:rPr>
              <a:t>ACCATCCA</a:t>
            </a:r>
            <a:endParaRPr sz="900">
              <a:solidFill>
                <a:srgbClr val="674EA7"/>
              </a:solidFill>
              <a:latin typeface="Consolas"/>
              <a:ea typeface="Consolas"/>
              <a:cs typeface="Consolas"/>
              <a:sym typeface="Consolas"/>
            </a:endParaRPr>
          </a:p>
        </p:txBody>
      </p:sp>
      <p:cxnSp>
        <p:nvCxnSpPr>
          <p:cNvPr id="594" name="Google Shape;594;p36"/>
          <p:cNvCxnSpPr/>
          <p:nvPr/>
        </p:nvCxnSpPr>
        <p:spPr>
          <a:xfrm flipH="1" rot="10800000">
            <a:off x="2914425" y="2957175"/>
            <a:ext cx="1890600" cy="353400"/>
          </a:xfrm>
          <a:prstGeom prst="straightConnector1">
            <a:avLst/>
          </a:prstGeom>
          <a:noFill/>
          <a:ln cap="flat" cmpd="sng" w="9525">
            <a:solidFill>
              <a:srgbClr val="000000"/>
            </a:solidFill>
            <a:prstDash val="solid"/>
            <a:round/>
            <a:headEnd len="med" w="med" type="none"/>
            <a:tailEnd len="med" w="med" type="triangle"/>
          </a:ln>
        </p:spPr>
      </p:cxnSp>
      <p:sp>
        <p:nvSpPr>
          <p:cNvPr id="595" name="Google Shape;595;p36"/>
          <p:cNvSpPr txBox="1"/>
          <p:nvPr>
            <p:ph type="title"/>
          </p:nvPr>
        </p:nvSpPr>
        <p:spPr>
          <a:xfrm>
            <a:off x="749825" y="3022125"/>
            <a:ext cx="23019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000">
                <a:solidFill>
                  <a:srgbClr val="38761D"/>
                </a:solidFill>
              </a:rPr>
              <a:t>Phred Quality Score of 30</a:t>
            </a:r>
            <a:endParaRPr sz="2000">
              <a:solidFill>
                <a:srgbClr val="38761D"/>
              </a:solidFill>
            </a:endParaRPr>
          </a:p>
          <a:p>
            <a:pPr indent="0" lvl="0" marL="0" rtl="0" algn="l">
              <a:spcBef>
                <a:spcPts val="0"/>
              </a:spcBef>
              <a:spcAft>
                <a:spcPts val="0"/>
              </a:spcAft>
              <a:buClr>
                <a:schemeClr val="dk1"/>
              </a:buClr>
              <a:buSzPts val="1100"/>
              <a:buFont typeface="Arial"/>
              <a:buNone/>
            </a:pPr>
            <a:r>
              <a:rPr lang="en" sz="2000">
                <a:solidFill>
                  <a:srgbClr val="38761D"/>
                </a:solidFill>
              </a:rPr>
              <a:t>Phred Quality Score of 10</a:t>
            </a:r>
            <a:endParaRPr sz="2000">
              <a:solidFill>
                <a:srgbClr val="38761D"/>
              </a:solidFill>
            </a:endParaRPr>
          </a:p>
        </p:txBody>
      </p:sp>
      <p:cxnSp>
        <p:nvCxnSpPr>
          <p:cNvPr id="596" name="Google Shape;596;p36"/>
          <p:cNvCxnSpPr/>
          <p:nvPr/>
        </p:nvCxnSpPr>
        <p:spPr>
          <a:xfrm flipH="1" rot="10800000">
            <a:off x="2914425" y="3463625"/>
            <a:ext cx="1877700" cy="147600"/>
          </a:xfrm>
          <a:prstGeom prst="straightConnector1">
            <a:avLst/>
          </a:prstGeom>
          <a:noFill/>
          <a:ln cap="flat" cmpd="sng" w="9525">
            <a:solidFill>
              <a:srgbClr val="000000"/>
            </a:solidFill>
            <a:prstDash val="solid"/>
            <a:round/>
            <a:headEnd len="med" w="med" type="none"/>
            <a:tailEnd len="med" w="med" type="triangle"/>
          </a:ln>
        </p:spPr>
      </p:cxnSp>
      <p:cxnSp>
        <p:nvCxnSpPr>
          <p:cNvPr id="597" name="Google Shape;597;p36"/>
          <p:cNvCxnSpPr/>
          <p:nvPr/>
        </p:nvCxnSpPr>
        <p:spPr>
          <a:xfrm>
            <a:off x="2934725" y="3613075"/>
            <a:ext cx="1831200" cy="136500"/>
          </a:xfrm>
          <a:prstGeom prst="straightConnector1">
            <a:avLst/>
          </a:prstGeom>
          <a:noFill/>
          <a:ln cap="flat" cmpd="sng" w="9525">
            <a:solidFill>
              <a:srgbClr val="000000"/>
            </a:solidFill>
            <a:prstDash val="solid"/>
            <a:round/>
            <a:headEnd len="med" w="med" type="none"/>
            <a:tailEnd len="med" w="med" type="triangle"/>
          </a:ln>
        </p:spPr>
      </p:cxnSp>
      <p:cxnSp>
        <p:nvCxnSpPr>
          <p:cNvPr id="598" name="Google Shape;598;p36"/>
          <p:cNvCxnSpPr/>
          <p:nvPr/>
        </p:nvCxnSpPr>
        <p:spPr>
          <a:xfrm>
            <a:off x="2921750" y="3613075"/>
            <a:ext cx="1865100" cy="4188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37"/>
          <p:cNvSpPr txBox="1"/>
          <p:nvPr>
            <p:ph type="title"/>
          </p:nvPr>
        </p:nvSpPr>
        <p:spPr>
          <a:xfrm>
            <a:off x="311700" y="2220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Some real examples of SNPs in IGV: validating variants via </a:t>
            </a:r>
            <a:r>
              <a:rPr lang="en" sz="4000" u="sng"/>
              <a:t>manual review</a:t>
            </a:r>
            <a:endParaRPr sz="4000" u="sng"/>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7" name="Shape 607"/>
        <p:cNvGrpSpPr/>
        <p:nvPr/>
      </p:nvGrpSpPr>
      <p:grpSpPr>
        <a:xfrm>
          <a:off x="0" y="0"/>
          <a:ext cx="0" cy="0"/>
          <a:chOff x="0" y="0"/>
          <a:chExt cx="0" cy="0"/>
        </a:xfrm>
      </p:grpSpPr>
      <p:sp>
        <p:nvSpPr>
          <p:cNvPr id="608" name="Google Shape;608;p38"/>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Homozygous for the "C" allele</a:t>
            </a:r>
            <a:endParaRPr sz="4000"/>
          </a:p>
        </p:txBody>
      </p:sp>
      <p:pic>
        <p:nvPicPr>
          <p:cNvPr id="609" name="Google Shape;609;p38"/>
          <p:cNvPicPr preferRelativeResize="0"/>
          <p:nvPr/>
        </p:nvPicPr>
        <p:blipFill>
          <a:blip r:embed="rId3">
            <a:alphaModFix/>
          </a:blip>
          <a:stretch>
            <a:fillRect/>
          </a:stretch>
        </p:blipFill>
        <p:spPr>
          <a:xfrm>
            <a:off x="381000" y="842425"/>
            <a:ext cx="8491827" cy="3920076"/>
          </a:xfrm>
          <a:prstGeom prst="rect">
            <a:avLst/>
          </a:prstGeom>
          <a:noFill/>
          <a:ln>
            <a:noFill/>
          </a:ln>
        </p:spPr>
      </p:pic>
      <p:sp>
        <p:nvSpPr>
          <p:cNvPr id="610" name="Google Shape;610;p38"/>
          <p:cNvSpPr/>
          <p:nvPr/>
        </p:nvSpPr>
        <p:spPr>
          <a:xfrm>
            <a:off x="4592825" y="4147600"/>
            <a:ext cx="152400" cy="140700"/>
          </a:xfrm>
          <a:prstGeom prst="rect">
            <a:avLst/>
          </a:prstGeom>
          <a:noFill/>
          <a:ln cap="flat" cmpd="sng" w="28575">
            <a:solidFill>
              <a:srgbClr val="FF40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1" name="Google Shape;611;p38"/>
          <p:cNvSpPr/>
          <p:nvPr/>
        </p:nvSpPr>
        <p:spPr>
          <a:xfrm>
            <a:off x="3545800" y="3446375"/>
            <a:ext cx="4212600" cy="140700"/>
          </a:xfrm>
          <a:prstGeom prst="rect">
            <a:avLst/>
          </a:prstGeom>
          <a:noFill/>
          <a:ln cap="flat" cmpd="sng" w="28575">
            <a:solidFill>
              <a:srgbClr val="FF401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5" name="Shape 615"/>
        <p:cNvGrpSpPr/>
        <p:nvPr/>
      </p:nvGrpSpPr>
      <p:grpSpPr>
        <a:xfrm>
          <a:off x="0" y="0"/>
          <a:ext cx="0" cy="0"/>
          <a:chOff x="0" y="0"/>
          <a:chExt cx="0" cy="0"/>
        </a:xfrm>
      </p:grpSpPr>
      <p:sp>
        <p:nvSpPr>
          <p:cNvPr id="616" name="Google Shape;616;p39"/>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Heterozygous for the alternate allele</a:t>
            </a:r>
            <a:endParaRPr sz="4000"/>
          </a:p>
        </p:txBody>
      </p:sp>
      <p:pic>
        <p:nvPicPr>
          <p:cNvPr id="617" name="Google Shape;617;p39"/>
          <p:cNvPicPr preferRelativeResize="0"/>
          <p:nvPr/>
        </p:nvPicPr>
        <p:blipFill rotWithShape="1">
          <a:blip r:embed="rId3">
            <a:alphaModFix/>
          </a:blip>
          <a:srcRect b="11386" l="0" r="0" t="0"/>
          <a:stretch/>
        </p:blipFill>
        <p:spPr>
          <a:xfrm>
            <a:off x="2209800" y="918625"/>
            <a:ext cx="5043050" cy="3473826"/>
          </a:xfrm>
          <a:prstGeom prst="rect">
            <a:avLst/>
          </a:prstGeom>
          <a:noFill/>
          <a:ln>
            <a:noFill/>
          </a:ln>
        </p:spPr>
      </p:pic>
      <p:sp>
        <p:nvSpPr>
          <p:cNvPr id="618" name="Google Shape;618;p39"/>
          <p:cNvSpPr txBox="1"/>
          <p:nvPr>
            <p:ph type="title"/>
          </p:nvPr>
        </p:nvSpPr>
        <p:spPr>
          <a:xfrm>
            <a:off x="639400" y="2073925"/>
            <a:ext cx="1347300" cy="4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38761D"/>
                </a:solidFill>
              </a:rPr>
              <a:t>Individual 1</a:t>
            </a:r>
            <a:endParaRPr sz="2400">
              <a:solidFill>
                <a:srgbClr val="38761D"/>
              </a:solidFill>
            </a:endParaRPr>
          </a:p>
        </p:txBody>
      </p:sp>
      <p:sp>
        <p:nvSpPr>
          <p:cNvPr id="619" name="Google Shape;619;p39"/>
          <p:cNvSpPr txBox="1"/>
          <p:nvPr>
            <p:ph type="title"/>
          </p:nvPr>
        </p:nvSpPr>
        <p:spPr>
          <a:xfrm>
            <a:off x="676625" y="3603550"/>
            <a:ext cx="1347300" cy="4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38761D"/>
                </a:solidFill>
              </a:rPr>
              <a:t>Individual 2</a:t>
            </a:r>
            <a:endParaRPr sz="2400">
              <a:solidFill>
                <a:srgbClr val="38761D"/>
              </a:solidFill>
            </a:endParaRPr>
          </a:p>
        </p:txBody>
      </p:sp>
      <p:sp>
        <p:nvSpPr>
          <p:cNvPr id="620" name="Google Shape;620;p39"/>
          <p:cNvSpPr txBox="1"/>
          <p:nvPr>
            <p:ph type="title"/>
          </p:nvPr>
        </p:nvSpPr>
        <p:spPr>
          <a:xfrm>
            <a:off x="1140125" y="4594150"/>
            <a:ext cx="7458900" cy="4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700">
                <a:solidFill>
                  <a:srgbClr val="000000"/>
                </a:solidFill>
              </a:rPr>
              <a:t>Which genotype prediction would you have more confidence in?</a:t>
            </a:r>
            <a:endParaRPr sz="27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40"/>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Sequencing errors fall out as noise (most of the time)</a:t>
            </a:r>
            <a:endParaRPr sz="4000"/>
          </a:p>
        </p:txBody>
      </p:sp>
      <p:pic>
        <p:nvPicPr>
          <p:cNvPr id="626" name="Google Shape;626;p40"/>
          <p:cNvPicPr preferRelativeResize="0"/>
          <p:nvPr/>
        </p:nvPicPr>
        <p:blipFill>
          <a:blip r:embed="rId3">
            <a:alphaModFix/>
          </a:blip>
          <a:stretch>
            <a:fillRect/>
          </a:stretch>
        </p:blipFill>
        <p:spPr>
          <a:xfrm>
            <a:off x="1447800" y="994825"/>
            <a:ext cx="6183780" cy="3920075"/>
          </a:xfrm>
          <a:prstGeom prst="rect">
            <a:avLst/>
          </a:prstGeom>
          <a:noFill/>
          <a:ln>
            <a:noFill/>
          </a:ln>
        </p:spPr>
      </p:pic>
      <p:sp>
        <p:nvSpPr>
          <p:cNvPr id="627" name="Google Shape;627;p40"/>
          <p:cNvSpPr txBox="1"/>
          <p:nvPr>
            <p:ph type="title"/>
          </p:nvPr>
        </p:nvSpPr>
        <p:spPr>
          <a:xfrm>
            <a:off x="7796700" y="2155300"/>
            <a:ext cx="1347300" cy="415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2400">
                <a:solidFill>
                  <a:srgbClr val="38761D"/>
                </a:solidFill>
              </a:rPr>
              <a:t>Sequencing errors</a:t>
            </a:r>
            <a:endParaRPr sz="2400">
              <a:solidFill>
                <a:srgbClr val="38761D"/>
              </a:solidFill>
            </a:endParaRPr>
          </a:p>
        </p:txBody>
      </p:sp>
      <p:sp>
        <p:nvSpPr>
          <p:cNvPr id="628" name="Google Shape;628;p40"/>
          <p:cNvSpPr txBox="1"/>
          <p:nvPr/>
        </p:nvSpPr>
        <p:spPr>
          <a:xfrm>
            <a:off x="0" y="4979975"/>
            <a:ext cx="38310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Economica"/>
                <a:ea typeface="Economica"/>
                <a:cs typeface="Economica"/>
                <a:sym typeface="Economica"/>
              </a:rPr>
              <a:t>https://jchoigt.files.wordpress.com/2012/07/igv_e217g_snapshot.png</a:t>
            </a:r>
            <a:endParaRPr b="1" sz="1000">
              <a:latin typeface="Economica"/>
              <a:ea typeface="Economica"/>
              <a:cs typeface="Economica"/>
              <a:sym typeface="Economica"/>
            </a:endParaRPr>
          </a:p>
        </p:txBody>
      </p:sp>
      <p:cxnSp>
        <p:nvCxnSpPr>
          <p:cNvPr id="629" name="Google Shape;629;p40"/>
          <p:cNvCxnSpPr/>
          <p:nvPr/>
        </p:nvCxnSpPr>
        <p:spPr>
          <a:xfrm flipH="1">
            <a:off x="7247050" y="2554575"/>
            <a:ext cx="824700" cy="941700"/>
          </a:xfrm>
          <a:prstGeom prst="straightConnector1">
            <a:avLst/>
          </a:prstGeom>
          <a:noFill/>
          <a:ln cap="flat" cmpd="sng" w="9525">
            <a:solidFill>
              <a:srgbClr val="000000"/>
            </a:solidFill>
            <a:prstDash val="solid"/>
            <a:round/>
            <a:headEnd len="med" w="med" type="none"/>
            <a:tailEnd len="med" w="med" type="triangle"/>
          </a:ln>
        </p:spPr>
      </p:cxnSp>
      <p:cxnSp>
        <p:nvCxnSpPr>
          <p:cNvPr id="630" name="Google Shape;630;p40"/>
          <p:cNvCxnSpPr/>
          <p:nvPr/>
        </p:nvCxnSpPr>
        <p:spPr>
          <a:xfrm flipH="1">
            <a:off x="5724025" y="2561050"/>
            <a:ext cx="2360700" cy="574500"/>
          </a:xfrm>
          <a:prstGeom prst="straightConnector1">
            <a:avLst/>
          </a:prstGeom>
          <a:noFill/>
          <a:ln cap="flat" cmpd="sng" w="9525">
            <a:solidFill>
              <a:srgbClr val="000000"/>
            </a:solidFill>
            <a:prstDash val="solid"/>
            <a:round/>
            <a:headEnd len="med" w="med" type="none"/>
            <a:tailEnd len="med" w="med" type="triangle"/>
          </a:ln>
        </p:spPr>
      </p:cxn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41"/>
          <p:cNvSpPr txBox="1"/>
          <p:nvPr>
            <p:ph type="title"/>
          </p:nvPr>
        </p:nvSpPr>
        <p:spPr>
          <a:xfrm>
            <a:off x="311700" y="2220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It is not always so easy</a:t>
            </a:r>
            <a:endParaRPr sz="40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5"/>
          <p:cNvSpPr txBox="1"/>
          <p:nvPr>
            <p:ph type="title"/>
          </p:nvPr>
        </p:nvSpPr>
        <p:spPr>
          <a:xfrm>
            <a:off x="311700" y="3159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Find inherited genetic variation by sequencing DNA </a:t>
            </a:r>
            <a:endParaRPr sz="3200"/>
          </a:p>
          <a:p>
            <a:pPr indent="0" lvl="0" marL="0" rtl="0" algn="l">
              <a:spcBef>
                <a:spcPts val="0"/>
              </a:spcBef>
              <a:spcAft>
                <a:spcPts val="0"/>
              </a:spcAft>
              <a:buNone/>
            </a:pPr>
            <a:r>
              <a:rPr lang="en" sz="3200"/>
              <a:t>from millions of cells</a:t>
            </a:r>
            <a:endParaRPr sz="3200"/>
          </a:p>
        </p:txBody>
      </p:sp>
      <p:pic>
        <p:nvPicPr>
          <p:cNvPr id="75" name="Google Shape;75;p15"/>
          <p:cNvPicPr preferRelativeResize="0"/>
          <p:nvPr/>
        </p:nvPicPr>
        <p:blipFill>
          <a:blip r:embed="rId3">
            <a:alphaModFix/>
          </a:blip>
          <a:stretch>
            <a:fillRect/>
          </a:stretch>
        </p:blipFill>
        <p:spPr>
          <a:xfrm>
            <a:off x="-356825" y="1501050"/>
            <a:ext cx="2539250" cy="2703048"/>
          </a:xfrm>
          <a:prstGeom prst="rect">
            <a:avLst/>
          </a:prstGeom>
          <a:noFill/>
          <a:ln>
            <a:noFill/>
          </a:ln>
        </p:spPr>
      </p:pic>
      <p:pic>
        <p:nvPicPr>
          <p:cNvPr id="76" name="Google Shape;76;p15"/>
          <p:cNvPicPr preferRelativeResize="0"/>
          <p:nvPr/>
        </p:nvPicPr>
        <p:blipFill rotWithShape="1">
          <a:blip r:embed="rId4">
            <a:alphaModFix/>
          </a:blip>
          <a:srcRect b="11386" l="0" r="42119" t="0"/>
          <a:stretch/>
        </p:blipFill>
        <p:spPr>
          <a:xfrm>
            <a:off x="2506075" y="2213546"/>
            <a:ext cx="276825" cy="1147826"/>
          </a:xfrm>
          <a:prstGeom prst="rect">
            <a:avLst/>
          </a:prstGeom>
          <a:noFill/>
          <a:ln>
            <a:noFill/>
          </a:ln>
        </p:spPr>
      </p:pic>
      <p:cxnSp>
        <p:nvCxnSpPr>
          <p:cNvPr id="77" name="Google Shape;77;p15"/>
          <p:cNvCxnSpPr/>
          <p:nvPr/>
        </p:nvCxnSpPr>
        <p:spPr>
          <a:xfrm rot="10800000">
            <a:off x="1777950" y="2669300"/>
            <a:ext cx="436800" cy="0"/>
          </a:xfrm>
          <a:prstGeom prst="straightConnector1">
            <a:avLst/>
          </a:prstGeom>
          <a:noFill/>
          <a:ln cap="flat" cmpd="sng" w="38100">
            <a:solidFill>
              <a:srgbClr val="000000"/>
            </a:solidFill>
            <a:prstDash val="solid"/>
            <a:miter lim="8000"/>
            <a:headEnd len="sm" w="sm" type="stealth"/>
            <a:tailEnd len="sm" w="sm" type="none"/>
          </a:ln>
        </p:spPr>
      </p:cxnSp>
      <p:cxnSp>
        <p:nvCxnSpPr>
          <p:cNvPr id="78" name="Google Shape;78;p15"/>
          <p:cNvCxnSpPr/>
          <p:nvPr/>
        </p:nvCxnSpPr>
        <p:spPr>
          <a:xfrm rot="10800000">
            <a:off x="3073350" y="2669300"/>
            <a:ext cx="436800" cy="0"/>
          </a:xfrm>
          <a:prstGeom prst="straightConnector1">
            <a:avLst/>
          </a:prstGeom>
          <a:noFill/>
          <a:ln cap="flat" cmpd="sng" w="38100">
            <a:solidFill>
              <a:srgbClr val="000000"/>
            </a:solidFill>
            <a:prstDash val="solid"/>
            <a:miter lim="8000"/>
            <a:headEnd len="sm" w="sm" type="stealth"/>
            <a:tailEnd len="sm" w="sm" type="none"/>
          </a:ln>
        </p:spPr>
      </p:cxnSp>
      <p:grpSp>
        <p:nvGrpSpPr>
          <p:cNvPr id="79" name="Google Shape;79;p15"/>
          <p:cNvGrpSpPr/>
          <p:nvPr/>
        </p:nvGrpSpPr>
        <p:grpSpPr>
          <a:xfrm>
            <a:off x="3720200" y="1610325"/>
            <a:ext cx="1087200" cy="1118100"/>
            <a:chOff x="3720200" y="1610325"/>
            <a:chExt cx="1087200" cy="1118100"/>
          </a:xfrm>
        </p:grpSpPr>
        <p:sp>
          <p:nvSpPr>
            <p:cNvPr id="80" name="Google Shape;80;p15"/>
            <p:cNvSpPr/>
            <p:nvPr/>
          </p:nvSpPr>
          <p:spPr>
            <a:xfrm>
              <a:off x="3720200" y="1610325"/>
              <a:ext cx="1087200" cy="11181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1" name="Google Shape;81;p15"/>
            <p:cNvGrpSpPr/>
            <p:nvPr/>
          </p:nvGrpSpPr>
          <p:grpSpPr>
            <a:xfrm rot="10800000">
              <a:off x="4055400" y="1780550"/>
              <a:ext cx="168900" cy="777650"/>
              <a:chOff x="4131600" y="1704350"/>
              <a:chExt cx="168900" cy="777650"/>
            </a:xfrm>
          </p:grpSpPr>
          <p:sp>
            <p:nvSpPr>
              <p:cNvPr id="82" name="Google Shape;82;p15"/>
              <p:cNvSpPr/>
              <p:nvPr/>
            </p:nvSpPr>
            <p:spPr>
              <a:xfrm>
                <a:off x="4131600" y="1704350"/>
                <a:ext cx="168900" cy="4728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5"/>
              <p:cNvSpPr/>
              <p:nvPr/>
            </p:nvSpPr>
            <p:spPr>
              <a:xfrm>
                <a:off x="4131600" y="2217100"/>
                <a:ext cx="168900" cy="2649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4" name="Google Shape;84;p15"/>
            <p:cNvGrpSpPr/>
            <p:nvPr/>
          </p:nvGrpSpPr>
          <p:grpSpPr>
            <a:xfrm rot="10800000">
              <a:off x="4284000" y="1780550"/>
              <a:ext cx="168900" cy="777650"/>
              <a:chOff x="4131600" y="1704350"/>
              <a:chExt cx="168900" cy="777650"/>
            </a:xfrm>
          </p:grpSpPr>
          <p:sp>
            <p:nvSpPr>
              <p:cNvPr id="85" name="Google Shape;85;p15"/>
              <p:cNvSpPr/>
              <p:nvPr/>
            </p:nvSpPr>
            <p:spPr>
              <a:xfrm>
                <a:off x="4131600" y="1704350"/>
                <a:ext cx="168900" cy="4728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5"/>
              <p:cNvSpPr/>
              <p:nvPr/>
            </p:nvSpPr>
            <p:spPr>
              <a:xfrm>
                <a:off x="4131600" y="2217100"/>
                <a:ext cx="168900" cy="2649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7" name="Google Shape;87;p15"/>
            <p:cNvSpPr txBox="1"/>
            <p:nvPr/>
          </p:nvSpPr>
          <p:spPr>
            <a:xfrm>
              <a:off x="40004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A</a:t>
              </a:r>
              <a:endParaRPr b="1">
                <a:solidFill>
                  <a:srgbClr val="FFFFFF"/>
                </a:solidFill>
                <a:latin typeface="Consolas"/>
                <a:ea typeface="Consolas"/>
                <a:cs typeface="Consolas"/>
                <a:sym typeface="Consolas"/>
              </a:endParaRPr>
            </a:p>
          </p:txBody>
        </p:sp>
        <p:sp>
          <p:nvSpPr>
            <p:cNvPr id="88" name="Google Shape;88;p15"/>
            <p:cNvSpPr txBox="1"/>
            <p:nvPr/>
          </p:nvSpPr>
          <p:spPr>
            <a:xfrm>
              <a:off x="42290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G</a:t>
              </a:r>
              <a:endParaRPr b="1">
                <a:solidFill>
                  <a:srgbClr val="FFFFFF"/>
                </a:solidFill>
                <a:latin typeface="Consolas"/>
                <a:ea typeface="Consolas"/>
                <a:cs typeface="Consolas"/>
                <a:sym typeface="Consolas"/>
              </a:endParaRPr>
            </a:p>
          </p:txBody>
        </p:sp>
      </p:grpSp>
      <p:sp>
        <p:nvSpPr>
          <p:cNvPr id="89" name="Google Shape;89;p15"/>
          <p:cNvSpPr txBox="1"/>
          <p:nvPr/>
        </p:nvSpPr>
        <p:spPr>
          <a:xfrm>
            <a:off x="3822525" y="4104825"/>
            <a:ext cx="3000000" cy="551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3200">
                <a:solidFill>
                  <a:schemeClr val="dk1"/>
                </a:solidFill>
                <a:latin typeface="Economica"/>
                <a:ea typeface="Economica"/>
                <a:cs typeface="Economica"/>
                <a:sym typeface="Economica"/>
              </a:rPr>
              <a:t>x  millions</a:t>
            </a:r>
            <a:endParaRPr/>
          </a:p>
        </p:txBody>
      </p:sp>
      <p:grpSp>
        <p:nvGrpSpPr>
          <p:cNvPr id="90" name="Google Shape;90;p15"/>
          <p:cNvGrpSpPr/>
          <p:nvPr/>
        </p:nvGrpSpPr>
        <p:grpSpPr>
          <a:xfrm>
            <a:off x="4101200" y="2829525"/>
            <a:ext cx="1087200" cy="1118100"/>
            <a:chOff x="3720200" y="1610325"/>
            <a:chExt cx="1087200" cy="1118100"/>
          </a:xfrm>
        </p:grpSpPr>
        <p:sp>
          <p:nvSpPr>
            <p:cNvPr id="91" name="Google Shape;91;p15"/>
            <p:cNvSpPr/>
            <p:nvPr/>
          </p:nvSpPr>
          <p:spPr>
            <a:xfrm>
              <a:off x="3720200" y="1610325"/>
              <a:ext cx="1087200" cy="11181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92" name="Google Shape;92;p15"/>
            <p:cNvGrpSpPr/>
            <p:nvPr/>
          </p:nvGrpSpPr>
          <p:grpSpPr>
            <a:xfrm rot="10800000">
              <a:off x="4055400" y="1780550"/>
              <a:ext cx="168900" cy="777650"/>
              <a:chOff x="4131600" y="1704350"/>
              <a:chExt cx="168900" cy="777650"/>
            </a:xfrm>
          </p:grpSpPr>
          <p:sp>
            <p:nvSpPr>
              <p:cNvPr id="93" name="Google Shape;93;p15"/>
              <p:cNvSpPr/>
              <p:nvPr/>
            </p:nvSpPr>
            <p:spPr>
              <a:xfrm>
                <a:off x="4131600" y="1704350"/>
                <a:ext cx="168900" cy="4728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5"/>
              <p:cNvSpPr/>
              <p:nvPr/>
            </p:nvSpPr>
            <p:spPr>
              <a:xfrm>
                <a:off x="4131600" y="2217100"/>
                <a:ext cx="168900" cy="2649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95" name="Google Shape;95;p15"/>
            <p:cNvGrpSpPr/>
            <p:nvPr/>
          </p:nvGrpSpPr>
          <p:grpSpPr>
            <a:xfrm rot="10800000">
              <a:off x="4284000" y="1780550"/>
              <a:ext cx="168900" cy="777650"/>
              <a:chOff x="4131600" y="1704350"/>
              <a:chExt cx="168900" cy="777650"/>
            </a:xfrm>
          </p:grpSpPr>
          <p:sp>
            <p:nvSpPr>
              <p:cNvPr id="96" name="Google Shape;96;p15"/>
              <p:cNvSpPr/>
              <p:nvPr/>
            </p:nvSpPr>
            <p:spPr>
              <a:xfrm>
                <a:off x="4131600" y="1704350"/>
                <a:ext cx="168900" cy="4728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a:off x="4131600" y="2217100"/>
                <a:ext cx="168900" cy="2649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nvSpPr>
          <p:spPr>
            <a:xfrm>
              <a:off x="40004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A</a:t>
              </a:r>
              <a:endParaRPr b="1">
                <a:solidFill>
                  <a:srgbClr val="FFFFFF"/>
                </a:solidFill>
                <a:latin typeface="Consolas"/>
                <a:ea typeface="Consolas"/>
                <a:cs typeface="Consolas"/>
                <a:sym typeface="Consolas"/>
              </a:endParaRPr>
            </a:p>
          </p:txBody>
        </p:sp>
        <p:sp>
          <p:nvSpPr>
            <p:cNvPr id="99" name="Google Shape;99;p15"/>
            <p:cNvSpPr txBox="1"/>
            <p:nvPr/>
          </p:nvSpPr>
          <p:spPr>
            <a:xfrm>
              <a:off x="42290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G</a:t>
              </a:r>
              <a:endParaRPr b="1">
                <a:solidFill>
                  <a:srgbClr val="FFFFFF"/>
                </a:solidFill>
                <a:latin typeface="Consolas"/>
                <a:ea typeface="Consolas"/>
                <a:cs typeface="Consolas"/>
                <a:sym typeface="Consolas"/>
              </a:endParaRPr>
            </a:p>
          </p:txBody>
        </p:sp>
      </p:grpSp>
      <p:grpSp>
        <p:nvGrpSpPr>
          <p:cNvPr id="100" name="Google Shape;100;p15"/>
          <p:cNvGrpSpPr/>
          <p:nvPr/>
        </p:nvGrpSpPr>
        <p:grpSpPr>
          <a:xfrm>
            <a:off x="4939400" y="1762725"/>
            <a:ext cx="1087200" cy="1118100"/>
            <a:chOff x="3720200" y="1610325"/>
            <a:chExt cx="1087200" cy="1118100"/>
          </a:xfrm>
        </p:grpSpPr>
        <p:sp>
          <p:nvSpPr>
            <p:cNvPr id="101" name="Google Shape;101;p15"/>
            <p:cNvSpPr/>
            <p:nvPr/>
          </p:nvSpPr>
          <p:spPr>
            <a:xfrm>
              <a:off x="3720200" y="1610325"/>
              <a:ext cx="1087200" cy="11181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5"/>
            <p:cNvGrpSpPr/>
            <p:nvPr/>
          </p:nvGrpSpPr>
          <p:grpSpPr>
            <a:xfrm rot="10800000">
              <a:off x="4055400" y="1780550"/>
              <a:ext cx="168900" cy="777650"/>
              <a:chOff x="4131600" y="1704350"/>
              <a:chExt cx="168900" cy="777650"/>
            </a:xfrm>
          </p:grpSpPr>
          <p:sp>
            <p:nvSpPr>
              <p:cNvPr id="103" name="Google Shape;103;p15"/>
              <p:cNvSpPr/>
              <p:nvPr/>
            </p:nvSpPr>
            <p:spPr>
              <a:xfrm>
                <a:off x="4131600" y="1704350"/>
                <a:ext cx="168900" cy="4728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5"/>
              <p:cNvSpPr/>
              <p:nvPr/>
            </p:nvSpPr>
            <p:spPr>
              <a:xfrm>
                <a:off x="4131600" y="2217100"/>
                <a:ext cx="168900" cy="2649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05" name="Google Shape;105;p15"/>
            <p:cNvGrpSpPr/>
            <p:nvPr/>
          </p:nvGrpSpPr>
          <p:grpSpPr>
            <a:xfrm rot="10800000">
              <a:off x="4284000" y="1780550"/>
              <a:ext cx="168900" cy="777650"/>
              <a:chOff x="4131600" y="1704350"/>
              <a:chExt cx="168900" cy="777650"/>
            </a:xfrm>
          </p:grpSpPr>
          <p:sp>
            <p:nvSpPr>
              <p:cNvPr id="106" name="Google Shape;106;p15"/>
              <p:cNvSpPr/>
              <p:nvPr/>
            </p:nvSpPr>
            <p:spPr>
              <a:xfrm>
                <a:off x="4131600" y="1704350"/>
                <a:ext cx="168900" cy="4728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7" name="Google Shape;107;p15"/>
              <p:cNvSpPr/>
              <p:nvPr/>
            </p:nvSpPr>
            <p:spPr>
              <a:xfrm>
                <a:off x="4131600" y="2217100"/>
                <a:ext cx="168900" cy="2649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8" name="Google Shape;108;p15"/>
            <p:cNvSpPr txBox="1"/>
            <p:nvPr/>
          </p:nvSpPr>
          <p:spPr>
            <a:xfrm>
              <a:off x="40004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A</a:t>
              </a:r>
              <a:endParaRPr b="1">
                <a:solidFill>
                  <a:srgbClr val="FFFFFF"/>
                </a:solidFill>
                <a:latin typeface="Consolas"/>
                <a:ea typeface="Consolas"/>
                <a:cs typeface="Consolas"/>
                <a:sym typeface="Consolas"/>
              </a:endParaRPr>
            </a:p>
          </p:txBody>
        </p:sp>
        <p:sp>
          <p:nvSpPr>
            <p:cNvPr id="109" name="Google Shape;109;p15"/>
            <p:cNvSpPr txBox="1"/>
            <p:nvPr/>
          </p:nvSpPr>
          <p:spPr>
            <a:xfrm>
              <a:off x="42290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G</a:t>
              </a:r>
              <a:endParaRPr b="1">
                <a:solidFill>
                  <a:srgbClr val="FFFFFF"/>
                </a:solidFill>
                <a:latin typeface="Consolas"/>
                <a:ea typeface="Consolas"/>
                <a:cs typeface="Consolas"/>
                <a:sym typeface="Consolas"/>
              </a:endParaRPr>
            </a:p>
          </p:txBody>
        </p:sp>
      </p:grpSp>
      <p:grpSp>
        <p:nvGrpSpPr>
          <p:cNvPr id="110" name="Google Shape;110;p15"/>
          <p:cNvGrpSpPr/>
          <p:nvPr/>
        </p:nvGrpSpPr>
        <p:grpSpPr>
          <a:xfrm>
            <a:off x="6082400" y="1153125"/>
            <a:ext cx="1087200" cy="1118100"/>
            <a:chOff x="3720200" y="1610325"/>
            <a:chExt cx="1087200" cy="1118100"/>
          </a:xfrm>
        </p:grpSpPr>
        <p:sp>
          <p:nvSpPr>
            <p:cNvPr id="111" name="Google Shape;111;p15"/>
            <p:cNvSpPr/>
            <p:nvPr/>
          </p:nvSpPr>
          <p:spPr>
            <a:xfrm>
              <a:off x="3720200" y="1610325"/>
              <a:ext cx="1087200" cy="11181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2" name="Google Shape;112;p15"/>
            <p:cNvGrpSpPr/>
            <p:nvPr/>
          </p:nvGrpSpPr>
          <p:grpSpPr>
            <a:xfrm rot="10800000">
              <a:off x="4055400" y="1780550"/>
              <a:ext cx="168900" cy="777650"/>
              <a:chOff x="4131600" y="1704350"/>
              <a:chExt cx="168900" cy="777650"/>
            </a:xfrm>
          </p:grpSpPr>
          <p:sp>
            <p:nvSpPr>
              <p:cNvPr id="113" name="Google Shape;113;p15"/>
              <p:cNvSpPr/>
              <p:nvPr/>
            </p:nvSpPr>
            <p:spPr>
              <a:xfrm>
                <a:off x="4131600" y="1704350"/>
                <a:ext cx="168900" cy="4728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5"/>
              <p:cNvSpPr/>
              <p:nvPr/>
            </p:nvSpPr>
            <p:spPr>
              <a:xfrm>
                <a:off x="4131600" y="2217100"/>
                <a:ext cx="168900" cy="2649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5" name="Google Shape;115;p15"/>
            <p:cNvGrpSpPr/>
            <p:nvPr/>
          </p:nvGrpSpPr>
          <p:grpSpPr>
            <a:xfrm rot="10800000">
              <a:off x="4284000" y="1780550"/>
              <a:ext cx="168900" cy="777650"/>
              <a:chOff x="4131600" y="1704350"/>
              <a:chExt cx="168900" cy="777650"/>
            </a:xfrm>
          </p:grpSpPr>
          <p:sp>
            <p:nvSpPr>
              <p:cNvPr id="116" name="Google Shape;116;p15"/>
              <p:cNvSpPr/>
              <p:nvPr/>
            </p:nvSpPr>
            <p:spPr>
              <a:xfrm>
                <a:off x="4131600" y="1704350"/>
                <a:ext cx="168900" cy="4728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5"/>
              <p:cNvSpPr/>
              <p:nvPr/>
            </p:nvSpPr>
            <p:spPr>
              <a:xfrm>
                <a:off x="4131600" y="2217100"/>
                <a:ext cx="168900" cy="2649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8" name="Google Shape;118;p15"/>
            <p:cNvSpPr txBox="1"/>
            <p:nvPr/>
          </p:nvSpPr>
          <p:spPr>
            <a:xfrm>
              <a:off x="40004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A</a:t>
              </a:r>
              <a:endParaRPr b="1">
                <a:solidFill>
                  <a:srgbClr val="FFFFFF"/>
                </a:solidFill>
                <a:latin typeface="Consolas"/>
                <a:ea typeface="Consolas"/>
                <a:cs typeface="Consolas"/>
                <a:sym typeface="Consolas"/>
              </a:endParaRPr>
            </a:p>
          </p:txBody>
        </p:sp>
        <p:sp>
          <p:nvSpPr>
            <p:cNvPr id="119" name="Google Shape;119;p15"/>
            <p:cNvSpPr txBox="1"/>
            <p:nvPr/>
          </p:nvSpPr>
          <p:spPr>
            <a:xfrm>
              <a:off x="42290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G</a:t>
              </a:r>
              <a:endParaRPr b="1">
                <a:solidFill>
                  <a:srgbClr val="FFFFFF"/>
                </a:solidFill>
                <a:latin typeface="Consolas"/>
                <a:ea typeface="Consolas"/>
                <a:cs typeface="Consolas"/>
                <a:sym typeface="Consolas"/>
              </a:endParaRPr>
            </a:p>
          </p:txBody>
        </p:sp>
      </p:grpSp>
      <p:grpSp>
        <p:nvGrpSpPr>
          <p:cNvPr id="120" name="Google Shape;120;p15"/>
          <p:cNvGrpSpPr/>
          <p:nvPr/>
        </p:nvGrpSpPr>
        <p:grpSpPr>
          <a:xfrm>
            <a:off x="6158600" y="2296125"/>
            <a:ext cx="1087200" cy="1118100"/>
            <a:chOff x="3720200" y="1610325"/>
            <a:chExt cx="1087200" cy="1118100"/>
          </a:xfrm>
        </p:grpSpPr>
        <p:sp>
          <p:nvSpPr>
            <p:cNvPr id="121" name="Google Shape;121;p15"/>
            <p:cNvSpPr/>
            <p:nvPr/>
          </p:nvSpPr>
          <p:spPr>
            <a:xfrm>
              <a:off x="3720200" y="1610325"/>
              <a:ext cx="1087200" cy="11181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2" name="Google Shape;122;p15"/>
            <p:cNvGrpSpPr/>
            <p:nvPr/>
          </p:nvGrpSpPr>
          <p:grpSpPr>
            <a:xfrm rot="10800000">
              <a:off x="4055400" y="1780550"/>
              <a:ext cx="168900" cy="777650"/>
              <a:chOff x="4131600" y="1704350"/>
              <a:chExt cx="168900" cy="777650"/>
            </a:xfrm>
          </p:grpSpPr>
          <p:sp>
            <p:nvSpPr>
              <p:cNvPr id="123" name="Google Shape;123;p15"/>
              <p:cNvSpPr/>
              <p:nvPr/>
            </p:nvSpPr>
            <p:spPr>
              <a:xfrm>
                <a:off x="4131600" y="1704350"/>
                <a:ext cx="168900" cy="4728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5"/>
              <p:cNvSpPr/>
              <p:nvPr/>
            </p:nvSpPr>
            <p:spPr>
              <a:xfrm>
                <a:off x="4131600" y="2217100"/>
                <a:ext cx="168900" cy="2649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5" name="Google Shape;125;p15"/>
            <p:cNvGrpSpPr/>
            <p:nvPr/>
          </p:nvGrpSpPr>
          <p:grpSpPr>
            <a:xfrm rot="10800000">
              <a:off x="4284000" y="1780550"/>
              <a:ext cx="168900" cy="777650"/>
              <a:chOff x="4131600" y="1704350"/>
              <a:chExt cx="168900" cy="777650"/>
            </a:xfrm>
          </p:grpSpPr>
          <p:sp>
            <p:nvSpPr>
              <p:cNvPr id="126" name="Google Shape;126;p15"/>
              <p:cNvSpPr/>
              <p:nvPr/>
            </p:nvSpPr>
            <p:spPr>
              <a:xfrm>
                <a:off x="4131600" y="1704350"/>
                <a:ext cx="168900" cy="4728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5"/>
              <p:cNvSpPr/>
              <p:nvPr/>
            </p:nvSpPr>
            <p:spPr>
              <a:xfrm>
                <a:off x="4131600" y="2217100"/>
                <a:ext cx="168900" cy="2649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8" name="Google Shape;128;p15"/>
            <p:cNvSpPr txBox="1"/>
            <p:nvPr/>
          </p:nvSpPr>
          <p:spPr>
            <a:xfrm>
              <a:off x="40004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A</a:t>
              </a:r>
              <a:endParaRPr b="1">
                <a:solidFill>
                  <a:srgbClr val="FFFFFF"/>
                </a:solidFill>
                <a:latin typeface="Consolas"/>
                <a:ea typeface="Consolas"/>
                <a:cs typeface="Consolas"/>
                <a:sym typeface="Consolas"/>
              </a:endParaRPr>
            </a:p>
          </p:txBody>
        </p:sp>
        <p:sp>
          <p:nvSpPr>
            <p:cNvPr id="129" name="Google Shape;129;p15"/>
            <p:cNvSpPr txBox="1"/>
            <p:nvPr/>
          </p:nvSpPr>
          <p:spPr>
            <a:xfrm>
              <a:off x="42290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G</a:t>
              </a:r>
              <a:endParaRPr b="1">
                <a:solidFill>
                  <a:srgbClr val="FFFFFF"/>
                </a:solidFill>
                <a:latin typeface="Consolas"/>
                <a:ea typeface="Consolas"/>
                <a:cs typeface="Consolas"/>
                <a:sym typeface="Consolas"/>
              </a:endParaRPr>
            </a:p>
          </p:txBody>
        </p:sp>
      </p:grpSp>
      <p:grpSp>
        <p:nvGrpSpPr>
          <p:cNvPr id="130" name="Google Shape;130;p15"/>
          <p:cNvGrpSpPr/>
          <p:nvPr/>
        </p:nvGrpSpPr>
        <p:grpSpPr>
          <a:xfrm>
            <a:off x="5244200" y="3286725"/>
            <a:ext cx="1087200" cy="1118100"/>
            <a:chOff x="3720200" y="1610325"/>
            <a:chExt cx="1087200" cy="1118100"/>
          </a:xfrm>
        </p:grpSpPr>
        <p:sp>
          <p:nvSpPr>
            <p:cNvPr id="131" name="Google Shape;131;p15"/>
            <p:cNvSpPr/>
            <p:nvPr/>
          </p:nvSpPr>
          <p:spPr>
            <a:xfrm>
              <a:off x="3720200" y="1610325"/>
              <a:ext cx="1087200" cy="11181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32" name="Google Shape;132;p15"/>
            <p:cNvGrpSpPr/>
            <p:nvPr/>
          </p:nvGrpSpPr>
          <p:grpSpPr>
            <a:xfrm rot="10800000">
              <a:off x="4055400" y="1780550"/>
              <a:ext cx="168900" cy="777650"/>
              <a:chOff x="4131600" y="1704350"/>
              <a:chExt cx="168900" cy="777650"/>
            </a:xfrm>
          </p:grpSpPr>
          <p:sp>
            <p:nvSpPr>
              <p:cNvPr id="133" name="Google Shape;133;p15"/>
              <p:cNvSpPr/>
              <p:nvPr/>
            </p:nvSpPr>
            <p:spPr>
              <a:xfrm>
                <a:off x="4131600" y="1704350"/>
                <a:ext cx="168900" cy="4728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15"/>
              <p:cNvSpPr/>
              <p:nvPr/>
            </p:nvSpPr>
            <p:spPr>
              <a:xfrm>
                <a:off x="4131600" y="2217100"/>
                <a:ext cx="168900" cy="2649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5" name="Google Shape;135;p15"/>
            <p:cNvGrpSpPr/>
            <p:nvPr/>
          </p:nvGrpSpPr>
          <p:grpSpPr>
            <a:xfrm rot="10800000">
              <a:off x="4284000" y="1780550"/>
              <a:ext cx="168900" cy="777650"/>
              <a:chOff x="4131600" y="1704350"/>
              <a:chExt cx="168900" cy="777650"/>
            </a:xfrm>
          </p:grpSpPr>
          <p:sp>
            <p:nvSpPr>
              <p:cNvPr id="136" name="Google Shape;136;p15"/>
              <p:cNvSpPr/>
              <p:nvPr/>
            </p:nvSpPr>
            <p:spPr>
              <a:xfrm>
                <a:off x="4131600" y="1704350"/>
                <a:ext cx="168900" cy="4728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7" name="Google Shape;137;p15"/>
              <p:cNvSpPr/>
              <p:nvPr/>
            </p:nvSpPr>
            <p:spPr>
              <a:xfrm>
                <a:off x="4131600" y="2217100"/>
                <a:ext cx="168900" cy="2649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8" name="Google Shape;138;p15"/>
            <p:cNvSpPr txBox="1"/>
            <p:nvPr/>
          </p:nvSpPr>
          <p:spPr>
            <a:xfrm>
              <a:off x="40004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A</a:t>
              </a:r>
              <a:endParaRPr b="1">
                <a:solidFill>
                  <a:srgbClr val="FFFFFF"/>
                </a:solidFill>
                <a:latin typeface="Consolas"/>
                <a:ea typeface="Consolas"/>
                <a:cs typeface="Consolas"/>
                <a:sym typeface="Consolas"/>
              </a:endParaRPr>
            </a:p>
          </p:txBody>
        </p:sp>
        <p:sp>
          <p:nvSpPr>
            <p:cNvPr id="139" name="Google Shape;139;p15"/>
            <p:cNvSpPr txBox="1"/>
            <p:nvPr/>
          </p:nvSpPr>
          <p:spPr>
            <a:xfrm>
              <a:off x="42290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G</a:t>
              </a:r>
              <a:endParaRPr b="1">
                <a:solidFill>
                  <a:srgbClr val="FFFFFF"/>
                </a:solidFill>
                <a:latin typeface="Consolas"/>
                <a:ea typeface="Consolas"/>
                <a:cs typeface="Consolas"/>
                <a:sym typeface="Consolas"/>
              </a:endParaRPr>
            </a:p>
          </p:txBody>
        </p:sp>
      </p:grpSp>
      <p:grpSp>
        <p:nvGrpSpPr>
          <p:cNvPr id="140" name="Google Shape;140;p15"/>
          <p:cNvGrpSpPr/>
          <p:nvPr/>
        </p:nvGrpSpPr>
        <p:grpSpPr>
          <a:xfrm>
            <a:off x="7225400" y="1534125"/>
            <a:ext cx="1087200" cy="1118100"/>
            <a:chOff x="3720200" y="1610325"/>
            <a:chExt cx="1087200" cy="1118100"/>
          </a:xfrm>
        </p:grpSpPr>
        <p:sp>
          <p:nvSpPr>
            <p:cNvPr id="141" name="Google Shape;141;p15"/>
            <p:cNvSpPr/>
            <p:nvPr/>
          </p:nvSpPr>
          <p:spPr>
            <a:xfrm>
              <a:off x="3720200" y="1610325"/>
              <a:ext cx="1087200" cy="11181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2" name="Google Shape;142;p15"/>
            <p:cNvGrpSpPr/>
            <p:nvPr/>
          </p:nvGrpSpPr>
          <p:grpSpPr>
            <a:xfrm rot="10800000">
              <a:off x="4055400" y="1780550"/>
              <a:ext cx="168900" cy="777650"/>
              <a:chOff x="4131600" y="1704350"/>
              <a:chExt cx="168900" cy="777650"/>
            </a:xfrm>
          </p:grpSpPr>
          <p:sp>
            <p:nvSpPr>
              <p:cNvPr id="143" name="Google Shape;143;p15"/>
              <p:cNvSpPr/>
              <p:nvPr/>
            </p:nvSpPr>
            <p:spPr>
              <a:xfrm>
                <a:off x="4131600" y="1704350"/>
                <a:ext cx="168900" cy="4728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4131600" y="2217100"/>
                <a:ext cx="168900" cy="2649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5" name="Google Shape;145;p15"/>
            <p:cNvGrpSpPr/>
            <p:nvPr/>
          </p:nvGrpSpPr>
          <p:grpSpPr>
            <a:xfrm rot="10800000">
              <a:off x="4284000" y="1780550"/>
              <a:ext cx="168900" cy="777650"/>
              <a:chOff x="4131600" y="1704350"/>
              <a:chExt cx="168900" cy="777650"/>
            </a:xfrm>
          </p:grpSpPr>
          <p:sp>
            <p:nvSpPr>
              <p:cNvPr id="146" name="Google Shape;146;p15"/>
              <p:cNvSpPr/>
              <p:nvPr/>
            </p:nvSpPr>
            <p:spPr>
              <a:xfrm>
                <a:off x="4131600" y="1704350"/>
                <a:ext cx="168900" cy="4728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p:nvPr/>
            </p:nvSpPr>
            <p:spPr>
              <a:xfrm>
                <a:off x="4131600" y="2217100"/>
                <a:ext cx="168900" cy="2649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8" name="Google Shape;148;p15"/>
            <p:cNvSpPr txBox="1"/>
            <p:nvPr/>
          </p:nvSpPr>
          <p:spPr>
            <a:xfrm>
              <a:off x="40004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A</a:t>
              </a:r>
              <a:endParaRPr b="1">
                <a:solidFill>
                  <a:srgbClr val="FFFFFF"/>
                </a:solidFill>
                <a:latin typeface="Consolas"/>
                <a:ea typeface="Consolas"/>
                <a:cs typeface="Consolas"/>
                <a:sym typeface="Consolas"/>
              </a:endParaRPr>
            </a:p>
          </p:txBody>
        </p:sp>
        <p:sp>
          <p:nvSpPr>
            <p:cNvPr id="149" name="Google Shape;149;p15"/>
            <p:cNvSpPr txBox="1"/>
            <p:nvPr/>
          </p:nvSpPr>
          <p:spPr>
            <a:xfrm>
              <a:off x="42290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G</a:t>
              </a:r>
              <a:endParaRPr b="1">
                <a:solidFill>
                  <a:srgbClr val="FFFFFF"/>
                </a:solidFill>
                <a:latin typeface="Consolas"/>
                <a:ea typeface="Consolas"/>
                <a:cs typeface="Consolas"/>
                <a:sym typeface="Consolas"/>
              </a:endParaRPr>
            </a:p>
          </p:txBody>
        </p:sp>
      </p:grpSp>
      <p:grpSp>
        <p:nvGrpSpPr>
          <p:cNvPr id="150" name="Google Shape;150;p15"/>
          <p:cNvGrpSpPr/>
          <p:nvPr/>
        </p:nvGrpSpPr>
        <p:grpSpPr>
          <a:xfrm>
            <a:off x="6615800" y="3439125"/>
            <a:ext cx="1087200" cy="1118100"/>
            <a:chOff x="3720200" y="1610325"/>
            <a:chExt cx="1087200" cy="1118100"/>
          </a:xfrm>
        </p:grpSpPr>
        <p:sp>
          <p:nvSpPr>
            <p:cNvPr id="151" name="Google Shape;151;p15"/>
            <p:cNvSpPr/>
            <p:nvPr/>
          </p:nvSpPr>
          <p:spPr>
            <a:xfrm>
              <a:off x="3720200" y="1610325"/>
              <a:ext cx="1087200" cy="11181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52" name="Google Shape;152;p15"/>
            <p:cNvGrpSpPr/>
            <p:nvPr/>
          </p:nvGrpSpPr>
          <p:grpSpPr>
            <a:xfrm rot="10800000">
              <a:off x="4055400" y="1780550"/>
              <a:ext cx="168900" cy="777650"/>
              <a:chOff x="4131600" y="1704350"/>
              <a:chExt cx="168900" cy="777650"/>
            </a:xfrm>
          </p:grpSpPr>
          <p:sp>
            <p:nvSpPr>
              <p:cNvPr id="153" name="Google Shape;153;p15"/>
              <p:cNvSpPr/>
              <p:nvPr/>
            </p:nvSpPr>
            <p:spPr>
              <a:xfrm>
                <a:off x="4131600" y="1704350"/>
                <a:ext cx="168900" cy="4728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15"/>
              <p:cNvSpPr/>
              <p:nvPr/>
            </p:nvSpPr>
            <p:spPr>
              <a:xfrm>
                <a:off x="4131600" y="2217100"/>
                <a:ext cx="168900" cy="2649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5" name="Google Shape;155;p15"/>
            <p:cNvGrpSpPr/>
            <p:nvPr/>
          </p:nvGrpSpPr>
          <p:grpSpPr>
            <a:xfrm rot="10800000">
              <a:off x="4284000" y="1780550"/>
              <a:ext cx="168900" cy="777650"/>
              <a:chOff x="4131600" y="1704350"/>
              <a:chExt cx="168900" cy="777650"/>
            </a:xfrm>
          </p:grpSpPr>
          <p:sp>
            <p:nvSpPr>
              <p:cNvPr id="156" name="Google Shape;156;p15"/>
              <p:cNvSpPr/>
              <p:nvPr/>
            </p:nvSpPr>
            <p:spPr>
              <a:xfrm>
                <a:off x="4131600" y="1704350"/>
                <a:ext cx="168900" cy="4728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5"/>
              <p:cNvSpPr/>
              <p:nvPr/>
            </p:nvSpPr>
            <p:spPr>
              <a:xfrm>
                <a:off x="4131600" y="2217100"/>
                <a:ext cx="168900" cy="2649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8" name="Google Shape;158;p15"/>
            <p:cNvSpPr txBox="1"/>
            <p:nvPr/>
          </p:nvSpPr>
          <p:spPr>
            <a:xfrm>
              <a:off x="40004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A</a:t>
              </a:r>
              <a:endParaRPr b="1">
                <a:solidFill>
                  <a:srgbClr val="FFFFFF"/>
                </a:solidFill>
                <a:latin typeface="Consolas"/>
                <a:ea typeface="Consolas"/>
                <a:cs typeface="Consolas"/>
                <a:sym typeface="Consolas"/>
              </a:endParaRPr>
            </a:p>
          </p:txBody>
        </p:sp>
        <p:sp>
          <p:nvSpPr>
            <p:cNvPr id="159" name="Google Shape;159;p15"/>
            <p:cNvSpPr txBox="1"/>
            <p:nvPr/>
          </p:nvSpPr>
          <p:spPr>
            <a:xfrm>
              <a:off x="42290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G</a:t>
              </a:r>
              <a:endParaRPr b="1">
                <a:solidFill>
                  <a:srgbClr val="FFFFFF"/>
                </a:solidFill>
                <a:latin typeface="Consolas"/>
                <a:ea typeface="Consolas"/>
                <a:cs typeface="Consolas"/>
                <a:sym typeface="Consolas"/>
              </a:endParaRPr>
            </a:p>
          </p:txBody>
        </p:sp>
      </p:grpSp>
      <p:grpSp>
        <p:nvGrpSpPr>
          <p:cNvPr id="160" name="Google Shape;160;p15"/>
          <p:cNvGrpSpPr/>
          <p:nvPr/>
        </p:nvGrpSpPr>
        <p:grpSpPr>
          <a:xfrm>
            <a:off x="7606400" y="2753325"/>
            <a:ext cx="1087200" cy="1118100"/>
            <a:chOff x="3720200" y="1610325"/>
            <a:chExt cx="1087200" cy="1118100"/>
          </a:xfrm>
        </p:grpSpPr>
        <p:sp>
          <p:nvSpPr>
            <p:cNvPr id="161" name="Google Shape;161;p15"/>
            <p:cNvSpPr/>
            <p:nvPr/>
          </p:nvSpPr>
          <p:spPr>
            <a:xfrm>
              <a:off x="3720200" y="1610325"/>
              <a:ext cx="1087200" cy="11181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62" name="Google Shape;162;p15"/>
            <p:cNvGrpSpPr/>
            <p:nvPr/>
          </p:nvGrpSpPr>
          <p:grpSpPr>
            <a:xfrm rot="10800000">
              <a:off x="4055400" y="1780550"/>
              <a:ext cx="168900" cy="777650"/>
              <a:chOff x="4131600" y="1704350"/>
              <a:chExt cx="168900" cy="777650"/>
            </a:xfrm>
          </p:grpSpPr>
          <p:sp>
            <p:nvSpPr>
              <p:cNvPr id="163" name="Google Shape;163;p15"/>
              <p:cNvSpPr/>
              <p:nvPr/>
            </p:nvSpPr>
            <p:spPr>
              <a:xfrm>
                <a:off x="4131600" y="1704350"/>
                <a:ext cx="168900" cy="4728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15"/>
              <p:cNvSpPr/>
              <p:nvPr/>
            </p:nvSpPr>
            <p:spPr>
              <a:xfrm>
                <a:off x="4131600" y="2217100"/>
                <a:ext cx="168900" cy="2649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5" name="Google Shape;165;p15"/>
            <p:cNvGrpSpPr/>
            <p:nvPr/>
          </p:nvGrpSpPr>
          <p:grpSpPr>
            <a:xfrm rot="10800000">
              <a:off x="4284000" y="1780550"/>
              <a:ext cx="168900" cy="777650"/>
              <a:chOff x="4131600" y="1704350"/>
              <a:chExt cx="168900" cy="777650"/>
            </a:xfrm>
          </p:grpSpPr>
          <p:sp>
            <p:nvSpPr>
              <p:cNvPr id="166" name="Google Shape;166;p15"/>
              <p:cNvSpPr/>
              <p:nvPr/>
            </p:nvSpPr>
            <p:spPr>
              <a:xfrm>
                <a:off x="4131600" y="1704350"/>
                <a:ext cx="168900" cy="4728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5"/>
              <p:cNvSpPr/>
              <p:nvPr/>
            </p:nvSpPr>
            <p:spPr>
              <a:xfrm>
                <a:off x="4131600" y="2217100"/>
                <a:ext cx="168900" cy="2649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8" name="Google Shape;168;p15"/>
            <p:cNvSpPr txBox="1"/>
            <p:nvPr/>
          </p:nvSpPr>
          <p:spPr>
            <a:xfrm>
              <a:off x="40004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A</a:t>
              </a:r>
              <a:endParaRPr b="1">
                <a:solidFill>
                  <a:srgbClr val="FFFFFF"/>
                </a:solidFill>
                <a:latin typeface="Consolas"/>
                <a:ea typeface="Consolas"/>
                <a:cs typeface="Consolas"/>
                <a:sym typeface="Consolas"/>
              </a:endParaRPr>
            </a:p>
          </p:txBody>
        </p:sp>
        <p:sp>
          <p:nvSpPr>
            <p:cNvPr id="169" name="Google Shape;169;p15"/>
            <p:cNvSpPr txBox="1"/>
            <p:nvPr/>
          </p:nvSpPr>
          <p:spPr>
            <a:xfrm>
              <a:off x="42290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G</a:t>
              </a:r>
              <a:endParaRPr b="1">
                <a:solidFill>
                  <a:srgbClr val="FFFFFF"/>
                </a:solidFill>
                <a:latin typeface="Consolas"/>
                <a:ea typeface="Consolas"/>
                <a:cs typeface="Consolas"/>
                <a:sym typeface="Consolas"/>
              </a:endParaRPr>
            </a:p>
          </p:txBody>
        </p:sp>
      </p:gr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9" name="Shape 639"/>
        <p:cNvGrpSpPr/>
        <p:nvPr/>
      </p:nvGrpSpPr>
      <p:grpSpPr>
        <a:xfrm>
          <a:off x="0" y="0"/>
          <a:ext cx="0" cy="0"/>
          <a:chOff x="0" y="0"/>
          <a:chExt cx="0" cy="0"/>
        </a:xfrm>
      </p:grpSpPr>
      <p:sp>
        <p:nvSpPr>
          <p:cNvPr id="640" name="Google Shape;640;p42"/>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Random versus systematic error</a:t>
            </a:r>
            <a:endParaRPr sz="4000"/>
          </a:p>
        </p:txBody>
      </p:sp>
      <p:sp>
        <p:nvSpPr>
          <p:cNvPr id="641" name="Google Shape;641;p42"/>
          <p:cNvSpPr txBox="1"/>
          <p:nvPr/>
        </p:nvSpPr>
        <p:spPr>
          <a:xfrm>
            <a:off x="0" y="4979975"/>
            <a:ext cx="75741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Economica"/>
                <a:ea typeface="Economica"/>
                <a:cs typeface="Economica"/>
                <a:sym typeface="Economica"/>
              </a:rPr>
              <a:t>https://www.researchgate.net/publication/51814240_Identification_and_correction_of_systematic_error_in_high-throughput_sequence_data</a:t>
            </a:r>
            <a:endParaRPr b="1" sz="1000">
              <a:latin typeface="Economica"/>
              <a:ea typeface="Economica"/>
              <a:cs typeface="Economica"/>
              <a:sym typeface="Economica"/>
            </a:endParaRPr>
          </a:p>
        </p:txBody>
      </p:sp>
      <p:pic>
        <p:nvPicPr>
          <p:cNvPr descr="Untitled.png" id="642" name="Google Shape;642;p42"/>
          <p:cNvPicPr preferRelativeResize="0"/>
          <p:nvPr/>
        </p:nvPicPr>
        <p:blipFill rotWithShape="1">
          <a:blip r:embed="rId3">
            <a:alphaModFix/>
          </a:blip>
          <a:srcRect b="32267" l="0" r="0" t="0"/>
          <a:stretch/>
        </p:blipFill>
        <p:spPr>
          <a:xfrm>
            <a:off x="40348" y="864750"/>
            <a:ext cx="9032489" cy="4115224"/>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0">
  <p:cSld>
    <p:spTree>
      <p:nvGrpSpPr>
        <p:cNvPr id="646" name="Shape 646"/>
        <p:cNvGrpSpPr/>
        <p:nvPr/>
      </p:nvGrpSpPr>
      <p:grpSpPr>
        <a:xfrm>
          <a:off x="0" y="0"/>
          <a:ext cx="0" cy="0"/>
          <a:chOff x="0" y="0"/>
          <a:chExt cx="0" cy="0"/>
        </a:xfrm>
      </p:grpSpPr>
      <p:sp>
        <p:nvSpPr>
          <p:cNvPr id="647" name="Google Shape;647;p43"/>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Random versus systematic error</a:t>
            </a:r>
            <a:endParaRPr sz="4000"/>
          </a:p>
        </p:txBody>
      </p:sp>
      <p:sp>
        <p:nvSpPr>
          <p:cNvPr id="648" name="Google Shape;648;p43"/>
          <p:cNvSpPr txBox="1"/>
          <p:nvPr/>
        </p:nvSpPr>
        <p:spPr>
          <a:xfrm>
            <a:off x="0" y="4979975"/>
            <a:ext cx="75741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Economica"/>
                <a:ea typeface="Economica"/>
                <a:cs typeface="Economica"/>
                <a:sym typeface="Economica"/>
              </a:rPr>
              <a:t>https://www.researchgate.net/publication/51814240_Identification_and_correction_of_systematic_error_in_high-throughput_sequence_data</a:t>
            </a:r>
            <a:endParaRPr b="1" sz="1000">
              <a:latin typeface="Economica"/>
              <a:ea typeface="Economica"/>
              <a:cs typeface="Economica"/>
              <a:sym typeface="Economica"/>
            </a:endParaRPr>
          </a:p>
        </p:txBody>
      </p:sp>
      <p:pic>
        <p:nvPicPr>
          <p:cNvPr descr="Untitled.png" id="649" name="Google Shape;649;p43"/>
          <p:cNvPicPr preferRelativeResize="0"/>
          <p:nvPr/>
        </p:nvPicPr>
        <p:blipFill>
          <a:blip r:embed="rId3">
            <a:alphaModFix/>
          </a:blip>
          <a:stretch>
            <a:fillRect/>
          </a:stretch>
        </p:blipFill>
        <p:spPr>
          <a:xfrm>
            <a:off x="1828800" y="1071025"/>
            <a:ext cx="5584532" cy="3756549"/>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44"/>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Strand bias from PCR</a:t>
            </a:r>
            <a:endParaRPr sz="4000"/>
          </a:p>
        </p:txBody>
      </p:sp>
      <p:sp>
        <p:nvSpPr>
          <p:cNvPr id="655" name="Google Shape;655;p44"/>
          <p:cNvSpPr txBox="1"/>
          <p:nvPr/>
        </p:nvSpPr>
        <p:spPr>
          <a:xfrm>
            <a:off x="0" y="4979975"/>
            <a:ext cx="75741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Economica"/>
                <a:ea typeface="Economica"/>
                <a:cs typeface="Economica"/>
                <a:sym typeface="Economica"/>
              </a:rPr>
              <a:t>http://gatkforums.broadinstitute.org/gatk/discussion/49/using-variant-annotator</a:t>
            </a:r>
            <a:endParaRPr b="1" sz="1000">
              <a:latin typeface="Economica"/>
              <a:ea typeface="Economica"/>
              <a:cs typeface="Economica"/>
              <a:sym typeface="Economica"/>
            </a:endParaRPr>
          </a:p>
        </p:txBody>
      </p:sp>
      <p:pic>
        <p:nvPicPr>
          <p:cNvPr id="656" name="Google Shape;656;p44"/>
          <p:cNvPicPr preferRelativeResize="0"/>
          <p:nvPr/>
        </p:nvPicPr>
        <p:blipFill>
          <a:blip r:embed="rId3">
            <a:alphaModFix/>
          </a:blip>
          <a:stretch>
            <a:fillRect/>
          </a:stretch>
        </p:blipFill>
        <p:spPr>
          <a:xfrm>
            <a:off x="1143000" y="1071025"/>
            <a:ext cx="6696180" cy="3756551"/>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45"/>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Pileups of many differences from paralogy</a:t>
            </a:r>
            <a:endParaRPr sz="4000"/>
          </a:p>
        </p:txBody>
      </p:sp>
      <p:sp>
        <p:nvSpPr>
          <p:cNvPr id="662" name="Google Shape;662;p45"/>
          <p:cNvSpPr txBox="1"/>
          <p:nvPr/>
        </p:nvSpPr>
        <p:spPr>
          <a:xfrm>
            <a:off x="0" y="4979975"/>
            <a:ext cx="75741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Economica"/>
                <a:ea typeface="Economica"/>
                <a:cs typeface="Economica"/>
                <a:sym typeface="Economica"/>
              </a:rPr>
              <a:t>http://massgenomics.org/2013/06/ngs-false-positives.html</a:t>
            </a:r>
            <a:endParaRPr b="1" sz="1000">
              <a:latin typeface="Economica"/>
              <a:ea typeface="Economica"/>
              <a:cs typeface="Economica"/>
              <a:sym typeface="Economica"/>
            </a:endParaRPr>
          </a:p>
        </p:txBody>
      </p:sp>
      <p:pic>
        <p:nvPicPr>
          <p:cNvPr id="663" name="Google Shape;663;p45"/>
          <p:cNvPicPr preferRelativeResize="0"/>
          <p:nvPr/>
        </p:nvPicPr>
        <p:blipFill>
          <a:blip r:embed="rId3">
            <a:alphaModFix/>
          </a:blip>
          <a:stretch>
            <a:fillRect/>
          </a:stretch>
        </p:blipFill>
        <p:spPr>
          <a:xfrm>
            <a:off x="436400" y="1064525"/>
            <a:ext cx="4828050" cy="3851700"/>
          </a:xfrm>
          <a:prstGeom prst="rect">
            <a:avLst/>
          </a:prstGeom>
          <a:noFill/>
          <a:ln>
            <a:noFill/>
          </a:ln>
        </p:spPr>
      </p:pic>
      <p:pic>
        <p:nvPicPr>
          <p:cNvPr id="664" name="Google Shape;664;p45"/>
          <p:cNvPicPr preferRelativeResize="0"/>
          <p:nvPr/>
        </p:nvPicPr>
        <p:blipFill>
          <a:blip r:embed="rId4">
            <a:alphaModFix/>
          </a:blip>
          <a:stretch>
            <a:fillRect/>
          </a:stretch>
        </p:blipFill>
        <p:spPr>
          <a:xfrm>
            <a:off x="6142925" y="1099850"/>
            <a:ext cx="2198100" cy="2190950"/>
          </a:xfrm>
          <a:prstGeom prst="rect">
            <a:avLst/>
          </a:prstGeom>
          <a:noFill/>
          <a:ln>
            <a:noFill/>
          </a:ln>
        </p:spPr>
      </p:pic>
      <p:pic>
        <p:nvPicPr>
          <p:cNvPr descr="Untitled.png" id="665" name="Google Shape;665;p45"/>
          <p:cNvPicPr preferRelativeResize="0"/>
          <p:nvPr/>
        </p:nvPicPr>
        <p:blipFill>
          <a:blip r:embed="rId5">
            <a:alphaModFix/>
          </a:blip>
          <a:stretch>
            <a:fillRect/>
          </a:stretch>
        </p:blipFill>
        <p:spPr>
          <a:xfrm>
            <a:off x="5360574" y="3614227"/>
            <a:ext cx="3631026" cy="1082276"/>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pic>
        <p:nvPicPr>
          <p:cNvPr id="670" name="Google Shape;670;p46"/>
          <p:cNvPicPr preferRelativeResize="0"/>
          <p:nvPr/>
        </p:nvPicPr>
        <p:blipFill>
          <a:blip r:embed="rId3">
            <a:alphaModFix/>
          </a:blip>
          <a:stretch>
            <a:fillRect/>
          </a:stretch>
        </p:blipFill>
        <p:spPr>
          <a:xfrm>
            <a:off x="457200" y="842425"/>
            <a:ext cx="8136806" cy="3920076"/>
          </a:xfrm>
          <a:prstGeom prst="rect">
            <a:avLst/>
          </a:prstGeom>
          <a:noFill/>
          <a:ln>
            <a:noFill/>
          </a:ln>
        </p:spPr>
      </p:pic>
      <p:sp>
        <p:nvSpPr>
          <p:cNvPr id="671" name="Google Shape;671;p46"/>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Calling INDELs is _much_ harder than SNPs</a:t>
            </a:r>
            <a:endParaRPr sz="40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5" name="Shape 675"/>
        <p:cNvGrpSpPr/>
        <p:nvPr/>
      </p:nvGrpSpPr>
      <p:grpSpPr>
        <a:xfrm>
          <a:off x="0" y="0"/>
          <a:ext cx="0" cy="0"/>
          <a:chOff x="0" y="0"/>
          <a:chExt cx="0" cy="0"/>
        </a:xfrm>
      </p:grpSpPr>
      <p:sp>
        <p:nvSpPr>
          <p:cNvPr id="676" name="Google Shape;676;p47"/>
          <p:cNvSpPr txBox="1"/>
          <p:nvPr>
            <p:ph type="title"/>
          </p:nvPr>
        </p:nvSpPr>
        <p:spPr>
          <a:xfrm>
            <a:off x="311700" y="87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INDEL "realignment"</a:t>
            </a:r>
            <a:endParaRPr sz="4000"/>
          </a:p>
        </p:txBody>
      </p:sp>
      <p:pic>
        <p:nvPicPr>
          <p:cNvPr id="677" name="Google Shape;677;p47"/>
          <p:cNvPicPr preferRelativeResize="0"/>
          <p:nvPr/>
        </p:nvPicPr>
        <p:blipFill>
          <a:blip r:embed="rId3">
            <a:alphaModFix/>
          </a:blip>
          <a:stretch>
            <a:fillRect/>
          </a:stretch>
        </p:blipFill>
        <p:spPr>
          <a:xfrm>
            <a:off x="386175" y="832750"/>
            <a:ext cx="6490599" cy="4099901"/>
          </a:xfrm>
          <a:prstGeom prst="rect">
            <a:avLst/>
          </a:prstGeom>
          <a:noFill/>
          <a:ln>
            <a:noFill/>
          </a:ln>
        </p:spPr>
      </p:pic>
      <p:sp>
        <p:nvSpPr>
          <p:cNvPr id="678" name="Google Shape;678;p47"/>
          <p:cNvSpPr txBox="1"/>
          <p:nvPr/>
        </p:nvSpPr>
        <p:spPr>
          <a:xfrm>
            <a:off x="0" y="4979975"/>
            <a:ext cx="7574100" cy="2181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000">
                <a:latin typeface="Economica"/>
                <a:ea typeface="Economica"/>
                <a:cs typeface="Economica"/>
                <a:sym typeface="Economica"/>
              </a:rPr>
              <a:t>https://genomebiology.biomedcentral.com/articles/10.1186/gb-2010-11-10-r99</a:t>
            </a:r>
            <a:endParaRPr b="1" sz="1000">
              <a:latin typeface="Economica"/>
              <a:ea typeface="Economica"/>
              <a:cs typeface="Economica"/>
              <a:sym typeface="Economica"/>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2" name="Shape 682"/>
        <p:cNvGrpSpPr/>
        <p:nvPr/>
      </p:nvGrpSpPr>
      <p:grpSpPr>
        <a:xfrm>
          <a:off x="0" y="0"/>
          <a:ext cx="0" cy="0"/>
          <a:chOff x="0" y="0"/>
          <a:chExt cx="0" cy="0"/>
        </a:xfrm>
      </p:grpSpPr>
      <p:sp>
        <p:nvSpPr>
          <p:cNvPr id="683" name="Google Shape;683;p48"/>
          <p:cNvSpPr txBox="1"/>
          <p:nvPr>
            <p:ph type="title"/>
          </p:nvPr>
        </p:nvSpPr>
        <p:spPr>
          <a:xfrm>
            <a:off x="311700" y="87325"/>
            <a:ext cx="8520600" cy="831300"/>
          </a:xfrm>
          <a:prstGeom prst="rect">
            <a:avLst/>
          </a:prstGeom>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
              <a:t>Some excellent resources to learn about manual review</a:t>
            </a:r>
            <a:endParaRPr/>
          </a:p>
        </p:txBody>
      </p:sp>
      <p:sp>
        <p:nvSpPr>
          <p:cNvPr id="684" name="Google Shape;684;p48"/>
          <p:cNvSpPr txBox="1"/>
          <p:nvPr>
            <p:ph idx="1" type="body"/>
          </p:nvPr>
        </p:nvSpPr>
        <p:spPr>
          <a:xfrm>
            <a:off x="311700" y="1225225"/>
            <a:ext cx="8520600" cy="33540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b="1" lang="en">
                <a:latin typeface="Arial"/>
                <a:ea typeface="Arial"/>
                <a:cs typeface="Arial"/>
                <a:sym typeface="Arial"/>
              </a:rPr>
              <a:t>Griffith Lab guides to manual review in IGV</a:t>
            </a:r>
            <a:r>
              <a:rPr lang="en">
                <a:latin typeface="Arial"/>
                <a:ea typeface="Arial"/>
                <a:cs typeface="Arial"/>
                <a:sym typeface="Arial"/>
              </a:rPr>
              <a:t>: </a:t>
            </a:r>
            <a:endParaRPr>
              <a:latin typeface="Arial"/>
              <a:ea typeface="Arial"/>
              <a:cs typeface="Arial"/>
              <a:sym typeface="Arial"/>
            </a:endParaRPr>
          </a:p>
          <a:p>
            <a:pPr indent="-342900" lvl="0" marL="457200" rtl="0" algn="l">
              <a:lnSpc>
                <a:spcPct val="100000"/>
              </a:lnSpc>
              <a:spcBef>
                <a:spcPts val="0"/>
              </a:spcBef>
              <a:spcAft>
                <a:spcPts val="0"/>
              </a:spcAft>
              <a:buSzPts val="1800"/>
              <a:buFont typeface="Arial"/>
              <a:buChar char="●"/>
            </a:pPr>
            <a:r>
              <a:rPr lang="en" u="sng">
                <a:solidFill>
                  <a:schemeClr val="accent5"/>
                </a:solidFill>
                <a:latin typeface="Arial"/>
                <a:ea typeface="Arial"/>
                <a:cs typeface="Arial"/>
                <a:sym typeface="Arial"/>
                <a:hlinkClick r:id="rId3">
                  <a:extLst>
                    <a:ext uri="{A12FA001-AC4F-418D-AE19-62706E023703}">
                      <ahyp:hlinkClr val="tx"/>
                    </a:ext>
                  </a:extLst>
                </a:hlinkClick>
              </a:rPr>
              <a:t>https://rnabio.org/module-02-alignment/0002/04/01/IGV/</a:t>
            </a:r>
            <a:r>
              <a:rPr lang="en">
                <a:latin typeface="Arial"/>
                <a:ea typeface="Arial"/>
                <a:cs typeface="Arial"/>
                <a:sym typeface="Arial"/>
              </a:rPr>
              <a:t> </a:t>
            </a:r>
            <a:endParaRPr>
              <a:latin typeface="Arial"/>
              <a:ea typeface="Arial"/>
              <a:cs typeface="Arial"/>
              <a:sym typeface="Arial"/>
            </a:endParaRPr>
          </a:p>
          <a:p>
            <a:pPr indent="-342900" lvl="0" marL="457200" rtl="0" algn="l">
              <a:lnSpc>
                <a:spcPct val="120000"/>
              </a:lnSpc>
              <a:spcBef>
                <a:spcPts val="0"/>
              </a:spcBef>
              <a:spcAft>
                <a:spcPts val="0"/>
              </a:spcAft>
              <a:buSzPts val="1800"/>
              <a:buChar char="●"/>
            </a:pPr>
            <a:r>
              <a:rPr lang="en" u="sng">
                <a:solidFill>
                  <a:schemeClr val="hlink"/>
                </a:solidFill>
                <a:highlight>
                  <a:srgbClr val="FFFFFF"/>
                </a:highlight>
                <a:latin typeface="Roboto"/>
                <a:ea typeface="Roboto"/>
                <a:cs typeface="Roboto"/>
                <a:sym typeface="Roboto"/>
                <a:hlinkClick r:id="rId4"/>
              </a:rPr>
              <a:t>Standard operating procedure for somatic variant refinement of sequencing data with paired tumor and normal samples</a:t>
            </a:r>
            <a:endParaRPr/>
          </a:p>
          <a:p>
            <a:pPr indent="0" lvl="0" marL="0" rtl="0" algn="l">
              <a:spcBef>
                <a:spcPts val="1200"/>
              </a:spcBef>
              <a:spcAft>
                <a:spcPts val="0"/>
              </a:spcAft>
              <a:buNone/>
            </a:pPr>
            <a:r>
              <a:t/>
            </a:r>
            <a:endParaRPr/>
          </a:p>
          <a:p>
            <a:pPr indent="0" lvl="0" marL="0" rtl="0" algn="l">
              <a:spcBef>
                <a:spcPts val="1600"/>
              </a:spcBef>
              <a:spcAft>
                <a:spcPts val="1600"/>
              </a:spcAft>
              <a:buNone/>
            </a:pPr>
            <a:r>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16"/>
          <p:cNvSpPr txBox="1"/>
          <p:nvPr>
            <p:ph type="title"/>
          </p:nvPr>
        </p:nvSpPr>
        <p:spPr>
          <a:xfrm>
            <a:off x="311700" y="3921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3200"/>
              <a:t>Each DNA cluster is amplified from a </a:t>
            </a:r>
            <a:r>
              <a:rPr lang="en" sz="3200" u="sng"/>
              <a:t>single strand</a:t>
            </a:r>
            <a:r>
              <a:rPr lang="en" sz="3200"/>
              <a:t> from a </a:t>
            </a:r>
            <a:r>
              <a:rPr lang="en" sz="3200" u="sng"/>
              <a:t>single haploid chromosome</a:t>
            </a:r>
            <a:r>
              <a:rPr lang="en" sz="3200"/>
              <a:t> from a </a:t>
            </a:r>
            <a:r>
              <a:rPr lang="en" sz="3200" u="sng"/>
              <a:t>single cell</a:t>
            </a:r>
            <a:r>
              <a:rPr lang="en" sz="3200"/>
              <a:t>.</a:t>
            </a:r>
            <a:endParaRPr sz="3200"/>
          </a:p>
        </p:txBody>
      </p:sp>
      <p:pic>
        <p:nvPicPr>
          <p:cNvPr id="175" name="Google Shape;175;p16"/>
          <p:cNvPicPr preferRelativeResize="0"/>
          <p:nvPr/>
        </p:nvPicPr>
        <p:blipFill rotWithShape="1">
          <a:blip r:embed="rId3">
            <a:alphaModFix/>
          </a:blip>
          <a:srcRect b="51057" l="32968" r="33228" t="0"/>
          <a:stretch/>
        </p:blipFill>
        <p:spPr>
          <a:xfrm>
            <a:off x="2551479" y="1374175"/>
            <a:ext cx="1747920" cy="3322701"/>
          </a:xfrm>
          <a:prstGeom prst="rect">
            <a:avLst/>
          </a:prstGeom>
          <a:noFill/>
          <a:ln>
            <a:noFill/>
          </a:ln>
        </p:spPr>
      </p:pic>
      <p:pic>
        <p:nvPicPr>
          <p:cNvPr id="176" name="Google Shape;176;p16"/>
          <p:cNvPicPr preferRelativeResize="0"/>
          <p:nvPr/>
        </p:nvPicPr>
        <p:blipFill rotWithShape="1">
          <a:blip r:embed="rId3">
            <a:alphaModFix/>
          </a:blip>
          <a:srcRect b="0" l="66945" r="0" t="49075"/>
          <a:stretch/>
        </p:blipFill>
        <p:spPr>
          <a:xfrm>
            <a:off x="4735225" y="1374163"/>
            <a:ext cx="1642724" cy="3322701"/>
          </a:xfrm>
          <a:prstGeom prst="rect">
            <a:avLst/>
          </a:prstGeom>
          <a:noFill/>
          <a:ln>
            <a:noFill/>
          </a:ln>
        </p:spPr>
      </p:pic>
      <p:grpSp>
        <p:nvGrpSpPr>
          <p:cNvPr id="177" name="Google Shape;177;p16"/>
          <p:cNvGrpSpPr/>
          <p:nvPr/>
        </p:nvGrpSpPr>
        <p:grpSpPr>
          <a:xfrm>
            <a:off x="62600" y="2829525"/>
            <a:ext cx="1087200" cy="1118100"/>
            <a:chOff x="3720200" y="1610325"/>
            <a:chExt cx="1087200" cy="1118100"/>
          </a:xfrm>
        </p:grpSpPr>
        <p:sp>
          <p:nvSpPr>
            <p:cNvPr id="178" name="Google Shape;178;p16"/>
            <p:cNvSpPr/>
            <p:nvPr/>
          </p:nvSpPr>
          <p:spPr>
            <a:xfrm>
              <a:off x="3720200" y="1610325"/>
              <a:ext cx="1087200" cy="11181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79" name="Google Shape;179;p16"/>
            <p:cNvGrpSpPr/>
            <p:nvPr/>
          </p:nvGrpSpPr>
          <p:grpSpPr>
            <a:xfrm rot="10800000">
              <a:off x="4055400" y="1780550"/>
              <a:ext cx="168900" cy="777650"/>
              <a:chOff x="4131600" y="1704350"/>
              <a:chExt cx="168900" cy="777650"/>
            </a:xfrm>
          </p:grpSpPr>
          <p:sp>
            <p:nvSpPr>
              <p:cNvPr id="180" name="Google Shape;180;p16"/>
              <p:cNvSpPr/>
              <p:nvPr/>
            </p:nvSpPr>
            <p:spPr>
              <a:xfrm>
                <a:off x="4131600" y="1704350"/>
                <a:ext cx="168900" cy="4728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6"/>
              <p:cNvSpPr/>
              <p:nvPr/>
            </p:nvSpPr>
            <p:spPr>
              <a:xfrm>
                <a:off x="4131600" y="2217100"/>
                <a:ext cx="168900" cy="2649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2" name="Google Shape;182;p16"/>
            <p:cNvGrpSpPr/>
            <p:nvPr/>
          </p:nvGrpSpPr>
          <p:grpSpPr>
            <a:xfrm rot="10800000">
              <a:off x="4284000" y="1780550"/>
              <a:ext cx="168900" cy="777650"/>
              <a:chOff x="4131600" y="1704350"/>
              <a:chExt cx="168900" cy="777650"/>
            </a:xfrm>
          </p:grpSpPr>
          <p:sp>
            <p:nvSpPr>
              <p:cNvPr id="183" name="Google Shape;183;p16"/>
              <p:cNvSpPr/>
              <p:nvPr/>
            </p:nvSpPr>
            <p:spPr>
              <a:xfrm>
                <a:off x="4131600" y="1704350"/>
                <a:ext cx="168900" cy="4728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6"/>
              <p:cNvSpPr/>
              <p:nvPr/>
            </p:nvSpPr>
            <p:spPr>
              <a:xfrm>
                <a:off x="4131600" y="2217100"/>
                <a:ext cx="168900" cy="2649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85" name="Google Shape;185;p16"/>
            <p:cNvSpPr txBox="1"/>
            <p:nvPr/>
          </p:nvSpPr>
          <p:spPr>
            <a:xfrm>
              <a:off x="40004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A</a:t>
              </a:r>
              <a:endParaRPr b="1">
                <a:solidFill>
                  <a:srgbClr val="FFFFFF"/>
                </a:solidFill>
                <a:latin typeface="Consolas"/>
                <a:ea typeface="Consolas"/>
                <a:cs typeface="Consolas"/>
                <a:sym typeface="Consolas"/>
              </a:endParaRPr>
            </a:p>
          </p:txBody>
        </p:sp>
        <p:sp>
          <p:nvSpPr>
            <p:cNvPr id="186" name="Google Shape;186;p16"/>
            <p:cNvSpPr txBox="1"/>
            <p:nvPr/>
          </p:nvSpPr>
          <p:spPr>
            <a:xfrm>
              <a:off x="42290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G</a:t>
              </a:r>
              <a:endParaRPr b="1">
                <a:solidFill>
                  <a:srgbClr val="FFFFFF"/>
                </a:solidFill>
                <a:latin typeface="Consolas"/>
                <a:ea typeface="Consolas"/>
                <a:cs typeface="Consolas"/>
                <a:sym typeface="Consolas"/>
              </a:endParaRPr>
            </a:p>
          </p:txBody>
        </p:sp>
      </p:grpSp>
      <p:grpSp>
        <p:nvGrpSpPr>
          <p:cNvPr id="187" name="Google Shape;187;p16"/>
          <p:cNvGrpSpPr/>
          <p:nvPr/>
        </p:nvGrpSpPr>
        <p:grpSpPr>
          <a:xfrm>
            <a:off x="900800" y="1762725"/>
            <a:ext cx="1087200" cy="1118100"/>
            <a:chOff x="3720200" y="1610325"/>
            <a:chExt cx="1087200" cy="1118100"/>
          </a:xfrm>
        </p:grpSpPr>
        <p:sp>
          <p:nvSpPr>
            <p:cNvPr id="188" name="Google Shape;188;p16"/>
            <p:cNvSpPr/>
            <p:nvPr/>
          </p:nvSpPr>
          <p:spPr>
            <a:xfrm>
              <a:off x="3720200" y="1610325"/>
              <a:ext cx="1087200" cy="11181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89" name="Google Shape;189;p16"/>
            <p:cNvGrpSpPr/>
            <p:nvPr/>
          </p:nvGrpSpPr>
          <p:grpSpPr>
            <a:xfrm rot="10800000">
              <a:off x="4055400" y="1780550"/>
              <a:ext cx="168900" cy="777650"/>
              <a:chOff x="4131600" y="1704350"/>
              <a:chExt cx="168900" cy="777650"/>
            </a:xfrm>
          </p:grpSpPr>
          <p:sp>
            <p:nvSpPr>
              <p:cNvPr id="190" name="Google Shape;190;p16"/>
              <p:cNvSpPr/>
              <p:nvPr/>
            </p:nvSpPr>
            <p:spPr>
              <a:xfrm>
                <a:off x="4131600" y="1704350"/>
                <a:ext cx="168900" cy="4728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6"/>
              <p:cNvSpPr/>
              <p:nvPr/>
            </p:nvSpPr>
            <p:spPr>
              <a:xfrm>
                <a:off x="4131600" y="2217100"/>
                <a:ext cx="168900" cy="2649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2" name="Google Shape;192;p16"/>
            <p:cNvGrpSpPr/>
            <p:nvPr/>
          </p:nvGrpSpPr>
          <p:grpSpPr>
            <a:xfrm rot="10800000">
              <a:off x="4284000" y="1780550"/>
              <a:ext cx="168900" cy="777650"/>
              <a:chOff x="4131600" y="1704350"/>
              <a:chExt cx="168900" cy="777650"/>
            </a:xfrm>
          </p:grpSpPr>
          <p:sp>
            <p:nvSpPr>
              <p:cNvPr id="193" name="Google Shape;193;p16"/>
              <p:cNvSpPr/>
              <p:nvPr/>
            </p:nvSpPr>
            <p:spPr>
              <a:xfrm>
                <a:off x="4131600" y="1704350"/>
                <a:ext cx="168900" cy="4728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16"/>
              <p:cNvSpPr/>
              <p:nvPr/>
            </p:nvSpPr>
            <p:spPr>
              <a:xfrm>
                <a:off x="4131600" y="2217100"/>
                <a:ext cx="168900" cy="2649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95" name="Google Shape;195;p16"/>
            <p:cNvSpPr txBox="1"/>
            <p:nvPr/>
          </p:nvSpPr>
          <p:spPr>
            <a:xfrm>
              <a:off x="40004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A</a:t>
              </a:r>
              <a:endParaRPr b="1">
                <a:solidFill>
                  <a:srgbClr val="FFFFFF"/>
                </a:solidFill>
                <a:latin typeface="Consolas"/>
                <a:ea typeface="Consolas"/>
                <a:cs typeface="Consolas"/>
                <a:sym typeface="Consolas"/>
              </a:endParaRPr>
            </a:p>
          </p:txBody>
        </p:sp>
        <p:sp>
          <p:nvSpPr>
            <p:cNvPr id="196" name="Google Shape;196;p16"/>
            <p:cNvSpPr txBox="1"/>
            <p:nvPr/>
          </p:nvSpPr>
          <p:spPr>
            <a:xfrm>
              <a:off x="42290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G</a:t>
              </a:r>
              <a:endParaRPr b="1">
                <a:solidFill>
                  <a:srgbClr val="FFFFFF"/>
                </a:solidFill>
                <a:latin typeface="Consolas"/>
                <a:ea typeface="Consolas"/>
                <a:cs typeface="Consolas"/>
                <a:sym typeface="Consolas"/>
              </a:endParaRPr>
            </a:p>
          </p:txBody>
        </p:sp>
      </p:grpSp>
      <p:cxnSp>
        <p:nvCxnSpPr>
          <p:cNvPr id="197" name="Google Shape;197;p16"/>
          <p:cNvCxnSpPr/>
          <p:nvPr/>
        </p:nvCxnSpPr>
        <p:spPr>
          <a:xfrm>
            <a:off x="1328500" y="2669650"/>
            <a:ext cx="1537800" cy="1021800"/>
          </a:xfrm>
          <a:prstGeom prst="straightConnector1">
            <a:avLst/>
          </a:prstGeom>
          <a:noFill/>
          <a:ln cap="flat" cmpd="sng" w="9525">
            <a:solidFill>
              <a:srgbClr val="000000"/>
            </a:solidFill>
            <a:prstDash val="solid"/>
            <a:round/>
            <a:headEnd len="med" w="med" type="none"/>
            <a:tailEnd len="med" w="med" type="triangle"/>
          </a:ln>
        </p:spPr>
      </p:cxnSp>
      <p:cxnSp>
        <p:nvCxnSpPr>
          <p:cNvPr id="198" name="Google Shape;198;p16"/>
          <p:cNvCxnSpPr/>
          <p:nvPr/>
        </p:nvCxnSpPr>
        <p:spPr>
          <a:xfrm>
            <a:off x="1557100" y="2593450"/>
            <a:ext cx="1569000" cy="804000"/>
          </a:xfrm>
          <a:prstGeom prst="straightConnector1">
            <a:avLst/>
          </a:prstGeom>
          <a:noFill/>
          <a:ln cap="flat" cmpd="sng" w="9525">
            <a:solidFill>
              <a:srgbClr val="000000"/>
            </a:solidFill>
            <a:prstDash val="solid"/>
            <a:round/>
            <a:headEnd len="med" w="med" type="none"/>
            <a:tailEnd len="med" w="med" type="triangle"/>
          </a:ln>
        </p:spPr>
      </p:cxnSp>
      <p:cxnSp>
        <p:nvCxnSpPr>
          <p:cNvPr id="199" name="Google Shape;199;p16"/>
          <p:cNvCxnSpPr/>
          <p:nvPr/>
        </p:nvCxnSpPr>
        <p:spPr>
          <a:xfrm>
            <a:off x="450200" y="3691450"/>
            <a:ext cx="2376600" cy="372600"/>
          </a:xfrm>
          <a:prstGeom prst="straightConnector1">
            <a:avLst/>
          </a:prstGeom>
          <a:noFill/>
          <a:ln cap="flat" cmpd="sng" w="9525">
            <a:solidFill>
              <a:srgbClr val="000000"/>
            </a:solidFill>
            <a:prstDash val="solid"/>
            <a:round/>
            <a:headEnd len="med" w="med" type="none"/>
            <a:tailEnd len="med" w="med" type="triangle"/>
          </a:ln>
        </p:spPr>
      </p:cxnSp>
      <p:sp>
        <p:nvSpPr>
          <p:cNvPr id="200" name="Google Shape;200;p16"/>
          <p:cNvSpPr txBox="1"/>
          <p:nvPr/>
        </p:nvSpPr>
        <p:spPr>
          <a:xfrm>
            <a:off x="6745775" y="2723825"/>
            <a:ext cx="3219900" cy="60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74EA7"/>
                </a:solidFill>
                <a:latin typeface="Consolas"/>
                <a:ea typeface="Consolas"/>
                <a:cs typeface="Consolas"/>
                <a:sym typeface="Consolas"/>
              </a:rPr>
              <a:t>@seq1</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ACCTTCGAACGGCGGGGGGTTACAA</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!''*((((***+))%%%++).1***</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@seq2</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TGGAACCGAACGGCCCCGGTTACAT</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!''*!!!!***+))+++++).1***</a:t>
            </a:r>
            <a:endParaRPr b="1" sz="1200">
              <a:solidFill>
                <a:srgbClr val="D5A6BD"/>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200">
                <a:solidFill>
                  <a:srgbClr val="674EA7"/>
                </a:solidFill>
                <a:latin typeface="Consolas"/>
                <a:ea typeface="Consolas"/>
                <a:cs typeface="Consolas"/>
                <a:sym typeface="Consolas"/>
              </a:rPr>
              <a:t>@seq3</a:t>
            </a:r>
            <a:endParaRPr b="1" sz="1200">
              <a:solidFill>
                <a:srgbClr val="674EA7"/>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200">
                <a:solidFill>
                  <a:srgbClr val="674EA7"/>
                </a:solidFill>
                <a:latin typeface="Consolas"/>
                <a:ea typeface="Consolas"/>
                <a:cs typeface="Consolas"/>
                <a:sym typeface="Consolas"/>
              </a:rPr>
              <a:t>ACCTTCGAACGGCGGGGGGTTACAA</a:t>
            </a:r>
            <a:endParaRPr b="1" sz="1200">
              <a:solidFill>
                <a:srgbClr val="674EA7"/>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200">
                <a:solidFill>
                  <a:srgbClr val="674EA7"/>
                </a:solidFill>
                <a:latin typeface="Consolas"/>
                <a:ea typeface="Consolas"/>
                <a:cs typeface="Consolas"/>
                <a:sym typeface="Consolas"/>
              </a:rPr>
              <a:t>+</a:t>
            </a:r>
            <a:endParaRPr b="1" sz="1200">
              <a:solidFill>
                <a:srgbClr val="674EA7"/>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200">
                <a:solidFill>
                  <a:srgbClr val="674EA7"/>
                </a:solidFill>
                <a:latin typeface="Consolas"/>
                <a:ea typeface="Consolas"/>
                <a:cs typeface="Consolas"/>
                <a:sym typeface="Consolas"/>
              </a:rPr>
              <a:t>!''*((((***+))%%%++).1***</a:t>
            </a:r>
            <a:endParaRPr b="1" sz="1200">
              <a:solidFill>
                <a:srgbClr val="674EA7"/>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200">
                <a:solidFill>
                  <a:srgbClr val="D5A6BD"/>
                </a:solidFill>
                <a:latin typeface="Consolas"/>
                <a:ea typeface="Consolas"/>
                <a:cs typeface="Consolas"/>
                <a:sym typeface="Consolas"/>
              </a:rPr>
              <a:t>@seq4</a:t>
            </a:r>
            <a:endParaRPr b="1" sz="1200">
              <a:solidFill>
                <a:srgbClr val="D5A6BD"/>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200">
                <a:solidFill>
                  <a:srgbClr val="D5A6BD"/>
                </a:solidFill>
                <a:latin typeface="Consolas"/>
                <a:ea typeface="Consolas"/>
                <a:cs typeface="Consolas"/>
                <a:sym typeface="Consolas"/>
              </a:rPr>
              <a:t>TGGAACCGAACGGCCCCGGTTACAT</a:t>
            </a:r>
            <a:endParaRPr b="1" sz="1200">
              <a:solidFill>
                <a:srgbClr val="D5A6BD"/>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200">
                <a:solidFill>
                  <a:srgbClr val="D5A6BD"/>
                </a:solidFill>
                <a:latin typeface="Consolas"/>
                <a:ea typeface="Consolas"/>
                <a:cs typeface="Consolas"/>
                <a:sym typeface="Consolas"/>
              </a:rPr>
              <a:t>+</a:t>
            </a:r>
            <a:endParaRPr b="1" sz="1200">
              <a:solidFill>
                <a:srgbClr val="D5A6BD"/>
              </a:solidFill>
              <a:latin typeface="Consolas"/>
              <a:ea typeface="Consolas"/>
              <a:cs typeface="Consolas"/>
              <a:sym typeface="Consolas"/>
            </a:endParaRPr>
          </a:p>
          <a:p>
            <a:pPr indent="0" lvl="0" marL="0" rtl="0" algn="l">
              <a:spcBef>
                <a:spcPts val="0"/>
              </a:spcBef>
              <a:spcAft>
                <a:spcPts val="0"/>
              </a:spcAft>
              <a:buClr>
                <a:schemeClr val="dk1"/>
              </a:buClr>
              <a:buSzPts val="1100"/>
              <a:buFont typeface="Arial"/>
              <a:buNone/>
            </a:pPr>
            <a:r>
              <a:rPr b="1" lang="en" sz="1200">
                <a:solidFill>
                  <a:srgbClr val="D5A6BD"/>
                </a:solidFill>
                <a:latin typeface="Consolas"/>
                <a:ea typeface="Consolas"/>
                <a:cs typeface="Consolas"/>
                <a:sym typeface="Consolas"/>
              </a:rPr>
              <a:t>!''*!!!!***+))+++++).1***</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t/>
            </a:r>
            <a:endParaRPr sz="1200">
              <a:solidFill>
                <a:srgbClr val="38761D"/>
              </a:solidFill>
              <a:latin typeface="Consolas"/>
              <a:ea typeface="Consolas"/>
              <a:cs typeface="Consolas"/>
              <a:sym typeface="Consolas"/>
            </a:endParaRPr>
          </a:p>
        </p:txBody>
      </p:sp>
      <p:sp>
        <p:nvSpPr>
          <p:cNvPr id="201" name="Google Shape;201;p16"/>
          <p:cNvSpPr txBox="1"/>
          <p:nvPr/>
        </p:nvSpPr>
        <p:spPr>
          <a:xfrm rot="1639515">
            <a:off x="1885047" y="2945497"/>
            <a:ext cx="748299" cy="3177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D5A6BD"/>
                </a:solidFill>
                <a:latin typeface="Consolas"/>
                <a:ea typeface="Consolas"/>
                <a:cs typeface="Consolas"/>
                <a:sym typeface="Consolas"/>
              </a:rPr>
              <a:t>@seq2</a:t>
            </a:r>
            <a:endParaRPr b="1">
              <a:solidFill>
                <a:srgbClr val="D5A6BD"/>
              </a:solidFill>
            </a:endParaRPr>
          </a:p>
        </p:txBody>
      </p:sp>
      <p:sp>
        <p:nvSpPr>
          <p:cNvPr id="202" name="Google Shape;202;p16"/>
          <p:cNvSpPr txBox="1"/>
          <p:nvPr/>
        </p:nvSpPr>
        <p:spPr>
          <a:xfrm rot="1639515">
            <a:off x="2037447" y="2716897"/>
            <a:ext cx="748299" cy="3177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74EA7"/>
                </a:solidFill>
                <a:latin typeface="Consolas"/>
                <a:ea typeface="Consolas"/>
                <a:cs typeface="Consolas"/>
                <a:sym typeface="Consolas"/>
              </a:rPr>
              <a:t>@seq1</a:t>
            </a:r>
            <a:endParaRPr b="1">
              <a:solidFill>
                <a:srgbClr val="674EA7"/>
              </a:solidFill>
            </a:endParaRPr>
          </a:p>
        </p:txBody>
      </p:sp>
      <p:sp>
        <p:nvSpPr>
          <p:cNvPr id="203" name="Google Shape;203;p16"/>
          <p:cNvSpPr txBox="1"/>
          <p:nvPr/>
        </p:nvSpPr>
        <p:spPr>
          <a:xfrm rot="467338">
            <a:off x="1199186" y="3555017"/>
            <a:ext cx="748203" cy="3176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D5A6BD"/>
                </a:solidFill>
                <a:latin typeface="Consolas"/>
                <a:ea typeface="Consolas"/>
                <a:cs typeface="Consolas"/>
                <a:sym typeface="Consolas"/>
              </a:rPr>
              <a:t>@seq4</a:t>
            </a:r>
            <a:endParaRPr b="1">
              <a:solidFill>
                <a:srgbClr val="D5A6BD"/>
              </a:solidFill>
            </a:endParaRPr>
          </a:p>
        </p:txBody>
      </p:sp>
      <p:sp>
        <p:nvSpPr>
          <p:cNvPr id="204" name="Google Shape;204;p16"/>
          <p:cNvSpPr txBox="1"/>
          <p:nvPr/>
        </p:nvSpPr>
        <p:spPr>
          <a:xfrm rot="296692">
            <a:off x="1351688" y="3250250"/>
            <a:ext cx="748285" cy="3176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74EA7"/>
                </a:solidFill>
                <a:latin typeface="Consolas"/>
                <a:ea typeface="Consolas"/>
                <a:cs typeface="Consolas"/>
                <a:sym typeface="Consolas"/>
              </a:rPr>
              <a:t>@seq3</a:t>
            </a:r>
            <a:endParaRPr b="1">
              <a:solidFill>
                <a:srgbClr val="674EA7"/>
              </a:solidFill>
            </a:endParaRPr>
          </a:p>
        </p:txBody>
      </p:sp>
      <p:cxnSp>
        <p:nvCxnSpPr>
          <p:cNvPr id="205" name="Google Shape;205;p16"/>
          <p:cNvCxnSpPr/>
          <p:nvPr/>
        </p:nvCxnSpPr>
        <p:spPr>
          <a:xfrm>
            <a:off x="755000" y="3386650"/>
            <a:ext cx="2395500" cy="438300"/>
          </a:xfrm>
          <a:prstGeom prst="straightConnector1">
            <a:avLst/>
          </a:prstGeom>
          <a:noFill/>
          <a:ln cap="flat" cmpd="sng" w="9525">
            <a:solidFill>
              <a:srgbClr val="000000"/>
            </a:solidFill>
            <a:prstDash val="solid"/>
            <a:round/>
            <a:headEnd len="med" w="med" type="none"/>
            <a:tailEnd len="med" w="med" type="triangle"/>
          </a:ln>
        </p:spPr>
      </p:cxnSp>
      <p:cxnSp>
        <p:nvCxnSpPr>
          <p:cNvPr id="206" name="Google Shape;206;p16"/>
          <p:cNvCxnSpPr/>
          <p:nvPr/>
        </p:nvCxnSpPr>
        <p:spPr>
          <a:xfrm rot="10800000">
            <a:off x="4292550" y="3050300"/>
            <a:ext cx="436800" cy="0"/>
          </a:xfrm>
          <a:prstGeom prst="straightConnector1">
            <a:avLst/>
          </a:prstGeom>
          <a:noFill/>
          <a:ln cap="flat" cmpd="sng" w="38100">
            <a:solidFill>
              <a:srgbClr val="000000"/>
            </a:solidFill>
            <a:prstDash val="solid"/>
            <a:miter lim="8000"/>
            <a:headEnd len="sm" w="sm" type="stealth"/>
            <a:tailEnd len="sm" w="sm" type="none"/>
          </a:ln>
        </p:spPr>
      </p:cxnSp>
      <p:cxnSp>
        <p:nvCxnSpPr>
          <p:cNvPr id="207" name="Google Shape;207;p16"/>
          <p:cNvCxnSpPr/>
          <p:nvPr/>
        </p:nvCxnSpPr>
        <p:spPr>
          <a:xfrm rot="10800000">
            <a:off x="6349950" y="3050300"/>
            <a:ext cx="436800" cy="0"/>
          </a:xfrm>
          <a:prstGeom prst="straightConnector1">
            <a:avLst/>
          </a:prstGeom>
          <a:noFill/>
          <a:ln cap="flat" cmpd="sng" w="38100">
            <a:solidFill>
              <a:srgbClr val="000000"/>
            </a:solidFill>
            <a:prstDash val="solid"/>
            <a:miter lim="8000"/>
            <a:headEnd len="sm" w="sm" type="stealth"/>
            <a:tailEnd len="sm" w="sm" type="none"/>
          </a:ln>
        </p:spPr>
      </p:cxn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7"/>
          <p:cNvSpPr txBox="1"/>
          <p:nvPr>
            <p:ph type="title"/>
          </p:nvPr>
        </p:nvSpPr>
        <p:spPr>
          <a:xfrm>
            <a:off x="311700" y="468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Scenario 1: An individual is homozygous for the "reference" allele.</a:t>
            </a:r>
            <a:endParaRPr sz="4000"/>
          </a:p>
        </p:txBody>
      </p:sp>
      <p:sp>
        <p:nvSpPr>
          <p:cNvPr id="213" name="Google Shape;213;p17"/>
          <p:cNvSpPr/>
          <p:nvPr/>
        </p:nvSpPr>
        <p:spPr>
          <a:xfrm>
            <a:off x="2730053" y="3727128"/>
            <a:ext cx="4223700" cy="174300"/>
          </a:xfrm>
          <a:prstGeom prst="rect">
            <a:avLst/>
          </a:prstGeom>
          <a:solidFill>
            <a:srgbClr val="D4E3FE"/>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Font typeface="Gill Sans"/>
              <a:buNone/>
            </a:pPr>
            <a:r>
              <a:t/>
            </a:r>
            <a:endParaRPr b="0" i="0" sz="2600" u="none" cap="none" strike="noStrike">
              <a:solidFill>
                <a:srgbClr val="FFFFFF"/>
              </a:solidFill>
              <a:latin typeface="Gill Sans"/>
              <a:ea typeface="Gill Sans"/>
              <a:cs typeface="Gill Sans"/>
              <a:sym typeface="Gill Sans"/>
            </a:endParaRPr>
          </a:p>
        </p:txBody>
      </p:sp>
      <p:sp>
        <p:nvSpPr>
          <p:cNvPr id="214" name="Google Shape;214;p17"/>
          <p:cNvSpPr/>
          <p:nvPr/>
        </p:nvSpPr>
        <p:spPr>
          <a:xfrm>
            <a:off x="2730053" y="3506136"/>
            <a:ext cx="4223700" cy="174300"/>
          </a:xfrm>
          <a:prstGeom prst="rect">
            <a:avLst/>
          </a:prstGeom>
          <a:solidFill>
            <a:srgbClr val="D4E3FE"/>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Font typeface="Gill Sans"/>
              <a:buNone/>
            </a:pPr>
            <a:r>
              <a:t/>
            </a:r>
            <a:endParaRPr b="0" i="0" sz="2600" u="none" cap="none" strike="noStrike">
              <a:solidFill>
                <a:srgbClr val="FFFFFF"/>
              </a:solidFill>
              <a:latin typeface="Gill Sans"/>
              <a:ea typeface="Gill Sans"/>
              <a:cs typeface="Gill Sans"/>
              <a:sym typeface="Gill Sans"/>
            </a:endParaRPr>
          </a:p>
        </p:txBody>
      </p:sp>
      <p:pic>
        <p:nvPicPr>
          <p:cNvPr id="215" name="Google Shape;215;p17"/>
          <p:cNvPicPr preferRelativeResize="0"/>
          <p:nvPr/>
        </p:nvPicPr>
        <p:blipFill rotWithShape="1">
          <a:blip r:embed="rId3">
            <a:alphaModFix/>
          </a:blip>
          <a:srcRect b="249" l="5434" r="7608" t="0"/>
          <a:stretch/>
        </p:blipFill>
        <p:spPr>
          <a:xfrm rot="5400000">
            <a:off x="4688625" y="-538578"/>
            <a:ext cx="267900" cy="5363700"/>
          </a:xfrm>
          <a:prstGeom prst="rect">
            <a:avLst/>
          </a:prstGeom>
          <a:noFill/>
          <a:ln>
            <a:noFill/>
          </a:ln>
        </p:spPr>
      </p:pic>
      <p:pic>
        <p:nvPicPr>
          <p:cNvPr id="216" name="Google Shape;216;p17"/>
          <p:cNvPicPr preferRelativeResize="0"/>
          <p:nvPr/>
        </p:nvPicPr>
        <p:blipFill rotWithShape="1">
          <a:blip r:embed="rId3">
            <a:alphaModFix/>
          </a:blip>
          <a:srcRect b="249" l="5434" r="7608" t="0"/>
          <a:stretch/>
        </p:blipFill>
        <p:spPr>
          <a:xfrm rot="5400000">
            <a:off x="4688625" y="-89899"/>
            <a:ext cx="267900" cy="5363700"/>
          </a:xfrm>
          <a:prstGeom prst="rect">
            <a:avLst/>
          </a:prstGeom>
          <a:noFill/>
          <a:ln>
            <a:noFill/>
          </a:ln>
        </p:spPr>
      </p:pic>
      <p:sp>
        <p:nvSpPr>
          <p:cNvPr id="217" name="Google Shape;217;p17"/>
          <p:cNvSpPr/>
          <p:nvPr/>
        </p:nvSpPr>
        <p:spPr>
          <a:xfrm>
            <a:off x="4158752" y="1935658"/>
            <a:ext cx="160800" cy="830400"/>
          </a:xfrm>
          <a:prstGeom prst="rect">
            <a:avLst/>
          </a:prstGeom>
          <a:noFill/>
          <a:ln cap="flat" cmpd="sng" w="25400">
            <a:solidFill>
              <a:srgbClr val="FF4013"/>
            </a:solidFill>
            <a:prstDash val="dashDot"/>
            <a:miter lim="8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Font typeface="Gill Sans"/>
              <a:buNone/>
            </a:pPr>
            <a:r>
              <a:t/>
            </a:r>
            <a:endParaRPr b="0" i="0" sz="2600" u="none" cap="none" strike="noStrike">
              <a:solidFill>
                <a:srgbClr val="FFFFFF"/>
              </a:solidFill>
              <a:latin typeface="Gill Sans"/>
              <a:ea typeface="Gill Sans"/>
              <a:cs typeface="Gill Sans"/>
              <a:sym typeface="Gill Sans"/>
            </a:endParaRPr>
          </a:p>
        </p:txBody>
      </p:sp>
      <p:sp>
        <p:nvSpPr>
          <p:cNvPr id="218" name="Google Shape;218;p17"/>
          <p:cNvSpPr/>
          <p:nvPr/>
        </p:nvSpPr>
        <p:spPr>
          <a:xfrm>
            <a:off x="1327175" y="1892129"/>
            <a:ext cx="509100" cy="5022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Font typeface="Helvetica Neue"/>
              <a:buNone/>
            </a:pPr>
            <a:r>
              <a:rPr b="0" i="0" lang="en" sz="3100" u="none" cap="none" strike="noStrike">
                <a:solidFill>
                  <a:srgbClr val="000000"/>
                </a:solidFill>
                <a:latin typeface="Helvetica Neue"/>
                <a:ea typeface="Helvetica Neue"/>
                <a:cs typeface="Helvetica Neue"/>
                <a:sym typeface="Helvetica Neue"/>
              </a:rPr>
              <a:t>♂</a:t>
            </a:r>
            <a:endParaRPr sz="900"/>
          </a:p>
        </p:txBody>
      </p:sp>
      <p:sp>
        <p:nvSpPr>
          <p:cNvPr id="219" name="Google Shape;219;p17"/>
          <p:cNvSpPr/>
          <p:nvPr/>
        </p:nvSpPr>
        <p:spPr>
          <a:xfrm>
            <a:off x="1328141" y="2340809"/>
            <a:ext cx="509100" cy="5022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Font typeface="Helvetica Neue"/>
              <a:buNone/>
            </a:pPr>
            <a:r>
              <a:rPr b="0" i="0" lang="en" sz="3100" u="none" cap="none" strike="noStrike">
                <a:solidFill>
                  <a:srgbClr val="000000"/>
                </a:solidFill>
                <a:latin typeface="Helvetica Neue"/>
                <a:ea typeface="Helvetica Neue"/>
                <a:cs typeface="Helvetica Neue"/>
                <a:sym typeface="Helvetica Neue"/>
              </a:rPr>
              <a:t>♀</a:t>
            </a:r>
            <a:endParaRPr sz="900"/>
          </a:p>
        </p:txBody>
      </p:sp>
      <p:cxnSp>
        <p:nvCxnSpPr>
          <p:cNvPr id="220" name="Google Shape;220;p17"/>
          <p:cNvCxnSpPr/>
          <p:nvPr/>
        </p:nvCxnSpPr>
        <p:spPr>
          <a:xfrm flipH="1" rot="10800000">
            <a:off x="2773374" y="2777182"/>
            <a:ext cx="1391100" cy="736200"/>
          </a:xfrm>
          <a:prstGeom prst="straightConnector1">
            <a:avLst/>
          </a:prstGeom>
          <a:noFill/>
          <a:ln cap="flat" cmpd="sng" w="25400">
            <a:solidFill>
              <a:srgbClr val="FF4013"/>
            </a:solidFill>
            <a:prstDash val="dashDot"/>
            <a:miter lim="8000"/>
            <a:headEnd len="sm" w="sm" type="none"/>
            <a:tailEnd len="sm" w="sm" type="none"/>
          </a:ln>
        </p:spPr>
      </p:cxnSp>
      <p:cxnSp>
        <p:nvCxnSpPr>
          <p:cNvPr id="221" name="Google Shape;221;p17"/>
          <p:cNvCxnSpPr/>
          <p:nvPr/>
        </p:nvCxnSpPr>
        <p:spPr>
          <a:xfrm>
            <a:off x="4357375" y="2768775"/>
            <a:ext cx="2496600" cy="738000"/>
          </a:xfrm>
          <a:prstGeom prst="straightConnector1">
            <a:avLst/>
          </a:prstGeom>
          <a:noFill/>
          <a:ln cap="flat" cmpd="sng" w="25400">
            <a:solidFill>
              <a:srgbClr val="FF4013"/>
            </a:solidFill>
            <a:prstDash val="dashDot"/>
            <a:miter lim="8000"/>
            <a:headEnd len="sm" w="sm" type="none"/>
            <a:tailEnd len="sm" w="sm" type="none"/>
          </a:ln>
        </p:spPr>
      </p:cxnSp>
      <p:sp>
        <p:nvSpPr>
          <p:cNvPr id="222" name="Google Shape;222;p17"/>
          <p:cNvSpPr/>
          <p:nvPr/>
        </p:nvSpPr>
        <p:spPr>
          <a:xfrm>
            <a:off x="2814725" y="34158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b="0" i="0" lang="en" sz="2300" u="none" cap="none" strike="noStrike">
                <a:latin typeface="Consolas"/>
                <a:ea typeface="Consolas"/>
                <a:cs typeface="Consolas"/>
                <a:sym typeface="Consolas"/>
              </a:rPr>
              <a:t>ATCGGG</a:t>
            </a:r>
            <a:r>
              <a:rPr b="0" i="0" lang="en" sz="2300" u="none" cap="none" strike="noStrike">
                <a:solidFill>
                  <a:srgbClr val="FF0000"/>
                </a:solidFill>
                <a:latin typeface="Consolas"/>
                <a:ea typeface="Consolas"/>
                <a:cs typeface="Consolas"/>
                <a:sym typeface="Consolas"/>
              </a:rPr>
              <a:t>T</a:t>
            </a:r>
            <a:r>
              <a:rPr b="0" i="0" lang="en" sz="2300" u="none" cap="none" strike="noStrike">
                <a:latin typeface="Consolas"/>
                <a:ea typeface="Consolas"/>
                <a:cs typeface="Consolas"/>
                <a:sym typeface="Consolas"/>
              </a:rPr>
              <a:t>ACCATCCAATCATTACC</a:t>
            </a:r>
            <a:endParaRPr sz="900">
              <a:latin typeface="Consolas"/>
              <a:ea typeface="Consolas"/>
              <a:cs typeface="Consolas"/>
              <a:sym typeface="Consolas"/>
            </a:endParaRPr>
          </a:p>
        </p:txBody>
      </p:sp>
      <p:sp>
        <p:nvSpPr>
          <p:cNvPr id="223" name="Google Shape;223;p17"/>
          <p:cNvSpPr/>
          <p:nvPr/>
        </p:nvSpPr>
        <p:spPr>
          <a:xfrm>
            <a:off x="2814725" y="36444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b="0" i="0" lang="en" sz="2300" u="none" cap="none" strike="noStrike">
                <a:latin typeface="Consolas"/>
                <a:ea typeface="Consolas"/>
                <a:cs typeface="Consolas"/>
                <a:sym typeface="Consolas"/>
              </a:rPr>
              <a:t>ATCGGG</a:t>
            </a:r>
            <a:r>
              <a:rPr lang="en" sz="2300">
                <a:solidFill>
                  <a:srgbClr val="FF0000"/>
                </a:solidFill>
                <a:latin typeface="Consolas"/>
                <a:ea typeface="Consolas"/>
                <a:cs typeface="Consolas"/>
                <a:sym typeface="Consolas"/>
              </a:rPr>
              <a:t>T</a:t>
            </a:r>
            <a:r>
              <a:rPr b="0" i="0" lang="en" sz="2300" u="none" cap="none" strike="noStrike">
                <a:latin typeface="Consolas"/>
                <a:ea typeface="Consolas"/>
                <a:cs typeface="Consolas"/>
                <a:sym typeface="Consolas"/>
              </a:rPr>
              <a:t>ACCATCCAATCATTACC</a:t>
            </a:r>
            <a:endParaRPr sz="900">
              <a:latin typeface="Consolas"/>
              <a:ea typeface="Consolas"/>
              <a:cs typeface="Consolas"/>
              <a:sym typeface="Consolas"/>
            </a:endParaRPr>
          </a:p>
        </p:txBody>
      </p:sp>
      <p:sp>
        <p:nvSpPr>
          <p:cNvPr id="224" name="Google Shape;224;p17"/>
          <p:cNvSpPr/>
          <p:nvPr/>
        </p:nvSpPr>
        <p:spPr>
          <a:xfrm>
            <a:off x="2165375" y="3187529"/>
            <a:ext cx="509100" cy="5022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Font typeface="Helvetica Neue"/>
              <a:buNone/>
            </a:pPr>
            <a:r>
              <a:rPr b="0" i="0" lang="en" sz="3100" u="none" cap="none" strike="noStrike">
                <a:solidFill>
                  <a:srgbClr val="000000"/>
                </a:solidFill>
                <a:latin typeface="Helvetica Neue"/>
                <a:ea typeface="Helvetica Neue"/>
                <a:cs typeface="Helvetica Neue"/>
                <a:sym typeface="Helvetica Neue"/>
              </a:rPr>
              <a:t>♂</a:t>
            </a:r>
            <a:endParaRPr sz="900"/>
          </a:p>
        </p:txBody>
      </p:sp>
      <p:sp>
        <p:nvSpPr>
          <p:cNvPr id="225" name="Google Shape;225;p17"/>
          <p:cNvSpPr/>
          <p:nvPr/>
        </p:nvSpPr>
        <p:spPr>
          <a:xfrm>
            <a:off x="2166341" y="3636209"/>
            <a:ext cx="509100" cy="5022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Font typeface="Helvetica Neue"/>
              <a:buNone/>
            </a:pPr>
            <a:r>
              <a:rPr b="0" i="0" lang="en" sz="3100" u="none" cap="none" strike="noStrike">
                <a:solidFill>
                  <a:srgbClr val="000000"/>
                </a:solidFill>
                <a:latin typeface="Helvetica Neue"/>
                <a:ea typeface="Helvetica Neue"/>
                <a:cs typeface="Helvetica Neue"/>
                <a:sym typeface="Helvetica Neue"/>
              </a:rPr>
              <a:t>♀</a:t>
            </a:r>
            <a:endParaRPr sz="900"/>
          </a:p>
        </p:txBody>
      </p:sp>
      <p:sp>
        <p:nvSpPr>
          <p:cNvPr id="226" name="Google Shape;226;p17"/>
          <p:cNvSpPr/>
          <p:nvPr/>
        </p:nvSpPr>
        <p:spPr>
          <a:xfrm>
            <a:off x="2814725" y="29586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b="0" i="0" lang="en" sz="2300" u="none" cap="none" strike="noStrike">
                <a:latin typeface="Consolas"/>
                <a:ea typeface="Consolas"/>
                <a:cs typeface="Consolas"/>
                <a:sym typeface="Consolas"/>
              </a:rPr>
              <a:t>ATCGGG</a:t>
            </a:r>
            <a:r>
              <a:rPr lang="en" sz="2300">
                <a:solidFill>
                  <a:srgbClr val="FF0000"/>
                </a:solidFill>
                <a:latin typeface="Consolas"/>
                <a:ea typeface="Consolas"/>
                <a:cs typeface="Consolas"/>
                <a:sym typeface="Consolas"/>
              </a:rPr>
              <a:t>T</a:t>
            </a:r>
            <a:r>
              <a:rPr b="0" i="0" lang="en" sz="2300" u="none" cap="none" strike="noStrike">
                <a:latin typeface="Consolas"/>
                <a:ea typeface="Consolas"/>
                <a:cs typeface="Consolas"/>
                <a:sym typeface="Consolas"/>
              </a:rPr>
              <a:t>ACCATCCAATCATTACC</a:t>
            </a:r>
            <a:endParaRPr sz="900">
              <a:latin typeface="Consolas"/>
              <a:ea typeface="Consolas"/>
              <a:cs typeface="Consolas"/>
              <a:sym typeface="Consolas"/>
            </a:endParaRPr>
          </a:p>
        </p:txBody>
      </p:sp>
      <p:sp>
        <p:nvSpPr>
          <p:cNvPr id="227" name="Google Shape;227;p17"/>
          <p:cNvSpPr/>
          <p:nvPr/>
        </p:nvSpPr>
        <p:spPr>
          <a:xfrm>
            <a:off x="2165375" y="2882729"/>
            <a:ext cx="509100" cy="5022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Font typeface="Helvetica Neue"/>
              <a:buNone/>
            </a:pPr>
            <a:r>
              <a:rPr lang="en" sz="2000">
                <a:latin typeface="Helvetica Neue"/>
                <a:ea typeface="Helvetica Neue"/>
                <a:cs typeface="Helvetica Neue"/>
                <a:sym typeface="Helvetica Neue"/>
              </a:rPr>
              <a:t>Ref</a:t>
            </a:r>
            <a:endParaRPr sz="20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18"/>
          <p:cNvSpPr txBox="1"/>
          <p:nvPr>
            <p:ph type="title"/>
          </p:nvPr>
        </p:nvSpPr>
        <p:spPr>
          <a:xfrm>
            <a:off x="311700" y="468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Scenario 1: An individual is homozygous for the "reference" allele.</a:t>
            </a:r>
            <a:endParaRPr sz="4000"/>
          </a:p>
        </p:txBody>
      </p:sp>
      <p:pic>
        <p:nvPicPr>
          <p:cNvPr id="233" name="Google Shape;233;p18"/>
          <p:cNvPicPr preferRelativeResize="0"/>
          <p:nvPr/>
        </p:nvPicPr>
        <p:blipFill rotWithShape="1">
          <a:blip r:embed="rId3">
            <a:alphaModFix/>
          </a:blip>
          <a:srcRect b="51057" l="32968" r="33228" t="0"/>
          <a:stretch/>
        </p:blipFill>
        <p:spPr>
          <a:xfrm>
            <a:off x="2551479" y="1374175"/>
            <a:ext cx="1747920" cy="3322701"/>
          </a:xfrm>
          <a:prstGeom prst="rect">
            <a:avLst/>
          </a:prstGeom>
          <a:noFill/>
          <a:ln>
            <a:noFill/>
          </a:ln>
        </p:spPr>
      </p:pic>
      <p:pic>
        <p:nvPicPr>
          <p:cNvPr id="234" name="Google Shape;234;p18"/>
          <p:cNvPicPr preferRelativeResize="0"/>
          <p:nvPr/>
        </p:nvPicPr>
        <p:blipFill rotWithShape="1">
          <a:blip r:embed="rId3">
            <a:alphaModFix/>
          </a:blip>
          <a:srcRect b="0" l="66945" r="0" t="49075"/>
          <a:stretch/>
        </p:blipFill>
        <p:spPr>
          <a:xfrm>
            <a:off x="4735225" y="1374163"/>
            <a:ext cx="1642724" cy="3322701"/>
          </a:xfrm>
          <a:prstGeom prst="rect">
            <a:avLst/>
          </a:prstGeom>
          <a:noFill/>
          <a:ln>
            <a:noFill/>
          </a:ln>
        </p:spPr>
      </p:pic>
      <p:grpSp>
        <p:nvGrpSpPr>
          <p:cNvPr id="235" name="Google Shape;235;p18"/>
          <p:cNvGrpSpPr/>
          <p:nvPr/>
        </p:nvGrpSpPr>
        <p:grpSpPr>
          <a:xfrm>
            <a:off x="62600" y="2829525"/>
            <a:ext cx="1087200" cy="1118100"/>
            <a:chOff x="3720200" y="1610325"/>
            <a:chExt cx="1087200" cy="1118100"/>
          </a:xfrm>
        </p:grpSpPr>
        <p:sp>
          <p:nvSpPr>
            <p:cNvPr id="236" name="Google Shape;236;p18"/>
            <p:cNvSpPr/>
            <p:nvPr/>
          </p:nvSpPr>
          <p:spPr>
            <a:xfrm>
              <a:off x="3720200" y="1610325"/>
              <a:ext cx="1087200" cy="11181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37" name="Google Shape;237;p18"/>
            <p:cNvGrpSpPr/>
            <p:nvPr/>
          </p:nvGrpSpPr>
          <p:grpSpPr>
            <a:xfrm rot="10800000">
              <a:off x="4055400" y="1780550"/>
              <a:ext cx="168900" cy="777650"/>
              <a:chOff x="4131600" y="1704350"/>
              <a:chExt cx="168900" cy="777650"/>
            </a:xfrm>
          </p:grpSpPr>
          <p:sp>
            <p:nvSpPr>
              <p:cNvPr id="238" name="Google Shape;238;p18"/>
              <p:cNvSpPr/>
              <p:nvPr/>
            </p:nvSpPr>
            <p:spPr>
              <a:xfrm>
                <a:off x="4131600" y="1704350"/>
                <a:ext cx="168900" cy="4728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18"/>
              <p:cNvSpPr/>
              <p:nvPr/>
            </p:nvSpPr>
            <p:spPr>
              <a:xfrm>
                <a:off x="4131600" y="2217100"/>
                <a:ext cx="168900" cy="2649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0" name="Google Shape;240;p18"/>
            <p:cNvGrpSpPr/>
            <p:nvPr/>
          </p:nvGrpSpPr>
          <p:grpSpPr>
            <a:xfrm rot="10800000">
              <a:off x="4284000" y="1780550"/>
              <a:ext cx="168900" cy="777650"/>
              <a:chOff x="4131600" y="1704350"/>
              <a:chExt cx="168900" cy="777650"/>
            </a:xfrm>
          </p:grpSpPr>
          <p:sp>
            <p:nvSpPr>
              <p:cNvPr id="241" name="Google Shape;241;p18"/>
              <p:cNvSpPr/>
              <p:nvPr/>
            </p:nvSpPr>
            <p:spPr>
              <a:xfrm>
                <a:off x="4131600" y="1704350"/>
                <a:ext cx="168900" cy="4728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a:off x="4131600" y="2217100"/>
                <a:ext cx="168900" cy="2649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43" name="Google Shape;243;p18"/>
            <p:cNvSpPr txBox="1"/>
            <p:nvPr/>
          </p:nvSpPr>
          <p:spPr>
            <a:xfrm>
              <a:off x="40004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a:t>
              </a:r>
              <a:endParaRPr b="1">
                <a:solidFill>
                  <a:srgbClr val="FFFFFF"/>
                </a:solidFill>
                <a:latin typeface="Consolas"/>
                <a:ea typeface="Consolas"/>
                <a:cs typeface="Consolas"/>
                <a:sym typeface="Consolas"/>
              </a:endParaRPr>
            </a:p>
          </p:txBody>
        </p:sp>
        <p:sp>
          <p:nvSpPr>
            <p:cNvPr id="244" name="Google Shape;244;p18"/>
            <p:cNvSpPr txBox="1"/>
            <p:nvPr/>
          </p:nvSpPr>
          <p:spPr>
            <a:xfrm>
              <a:off x="42290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a:t>
              </a:r>
              <a:endParaRPr b="1">
                <a:solidFill>
                  <a:srgbClr val="FFFFFF"/>
                </a:solidFill>
                <a:latin typeface="Consolas"/>
                <a:ea typeface="Consolas"/>
                <a:cs typeface="Consolas"/>
                <a:sym typeface="Consolas"/>
              </a:endParaRPr>
            </a:p>
          </p:txBody>
        </p:sp>
      </p:grpSp>
      <p:grpSp>
        <p:nvGrpSpPr>
          <p:cNvPr id="245" name="Google Shape;245;p18"/>
          <p:cNvGrpSpPr/>
          <p:nvPr/>
        </p:nvGrpSpPr>
        <p:grpSpPr>
          <a:xfrm>
            <a:off x="900800" y="1762725"/>
            <a:ext cx="1087200" cy="1118100"/>
            <a:chOff x="3720200" y="1610325"/>
            <a:chExt cx="1087200" cy="1118100"/>
          </a:xfrm>
        </p:grpSpPr>
        <p:sp>
          <p:nvSpPr>
            <p:cNvPr id="246" name="Google Shape;246;p18"/>
            <p:cNvSpPr/>
            <p:nvPr/>
          </p:nvSpPr>
          <p:spPr>
            <a:xfrm>
              <a:off x="3720200" y="1610325"/>
              <a:ext cx="1087200" cy="11181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47" name="Google Shape;247;p18"/>
            <p:cNvGrpSpPr/>
            <p:nvPr/>
          </p:nvGrpSpPr>
          <p:grpSpPr>
            <a:xfrm rot="10800000">
              <a:off x="4055400" y="1780550"/>
              <a:ext cx="168900" cy="777650"/>
              <a:chOff x="4131600" y="1704350"/>
              <a:chExt cx="168900" cy="777650"/>
            </a:xfrm>
          </p:grpSpPr>
          <p:sp>
            <p:nvSpPr>
              <p:cNvPr id="248" name="Google Shape;248;p18"/>
              <p:cNvSpPr/>
              <p:nvPr/>
            </p:nvSpPr>
            <p:spPr>
              <a:xfrm>
                <a:off x="4131600" y="1704350"/>
                <a:ext cx="168900" cy="4728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18"/>
              <p:cNvSpPr/>
              <p:nvPr/>
            </p:nvSpPr>
            <p:spPr>
              <a:xfrm>
                <a:off x="4131600" y="2217100"/>
                <a:ext cx="168900" cy="2649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0" name="Google Shape;250;p18"/>
            <p:cNvGrpSpPr/>
            <p:nvPr/>
          </p:nvGrpSpPr>
          <p:grpSpPr>
            <a:xfrm rot="10800000">
              <a:off x="4284000" y="1780550"/>
              <a:ext cx="168900" cy="777650"/>
              <a:chOff x="4131600" y="1704350"/>
              <a:chExt cx="168900" cy="777650"/>
            </a:xfrm>
          </p:grpSpPr>
          <p:sp>
            <p:nvSpPr>
              <p:cNvPr id="251" name="Google Shape;251;p18"/>
              <p:cNvSpPr/>
              <p:nvPr/>
            </p:nvSpPr>
            <p:spPr>
              <a:xfrm>
                <a:off x="4131600" y="1704350"/>
                <a:ext cx="168900" cy="4728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8"/>
              <p:cNvSpPr/>
              <p:nvPr/>
            </p:nvSpPr>
            <p:spPr>
              <a:xfrm>
                <a:off x="4131600" y="2217100"/>
                <a:ext cx="168900" cy="2649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53" name="Google Shape;253;p18"/>
            <p:cNvSpPr txBox="1"/>
            <p:nvPr/>
          </p:nvSpPr>
          <p:spPr>
            <a:xfrm>
              <a:off x="40004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a:t>
              </a:r>
              <a:endParaRPr b="1">
                <a:solidFill>
                  <a:srgbClr val="FFFFFF"/>
                </a:solidFill>
                <a:latin typeface="Consolas"/>
                <a:ea typeface="Consolas"/>
                <a:cs typeface="Consolas"/>
                <a:sym typeface="Consolas"/>
              </a:endParaRPr>
            </a:p>
          </p:txBody>
        </p:sp>
        <p:sp>
          <p:nvSpPr>
            <p:cNvPr id="254" name="Google Shape;254;p18"/>
            <p:cNvSpPr txBox="1"/>
            <p:nvPr/>
          </p:nvSpPr>
          <p:spPr>
            <a:xfrm>
              <a:off x="42290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a:t>
              </a:r>
              <a:endParaRPr b="1">
                <a:solidFill>
                  <a:srgbClr val="FFFFFF"/>
                </a:solidFill>
                <a:latin typeface="Consolas"/>
                <a:ea typeface="Consolas"/>
                <a:cs typeface="Consolas"/>
                <a:sym typeface="Consolas"/>
              </a:endParaRPr>
            </a:p>
          </p:txBody>
        </p:sp>
      </p:grpSp>
      <p:cxnSp>
        <p:nvCxnSpPr>
          <p:cNvPr id="255" name="Google Shape;255;p18"/>
          <p:cNvCxnSpPr/>
          <p:nvPr/>
        </p:nvCxnSpPr>
        <p:spPr>
          <a:xfrm>
            <a:off x="1328500" y="2669650"/>
            <a:ext cx="1537800" cy="1021800"/>
          </a:xfrm>
          <a:prstGeom prst="straightConnector1">
            <a:avLst/>
          </a:prstGeom>
          <a:noFill/>
          <a:ln cap="flat" cmpd="sng" w="9525">
            <a:solidFill>
              <a:srgbClr val="000000"/>
            </a:solidFill>
            <a:prstDash val="solid"/>
            <a:round/>
            <a:headEnd len="med" w="med" type="none"/>
            <a:tailEnd len="med" w="med" type="triangle"/>
          </a:ln>
        </p:spPr>
      </p:cxnSp>
      <p:cxnSp>
        <p:nvCxnSpPr>
          <p:cNvPr id="256" name="Google Shape;256;p18"/>
          <p:cNvCxnSpPr/>
          <p:nvPr/>
        </p:nvCxnSpPr>
        <p:spPr>
          <a:xfrm>
            <a:off x="1557100" y="2593450"/>
            <a:ext cx="1569000" cy="804000"/>
          </a:xfrm>
          <a:prstGeom prst="straightConnector1">
            <a:avLst/>
          </a:prstGeom>
          <a:noFill/>
          <a:ln cap="flat" cmpd="sng" w="9525">
            <a:solidFill>
              <a:srgbClr val="000000"/>
            </a:solidFill>
            <a:prstDash val="solid"/>
            <a:round/>
            <a:headEnd len="med" w="med" type="none"/>
            <a:tailEnd len="med" w="med" type="triangle"/>
          </a:ln>
        </p:spPr>
      </p:cxnSp>
      <p:cxnSp>
        <p:nvCxnSpPr>
          <p:cNvPr id="257" name="Google Shape;257;p18"/>
          <p:cNvCxnSpPr/>
          <p:nvPr/>
        </p:nvCxnSpPr>
        <p:spPr>
          <a:xfrm>
            <a:off x="450200" y="3691450"/>
            <a:ext cx="2382600" cy="317700"/>
          </a:xfrm>
          <a:prstGeom prst="straightConnector1">
            <a:avLst/>
          </a:prstGeom>
          <a:noFill/>
          <a:ln cap="flat" cmpd="sng" w="9525">
            <a:solidFill>
              <a:srgbClr val="000000"/>
            </a:solidFill>
            <a:prstDash val="solid"/>
            <a:round/>
            <a:headEnd len="med" w="med" type="none"/>
            <a:tailEnd len="med" w="med" type="triangle"/>
          </a:ln>
        </p:spPr>
      </p:cxnSp>
      <p:sp>
        <p:nvSpPr>
          <p:cNvPr id="258" name="Google Shape;258;p18"/>
          <p:cNvSpPr txBox="1"/>
          <p:nvPr/>
        </p:nvSpPr>
        <p:spPr>
          <a:xfrm>
            <a:off x="6745775" y="2723825"/>
            <a:ext cx="3219900" cy="60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74EA7"/>
                </a:solidFill>
                <a:latin typeface="Consolas"/>
                <a:ea typeface="Consolas"/>
                <a:cs typeface="Consolas"/>
                <a:sym typeface="Consolas"/>
              </a:rPr>
              <a:t>@seq1</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ACCTTCGAACGGCGGGGGGTTACAA</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!''*((((***+))%%%++).1***</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@seq2</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TGGAACCGAACGGCCCCGGTTACAT</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!''*!!!!***+))+++++).1***</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@seq3</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ACCTTCGAACGGCGGGGGGTTACAA</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!''*((((***+))%%%++).1***</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@seq4</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TGGAACCGAACGGCCCCGGTTACAT</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!''*!!!!***+))+++++).1***</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t/>
            </a:r>
            <a:endParaRPr sz="1200">
              <a:solidFill>
                <a:srgbClr val="38761D"/>
              </a:solidFill>
              <a:latin typeface="Consolas"/>
              <a:ea typeface="Consolas"/>
              <a:cs typeface="Consolas"/>
              <a:sym typeface="Consolas"/>
            </a:endParaRPr>
          </a:p>
        </p:txBody>
      </p:sp>
      <p:sp>
        <p:nvSpPr>
          <p:cNvPr id="259" name="Google Shape;259;p18"/>
          <p:cNvSpPr txBox="1"/>
          <p:nvPr/>
        </p:nvSpPr>
        <p:spPr>
          <a:xfrm rot="1639515">
            <a:off x="1885047" y="2945497"/>
            <a:ext cx="748299" cy="3177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D5A6BD"/>
                </a:solidFill>
                <a:latin typeface="Consolas"/>
                <a:ea typeface="Consolas"/>
                <a:cs typeface="Consolas"/>
                <a:sym typeface="Consolas"/>
              </a:rPr>
              <a:t>@seq2</a:t>
            </a:r>
            <a:endParaRPr b="1">
              <a:solidFill>
                <a:srgbClr val="D5A6BD"/>
              </a:solidFill>
            </a:endParaRPr>
          </a:p>
        </p:txBody>
      </p:sp>
      <p:sp>
        <p:nvSpPr>
          <p:cNvPr id="260" name="Google Shape;260;p18"/>
          <p:cNvSpPr txBox="1"/>
          <p:nvPr/>
        </p:nvSpPr>
        <p:spPr>
          <a:xfrm rot="1639515">
            <a:off x="2037447" y="2716897"/>
            <a:ext cx="748299" cy="3177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74EA7"/>
                </a:solidFill>
                <a:latin typeface="Consolas"/>
                <a:ea typeface="Consolas"/>
                <a:cs typeface="Consolas"/>
                <a:sym typeface="Consolas"/>
              </a:rPr>
              <a:t>@seq1</a:t>
            </a:r>
            <a:endParaRPr b="1">
              <a:solidFill>
                <a:srgbClr val="674EA7"/>
              </a:solidFill>
            </a:endParaRPr>
          </a:p>
        </p:txBody>
      </p:sp>
      <p:sp>
        <p:nvSpPr>
          <p:cNvPr id="261" name="Google Shape;261;p18"/>
          <p:cNvSpPr txBox="1"/>
          <p:nvPr/>
        </p:nvSpPr>
        <p:spPr>
          <a:xfrm rot="467338">
            <a:off x="1199186" y="3555017"/>
            <a:ext cx="748203" cy="3176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D5A6BD"/>
                </a:solidFill>
                <a:latin typeface="Consolas"/>
                <a:ea typeface="Consolas"/>
                <a:cs typeface="Consolas"/>
                <a:sym typeface="Consolas"/>
              </a:rPr>
              <a:t>@seq4</a:t>
            </a:r>
            <a:endParaRPr b="1">
              <a:solidFill>
                <a:srgbClr val="D5A6BD"/>
              </a:solidFill>
            </a:endParaRPr>
          </a:p>
        </p:txBody>
      </p:sp>
      <p:sp>
        <p:nvSpPr>
          <p:cNvPr id="262" name="Google Shape;262;p18"/>
          <p:cNvSpPr txBox="1"/>
          <p:nvPr/>
        </p:nvSpPr>
        <p:spPr>
          <a:xfrm rot="296692">
            <a:off x="1351688" y="3250250"/>
            <a:ext cx="748285" cy="3176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74EA7"/>
                </a:solidFill>
                <a:latin typeface="Consolas"/>
                <a:ea typeface="Consolas"/>
                <a:cs typeface="Consolas"/>
                <a:sym typeface="Consolas"/>
              </a:rPr>
              <a:t>@seq3</a:t>
            </a:r>
            <a:endParaRPr b="1">
              <a:solidFill>
                <a:srgbClr val="674EA7"/>
              </a:solidFill>
            </a:endParaRPr>
          </a:p>
        </p:txBody>
      </p:sp>
      <p:cxnSp>
        <p:nvCxnSpPr>
          <p:cNvPr id="263" name="Google Shape;263;p18"/>
          <p:cNvCxnSpPr/>
          <p:nvPr/>
        </p:nvCxnSpPr>
        <p:spPr>
          <a:xfrm>
            <a:off x="755000" y="3386650"/>
            <a:ext cx="2395500" cy="438300"/>
          </a:xfrm>
          <a:prstGeom prst="straightConnector1">
            <a:avLst/>
          </a:prstGeom>
          <a:noFill/>
          <a:ln cap="flat" cmpd="sng" w="9525">
            <a:solidFill>
              <a:srgbClr val="000000"/>
            </a:solidFill>
            <a:prstDash val="solid"/>
            <a:round/>
            <a:headEnd len="med" w="med" type="none"/>
            <a:tailEnd len="med" w="med" type="triangle"/>
          </a:ln>
        </p:spPr>
      </p:cxnSp>
      <p:cxnSp>
        <p:nvCxnSpPr>
          <p:cNvPr id="264" name="Google Shape;264;p18"/>
          <p:cNvCxnSpPr/>
          <p:nvPr/>
        </p:nvCxnSpPr>
        <p:spPr>
          <a:xfrm rot="10800000">
            <a:off x="4292550" y="3050300"/>
            <a:ext cx="436800" cy="0"/>
          </a:xfrm>
          <a:prstGeom prst="straightConnector1">
            <a:avLst/>
          </a:prstGeom>
          <a:noFill/>
          <a:ln cap="flat" cmpd="sng" w="38100">
            <a:solidFill>
              <a:srgbClr val="000000"/>
            </a:solidFill>
            <a:prstDash val="solid"/>
            <a:miter lim="8000"/>
            <a:headEnd len="sm" w="sm" type="stealth"/>
            <a:tailEnd len="sm" w="sm" type="none"/>
          </a:ln>
        </p:spPr>
      </p:cxnSp>
      <p:cxnSp>
        <p:nvCxnSpPr>
          <p:cNvPr id="265" name="Google Shape;265;p18"/>
          <p:cNvCxnSpPr/>
          <p:nvPr/>
        </p:nvCxnSpPr>
        <p:spPr>
          <a:xfrm rot="10800000">
            <a:off x="6349950" y="3050300"/>
            <a:ext cx="436800" cy="0"/>
          </a:xfrm>
          <a:prstGeom prst="straightConnector1">
            <a:avLst/>
          </a:prstGeom>
          <a:noFill/>
          <a:ln cap="flat" cmpd="sng" w="38100">
            <a:solidFill>
              <a:srgbClr val="000000"/>
            </a:solidFill>
            <a:prstDash val="solid"/>
            <a:miter lim="8000"/>
            <a:headEnd len="sm" w="sm" type="stealth"/>
            <a:tailEnd len="sm" w="sm" type="none"/>
          </a:ln>
        </p:spPr>
      </p:cxn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19"/>
          <p:cNvSpPr txBox="1"/>
          <p:nvPr>
            <p:ph type="title"/>
          </p:nvPr>
        </p:nvSpPr>
        <p:spPr>
          <a:xfrm>
            <a:off x="311700" y="468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Scenario 1: An individual is homozygous for the "reference" allele.</a:t>
            </a:r>
            <a:endParaRPr sz="4000"/>
          </a:p>
        </p:txBody>
      </p:sp>
      <p:sp>
        <p:nvSpPr>
          <p:cNvPr id="271" name="Google Shape;271;p19"/>
          <p:cNvSpPr/>
          <p:nvPr/>
        </p:nvSpPr>
        <p:spPr>
          <a:xfrm>
            <a:off x="4567325" y="17394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b="0" i="0" lang="en" sz="2300" u="none" cap="none" strike="noStrike">
                <a:latin typeface="Consolas"/>
                <a:ea typeface="Consolas"/>
                <a:cs typeface="Consolas"/>
                <a:sym typeface="Consolas"/>
              </a:rPr>
              <a:t>ATCGGG</a:t>
            </a:r>
            <a:r>
              <a:rPr lang="en" sz="2300">
                <a:solidFill>
                  <a:srgbClr val="FF0000"/>
                </a:solidFill>
                <a:latin typeface="Consolas"/>
                <a:ea typeface="Consolas"/>
                <a:cs typeface="Consolas"/>
                <a:sym typeface="Consolas"/>
              </a:rPr>
              <a:t>T</a:t>
            </a:r>
            <a:r>
              <a:rPr b="0" i="0" lang="en" sz="2300" u="none" cap="none" strike="noStrike">
                <a:latin typeface="Consolas"/>
                <a:ea typeface="Consolas"/>
                <a:cs typeface="Consolas"/>
                <a:sym typeface="Consolas"/>
              </a:rPr>
              <a:t>ACCATCCAATCATTACC</a:t>
            </a:r>
            <a:endParaRPr sz="900">
              <a:latin typeface="Consolas"/>
              <a:ea typeface="Consolas"/>
              <a:cs typeface="Consolas"/>
              <a:sym typeface="Consolas"/>
            </a:endParaRPr>
          </a:p>
        </p:txBody>
      </p:sp>
      <p:sp>
        <p:nvSpPr>
          <p:cNvPr id="272" name="Google Shape;272;p19"/>
          <p:cNvSpPr/>
          <p:nvPr/>
        </p:nvSpPr>
        <p:spPr>
          <a:xfrm>
            <a:off x="3689375" y="1663529"/>
            <a:ext cx="509100" cy="5022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Font typeface="Helvetica Neue"/>
              <a:buNone/>
            </a:pPr>
            <a:r>
              <a:rPr lang="en" sz="2000">
                <a:latin typeface="Helvetica Neue"/>
                <a:ea typeface="Helvetica Neue"/>
                <a:cs typeface="Helvetica Neue"/>
                <a:sym typeface="Helvetica Neue"/>
              </a:rPr>
              <a:t>Ref</a:t>
            </a:r>
            <a:endParaRPr sz="2000"/>
          </a:p>
        </p:txBody>
      </p:sp>
      <p:sp>
        <p:nvSpPr>
          <p:cNvPr id="273" name="Google Shape;273;p19"/>
          <p:cNvSpPr/>
          <p:nvPr/>
        </p:nvSpPr>
        <p:spPr>
          <a:xfrm>
            <a:off x="4338725" y="20442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b="0" i="0" lang="en" sz="2300" u="none" cap="none" strike="noStrike">
                <a:solidFill>
                  <a:srgbClr val="674EA7"/>
                </a:solidFill>
                <a:latin typeface="Consolas"/>
                <a:ea typeface="Consolas"/>
                <a:cs typeface="Consolas"/>
                <a:sym typeface="Consolas"/>
              </a:rPr>
              <a:t>GG</a:t>
            </a:r>
            <a:r>
              <a:rPr lang="en" sz="2300">
                <a:solidFill>
                  <a:srgbClr val="FF0000"/>
                </a:solidFill>
                <a:latin typeface="Consolas"/>
                <a:ea typeface="Consolas"/>
                <a:cs typeface="Consolas"/>
                <a:sym typeface="Consolas"/>
              </a:rPr>
              <a:t>T</a:t>
            </a:r>
            <a:r>
              <a:rPr b="0" i="0" lang="en" sz="2300" u="none" cap="none" strike="noStrike">
                <a:solidFill>
                  <a:srgbClr val="674EA7"/>
                </a:solidFill>
                <a:latin typeface="Consolas"/>
                <a:ea typeface="Consolas"/>
                <a:cs typeface="Consolas"/>
                <a:sym typeface="Consolas"/>
              </a:rPr>
              <a:t>ACCATCCAAT</a:t>
            </a:r>
            <a:endParaRPr sz="900">
              <a:solidFill>
                <a:srgbClr val="674EA7"/>
              </a:solidFill>
              <a:latin typeface="Consolas"/>
              <a:ea typeface="Consolas"/>
              <a:cs typeface="Consolas"/>
              <a:sym typeface="Consolas"/>
            </a:endParaRPr>
          </a:p>
        </p:txBody>
      </p:sp>
      <p:sp>
        <p:nvSpPr>
          <p:cNvPr id="274" name="Google Shape;274;p19"/>
          <p:cNvSpPr txBox="1"/>
          <p:nvPr/>
        </p:nvSpPr>
        <p:spPr>
          <a:xfrm>
            <a:off x="4191000" y="2286425"/>
            <a:ext cx="30000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D5A6BD"/>
                </a:solidFill>
                <a:latin typeface="Consolas"/>
                <a:ea typeface="Consolas"/>
                <a:cs typeface="Consolas"/>
                <a:sym typeface="Consolas"/>
              </a:rPr>
              <a:t>ATCGGG</a:t>
            </a:r>
            <a:r>
              <a:rPr lang="en" sz="2300">
                <a:solidFill>
                  <a:srgbClr val="FF0000"/>
                </a:solidFill>
                <a:latin typeface="Consolas"/>
                <a:ea typeface="Consolas"/>
                <a:cs typeface="Consolas"/>
                <a:sym typeface="Consolas"/>
              </a:rPr>
              <a:t>T</a:t>
            </a:r>
            <a:r>
              <a:rPr lang="en" sz="2300">
                <a:solidFill>
                  <a:srgbClr val="C27BA0"/>
                </a:solidFill>
                <a:latin typeface="Consolas"/>
                <a:ea typeface="Consolas"/>
                <a:cs typeface="Consolas"/>
                <a:sym typeface="Consolas"/>
              </a:rPr>
              <a:t>ACCAT</a:t>
            </a:r>
            <a:endParaRPr>
              <a:solidFill>
                <a:srgbClr val="C27BA0"/>
              </a:solidFill>
            </a:endParaRPr>
          </a:p>
        </p:txBody>
      </p:sp>
      <p:sp>
        <p:nvSpPr>
          <p:cNvPr id="275" name="Google Shape;275;p19"/>
          <p:cNvSpPr/>
          <p:nvPr/>
        </p:nvSpPr>
        <p:spPr>
          <a:xfrm>
            <a:off x="4186325" y="26538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b="0" i="0" lang="en" sz="2300" u="none" cap="none" strike="noStrike">
                <a:solidFill>
                  <a:srgbClr val="674EA7"/>
                </a:solidFill>
                <a:latin typeface="Consolas"/>
                <a:ea typeface="Consolas"/>
                <a:cs typeface="Consolas"/>
                <a:sym typeface="Consolas"/>
              </a:rPr>
              <a:t>GGG</a:t>
            </a:r>
            <a:r>
              <a:rPr lang="en" sz="2300">
                <a:solidFill>
                  <a:srgbClr val="FF0000"/>
                </a:solidFill>
                <a:latin typeface="Consolas"/>
                <a:ea typeface="Consolas"/>
                <a:cs typeface="Consolas"/>
                <a:sym typeface="Consolas"/>
              </a:rPr>
              <a:t>T</a:t>
            </a:r>
            <a:r>
              <a:rPr b="0" i="0" lang="en" sz="2300" u="none" cap="none" strike="noStrike">
                <a:solidFill>
                  <a:srgbClr val="674EA7"/>
                </a:solidFill>
                <a:latin typeface="Consolas"/>
                <a:ea typeface="Consolas"/>
                <a:cs typeface="Consolas"/>
                <a:sym typeface="Consolas"/>
              </a:rPr>
              <a:t>ACCATCCAA</a:t>
            </a:r>
            <a:endParaRPr sz="900">
              <a:solidFill>
                <a:srgbClr val="674EA7"/>
              </a:solidFill>
              <a:latin typeface="Consolas"/>
              <a:ea typeface="Consolas"/>
              <a:cs typeface="Consolas"/>
              <a:sym typeface="Consolas"/>
            </a:endParaRPr>
          </a:p>
        </p:txBody>
      </p:sp>
      <p:sp>
        <p:nvSpPr>
          <p:cNvPr id="276" name="Google Shape;276;p19"/>
          <p:cNvSpPr txBox="1"/>
          <p:nvPr/>
        </p:nvSpPr>
        <p:spPr>
          <a:xfrm>
            <a:off x="4267200" y="2896025"/>
            <a:ext cx="30000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D5A6BD"/>
                </a:solidFill>
                <a:latin typeface="Consolas"/>
                <a:ea typeface="Consolas"/>
                <a:cs typeface="Consolas"/>
                <a:sym typeface="Consolas"/>
              </a:rPr>
              <a:t> </a:t>
            </a:r>
            <a:r>
              <a:rPr lang="en" sz="2300">
                <a:solidFill>
                  <a:srgbClr val="D5A6BD"/>
                </a:solidFill>
                <a:latin typeface="Consolas"/>
                <a:ea typeface="Consolas"/>
                <a:cs typeface="Consolas"/>
                <a:sym typeface="Consolas"/>
              </a:rPr>
              <a:t>TCGGG</a:t>
            </a:r>
            <a:r>
              <a:rPr lang="en" sz="2300">
                <a:solidFill>
                  <a:srgbClr val="FF0000"/>
                </a:solidFill>
                <a:latin typeface="Consolas"/>
                <a:ea typeface="Consolas"/>
                <a:cs typeface="Consolas"/>
                <a:sym typeface="Consolas"/>
              </a:rPr>
              <a:t>T</a:t>
            </a:r>
            <a:r>
              <a:rPr lang="en" sz="2300">
                <a:solidFill>
                  <a:srgbClr val="C27BA0"/>
                </a:solidFill>
                <a:latin typeface="Consolas"/>
                <a:ea typeface="Consolas"/>
                <a:cs typeface="Consolas"/>
                <a:sym typeface="Consolas"/>
              </a:rPr>
              <a:t>ACCATC</a:t>
            </a:r>
            <a:endParaRPr>
              <a:solidFill>
                <a:srgbClr val="C27BA0"/>
              </a:solidFill>
            </a:endParaRPr>
          </a:p>
        </p:txBody>
      </p:sp>
      <p:sp>
        <p:nvSpPr>
          <p:cNvPr id="277" name="Google Shape;277;p19"/>
          <p:cNvSpPr txBox="1"/>
          <p:nvPr/>
        </p:nvSpPr>
        <p:spPr>
          <a:xfrm>
            <a:off x="4343400" y="3200825"/>
            <a:ext cx="30000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D5A6BD"/>
                </a:solidFill>
                <a:latin typeface="Consolas"/>
                <a:ea typeface="Consolas"/>
                <a:cs typeface="Consolas"/>
                <a:sym typeface="Consolas"/>
              </a:rPr>
              <a:t>  CGGG</a:t>
            </a:r>
            <a:r>
              <a:rPr lang="en" sz="2300">
                <a:solidFill>
                  <a:srgbClr val="FF0000"/>
                </a:solidFill>
                <a:latin typeface="Consolas"/>
                <a:ea typeface="Consolas"/>
                <a:cs typeface="Consolas"/>
                <a:sym typeface="Consolas"/>
              </a:rPr>
              <a:t>T</a:t>
            </a:r>
            <a:r>
              <a:rPr lang="en" sz="2300">
                <a:solidFill>
                  <a:srgbClr val="C27BA0"/>
                </a:solidFill>
                <a:latin typeface="Consolas"/>
                <a:ea typeface="Consolas"/>
                <a:cs typeface="Consolas"/>
                <a:sym typeface="Consolas"/>
              </a:rPr>
              <a:t>ACCATCC</a:t>
            </a:r>
            <a:endParaRPr>
              <a:solidFill>
                <a:srgbClr val="C27BA0"/>
              </a:solidFill>
            </a:endParaRPr>
          </a:p>
        </p:txBody>
      </p:sp>
      <p:sp>
        <p:nvSpPr>
          <p:cNvPr id="278" name="Google Shape;278;p19"/>
          <p:cNvSpPr txBox="1"/>
          <p:nvPr/>
        </p:nvSpPr>
        <p:spPr>
          <a:xfrm>
            <a:off x="4419600" y="3505625"/>
            <a:ext cx="3000000" cy="4674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2300">
                <a:solidFill>
                  <a:srgbClr val="D5A6BD"/>
                </a:solidFill>
                <a:latin typeface="Consolas"/>
                <a:ea typeface="Consolas"/>
                <a:cs typeface="Consolas"/>
                <a:sym typeface="Consolas"/>
              </a:rPr>
              <a:t>   GGG</a:t>
            </a:r>
            <a:r>
              <a:rPr lang="en" sz="2300">
                <a:solidFill>
                  <a:srgbClr val="FF0000"/>
                </a:solidFill>
                <a:latin typeface="Consolas"/>
                <a:ea typeface="Consolas"/>
                <a:cs typeface="Consolas"/>
                <a:sym typeface="Consolas"/>
              </a:rPr>
              <a:t>T</a:t>
            </a:r>
            <a:r>
              <a:rPr lang="en" sz="2300">
                <a:solidFill>
                  <a:srgbClr val="C27BA0"/>
                </a:solidFill>
                <a:latin typeface="Consolas"/>
                <a:ea typeface="Consolas"/>
                <a:cs typeface="Consolas"/>
                <a:sym typeface="Consolas"/>
              </a:rPr>
              <a:t>ACCATCCA</a:t>
            </a:r>
            <a:endParaRPr>
              <a:solidFill>
                <a:srgbClr val="C27BA0"/>
              </a:solidFill>
            </a:endParaRPr>
          </a:p>
        </p:txBody>
      </p:sp>
      <p:sp>
        <p:nvSpPr>
          <p:cNvPr id="279" name="Google Shape;279;p19"/>
          <p:cNvSpPr/>
          <p:nvPr/>
        </p:nvSpPr>
        <p:spPr>
          <a:xfrm>
            <a:off x="4010325" y="38730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lang="en" sz="2300">
                <a:solidFill>
                  <a:srgbClr val="674EA7"/>
                </a:solidFill>
                <a:latin typeface="Consolas"/>
                <a:ea typeface="Consolas"/>
                <a:cs typeface="Consolas"/>
                <a:sym typeface="Consolas"/>
              </a:rPr>
              <a:t>C</a:t>
            </a:r>
            <a:r>
              <a:rPr b="0" i="0" lang="en" sz="2300" u="none" cap="none" strike="noStrike">
                <a:solidFill>
                  <a:srgbClr val="674EA7"/>
                </a:solidFill>
                <a:latin typeface="Consolas"/>
                <a:ea typeface="Consolas"/>
                <a:cs typeface="Consolas"/>
                <a:sym typeface="Consolas"/>
              </a:rPr>
              <a:t>GGG</a:t>
            </a:r>
            <a:r>
              <a:rPr lang="en" sz="2300">
                <a:solidFill>
                  <a:srgbClr val="FF0000"/>
                </a:solidFill>
                <a:latin typeface="Consolas"/>
                <a:ea typeface="Consolas"/>
                <a:cs typeface="Consolas"/>
                <a:sym typeface="Consolas"/>
              </a:rPr>
              <a:t>T</a:t>
            </a:r>
            <a:r>
              <a:rPr b="0" i="0" lang="en" sz="2300" u="none" cap="none" strike="noStrike">
                <a:solidFill>
                  <a:srgbClr val="674EA7"/>
                </a:solidFill>
                <a:latin typeface="Consolas"/>
                <a:ea typeface="Consolas"/>
                <a:cs typeface="Consolas"/>
                <a:sym typeface="Consolas"/>
              </a:rPr>
              <a:t>ACCATCCA</a:t>
            </a:r>
            <a:endParaRPr sz="900">
              <a:solidFill>
                <a:srgbClr val="674EA7"/>
              </a:solidFill>
              <a:latin typeface="Consolas"/>
              <a:ea typeface="Consolas"/>
              <a:cs typeface="Consolas"/>
              <a:sym typeface="Consolas"/>
            </a:endParaRPr>
          </a:p>
        </p:txBody>
      </p:sp>
      <p:grpSp>
        <p:nvGrpSpPr>
          <p:cNvPr id="280" name="Google Shape;280;p19"/>
          <p:cNvGrpSpPr/>
          <p:nvPr/>
        </p:nvGrpSpPr>
        <p:grpSpPr>
          <a:xfrm>
            <a:off x="977000" y="2829525"/>
            <a:ext cx="1087200" cy="1118100"/>
            <a:chOff x="3720200" y="1610325"/>
            <a:chExt cx="1087200" cy="1118100"/>
          </a:xfrm>
        </p:grpSpPr>
        <p:sp>
          <p:nvSpPr>
            <p:cNvPr id="281" name="Google Shape;281;p19"/>
            <p:cNvSpPr/>
            <p:nvPr/>
          </p:nvSpPr>
          <p:spPr>
            <a:xfrm>
              <a:off x="3720200" y="1610325"/>
              <a:ext cx="1087200" cy="11181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82" name="Google Shape;282;p19"/>
            <p:cNvGrpSpPr/>
            <p:nvPr/>
          </p:nvGrpSpPr>
          <p:grpSpPr>
            <a:xfrm rot="10800000">
              <a:off x="4055400" y="1780550"/>
              <a:ext cx="168900" cy="777650"/>
              <a:chOff x="4131600" y="1704350"/>
              <a:chExt cx="168900" cy="777650"/>
            </a:xfrm>
          </p:grpSpPr>
          <p:sp>
            <p:nvSpPr>
              <p:cNvPr id="283" name="Google Shape;283;p19"/>
              <p:cNvSpPr/>
              <p:nvPr/>
            </p:nvSpPr>
            <p:spPr>
              <a:xfrm>
                <a:off x="4131600" y="1704350"/>
                <a:ext cx="168900" cy="4728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9"/>
              <p:cNvSpPr/>
              <p:nvPr/>
            </p:nvSpPr>
            <p:spPr>
              <a:xfrm>
                <a:off x="4131600" y="2217100"/>
                <a:ext cx="168900" cy="2649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85" name="Google Shape;285;p19"/>
            <p:cNvGrpSpPr/>
            <p:nvPr/>
          </p:nvGrpSpPr>
          <p:grpSpPr>
            <a:xfrm rot="10800000">
              <a:off x="4284000" y="1780550"/>
              <a:ext cx="168900" cy="777650"/>
              <a:chOff x="4131600" y="1704350"/>
              <a:chExt cx="168900" cy="777650"/>
            </a:xfrm>
          </p:grpSpPr>
          <p:sp>
            <p:nvSpPr>
              <p:cNvPr id="286" name="Google Shape;286;p19"/>
              <p:cNvSpPr/>
              <p:nvPr/>
            </p:nvSpPr>
            <p:spPr>
              <a:xfrm>
                <a:off x="4131600" y="1704350"/>
                <a:ext cx="168900" cy="4728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9"/>
              <p:cNvSpPr/>
              <p:nvPr/>
            </p:nvSpPr>
            <p:spPr>
              <a:xfrm>
                <a:off x="4131600" y="2217100"/>
                <a:ext cx="168900" cy="2649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8" name="Google Shape;288;p19"/>
            <p:cNvSpPr txBox="1"/>
            <p:nvPr/>
          </p:nvSpPr>
          <p:spPr>
            <a:xfrm>
              <a:off x="40004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a:t>
              </a:r>
              <a:endParaRPr b="1">
                <a:solidFill>
                  <a:srgbClr val="FFFFFF"/>
                </a:solidFill>
                <a:latin typeface="Consolas"/>
                <a:ea typeface="Consolas"/>
                <a:cs typeface="Consolas"/>
                <a:sym typeface="Consolas"/>
              </a:endParaRPr>
            </a:p>
          </p:txBody>
        </p:sp>
        <p:sp>
          <p:nvSpPr>
            <p:cNvPr id="289" name="Google Shape;289;p19"/>
            <p:cNvSpPr txBox="1"/>
            <p:nvPr/>
          </p:nvSpPr>
          <p:spPr>
            <a:xfrm>
              <a:off x="42290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a:t>
              </a:r>
              <a:endParaRPr b="1">
                <a:solidFill>
                  <a:srgbClr val="FFFFFF"/>
                </a:solidFill>
                <a:latin typeface="Consolas"/>
                <a:ea typeface="Consolas"/>
                <a:cs typeface="Consolas"/>
                <a:sym typeface="Consolas"/>
              </a:endParaRPr>
            </a:p>
          </p:txBody>
        </p:sp>
      </p:grpSp>
      <p:grpSp>
        <p:nvGrpSpPr>
          <p:cNvPr id="290" name="Google Shape;290;p19"/>
          <p:cNvGrpSpPr/>
          <p:nvPr/>
        </p:nvGrpSpPr>
        <p:grpSpPr>
          <a:xfrm>
            <a:off x="1815200" y="1762725"/>
            <a:ext cx="1087200" cy="1118100"/>
            <a:chOff x="3720200" y="1610325"/>
            <a:chExt cx="1087200" cy="1118100"/>
          </a:xfrm>
        </p:grpSpPr>
        <p:sp>
          <p:nvSpPr>
            <p:cNvPr id="291" name="Google Shape;291;p19"/>
            <p:cNvSpPr/>
            <p:nvPr/>
          </p:nvSpPr>
          <p:spPr>
            <a:xfrm>
              <a:off x="3720200" y="1610325"/>
              <a:ext cx="1087200" cy="11181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92" name="Google Shape;292;p19"/>
            <p:cNvGrpSpPr/>
            <p:nvPr/>
          </p:nvGrpSpPr>
          <p:grpSpPr>
            <a:xfrm rot="10800000">
              <a:off x="4055400" y="1780550"/>
              <a:ext cx="168900" cy="777650"/>
              <a:chOff x="4131600" y="1704350"/>
              <a:chExt cx="168900" cy="777650"/>
            </a:xfrm>
          </p:grpSpPr>
          <p:sp>
            <p:nvSpPr>
              <p:cNvPr id="293" name="Google Shape;293;p19"/>
              <p:cNvSpPr/>
              <p:nvPr/>
            </p:nvSpPr>
            <p:spPr>
              <a:xfrm>
                <a:off x="4131600" y="1704350"/>
                <a:ext cx="168900" cy="4728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19"/>
              <p:cNvSpPr/>
              <p:nvPr/>
            </p:nvSpPr>
            <p:spPr>
              <a:xfrm>
                <a:off x="4131600" y="2217100"/>
                <a:ext cx="168900" cy="2649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95" name="Google Shape;295;p19"/>
            <p:cNvGrpSpPr/>
            <p:nvPr/>
          </p:nvGrpSpPr>
          <p:grpSpPr>
            <a:xfrm rot="10800000">
              <a:off x="4284000" y="1780550"/>
              <a:ext cx="168900" cy="777650"/>
              <a:chOff x="4131600" y="1704350"/>
              <a:chExt cx="168900" cy="777650"/>
            </a:xfrm>
          </p:grpSpPr>
          <p:sp>
            <p:nvSpPr>
              <p:cNvPr id="296" name="Google Shape;296;p19"/>
              <p:cNvSpPr/>
              <p:nvPr/>
            </p:nvSpPr>
            <p:spPr>
              <a:xfrm>
                <a:off x="4131600" y="1704350"/>
                <a:ext cx="168900" cy="4728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9"/>
              <p:cNvSpPr/>
              <p:nvPr/>
            </p:nvSpPr>
            <p:spPr>
              <a:xfrm>
                <a:off x="4131600" y="2217100"/>
                <a:ext cx="168900" cy="2649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98" name="Google Shape;298;p19"/>
            <p:cNvSpPr txBox="1"/>
            <p:nvPr/>
          </p:nvSpPr>
          <p:spPr>
            <a:xfrm>
              <a:off x="40004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a:t>
              </a:r>
              <a:endParaRPr b="1">
                <a:solidFill>
                  <a:srgbClr val="FFFFFF"/>
                </a:solidFill>
                <a:latin typeface="Consolas"/>
                <a:ea typeface="Consolas"/>
                <a:cs typeface="Consolas"/>
                <a:sym typeface="Consolas"/>
              </a:endParaRPr>
            </a:p>
          </p:txBody>
        </p:sp>
        <p:sp>
          <p:nvSpPr>
            <p:cNvPr id="299" name="Google Shape;299;p19"/>
            <p:cNvSpPr txBox="1"/>
            <p:nvPr/>
          </p:nvSpPr>
          <p:spPr>
            <a:xfrm>
              <a:off x="42290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T</a:t>
              </a:r>
              <a:endParaRPr b="1">
                <a:solidFill>
                  <a:srgbClr val="FFFFFF"/>
                </a:solidFill>
                <a:latin typeface="Consolas"/>
                <a:ea typeface="Consolas"/>
                <a:cs typeface="Consolas"/>
                <a:sym typeface="Consolas"/>
              </a:endParaRPr>
            </a:p>
          </p:txBody>
        </p:sp>
      </p:grpSp>
      <p:cxnSp>
        <p:nvCxnSpPr>
          <p:cNvPr id="300" name="Google Shape;300;p19"/>
          <p:cNvCxnSpPr/>
          <p:nvPr/>
        </p:nvCxnSpPr>
        <p:spPr>
          <a:xfrm flipH="1" rot="10800000">
            <a:off x="2242900" y="2610850"/>
            <a:ext cx="2395200" cy="58800"/>
          </a:xfrm>
          <a:prstGeom prst="straightConnector1">
            <a:avLst/>
          </a:prstGeom>
          <a:noFill/>
          <a:ln cap="flat" cmpd="sng" w="9525">
            <a:solidFill>
              <a:srgbClr val="000000"/>
            </a:solidFill>
            <a:prstDash val="solid"/>
            <a:round/>
            <a:headEnd len="med" w="med" type="none"/>
            <a:tailEnd len="med" w="med" type="triangle"/>
          </a:ln>
        </p:spPr>
      </p:cxnSp>
      <p:cxnSp>
        <p:nvCxnSpPr>
          <p:cNvPr id="301" name="Google Shape;301;p19"/>
          <p:cNvCxnSpPr/>
          <p:nvPr/>
        </p:nvCxnSpPr>
        <p:spPr>
          <a:xfrm flipH="1" rot="10800000">
            <a:off x="2471500" y="2253250"/>
            <a:ext cx="2645100" cy="340200"/>
          </a:xfrm>
          <a:prstGeom prst="straightConnector1">
            <a:avLst/>
          </a:prstGeom>
          <a:noFill/>
          <a:ln cap="flat" cmpd="sng" w="9525">
            <a:solidFill>
              <a:srgbClr val="000000"/>
            </a:solidFill>
            <a:prstDash val="solid"/>
            <a:round/>
            <a:headEnd len="med" w="med" type="none"/>
            <a:tailEnd len="med" w="med" type="triangle"/>
          </a:ln>
        </p:spPr>
      </p:cxnSp>
      <p:cxnSp>
        <p:nvCxnSpPr>
          <p:cNvPr id="302" name="Google Shape;302;p19"/>
          <p:cNvCxnSpPr/>
          <p:nvPr/>
        </p:nvCxnSpPr>
        <p:spPr>
          <a:xfrm>
            <a:off x="1364600" y="3691450"/>
            <a:ext cx="3710100" cy="50400"/>
          </a:xfrm>
          <a:prstGeom prst="straightConnector1">
            <a:avLst/>
          </a:prstGeom>
          <a:noFill/>
          <a:ln cap="flat" cmpd="sng" w="9525">
            <a:solidFill>
              <a:srgbClr val="000000"/>
            </a:solidFill>
            <a:prstDash val="solid"/>
            <a:round/>
            <a:headEnd len="med" w="med" type="none"/>
            <a:tailEnd len="med" w="med" type="triangle"/>
          </a:ln>
        </p:spPr>
      </p:cxnSp>
      <p:cxnSp>
        <p:nvCxnSpPr>
          <p:cNvPr id="303" name="Google Shape;303;p19"/>
          <p:cNvCxnSpPr/>
          <p:nvPr/>
        </p:nvCxnSpPr>
        <p:spPr>
          <a:xfrm>
            <a:off x="1669400" y="3386650"/>
            <a:ext cx="3305400" cy="660000"/>
          </a:xfrm>
          <a:prstGeom prst="straightConnector1">
            <a:avLst/>
          </a:prstGeom>
          <a:noFill/>
          <a:ln cap="flat" cmpd="sng" w="9525">
            <a:solidFill>
              <a:srgbClr val="000000"/>
            </a:solidFill>
            <a:prstDash val="solid"/>
            <a:round/>
            <a:headEnd len="med" w="med" type="none"/>
            <a:tailEnd len="med" w="med" type="triangle"/>
          </a:ln>
        </p:spPr>
      </p:cxnSp>
      <p:cxnSp>
        <p:nvCxnSpPr>
          <p:cNvPr id="304" name="Google Shape;304;p19"/>
          <p:cNvCxnSpPr/>
          <p:nvPr/>
        </p:nvCxnSpPr>
        <p:spPr>
          <a:xfrm flipH="1">
            <a:off x="5754850" y="1314150"/>
            <a:ext cx="11400" cy="422100"/>
          </a:xfrm>
          <a:prstGeom prst="straightConnector1">
            <a:avLst/>
          </a:prstGeom>
          <a:noFill/>
          <a:ln cap="flat" cmpd="sng" w="28575">
            <a:solidFill>
              <a:srgbClr val="000000"/>
            </a:solidFill>
            <a:prstDash val="solid"/>
            <a:round/>
            <a:headEnd len="med" w="med" type="none"/>
            <a:tailEnd len="med" w="med" type="triangle"/>
          </a:ln>
        </p:spPr>
      </p:cxn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0"/>
          <p:cNvSpPr txBox="1"/>
          <p:nvPr>
            <p:ph type="title"/>
          </p:nvPr>
        </p:nvSpPr>
        <p:spPr>
          <a:xfrm>
            <a:off x="311700" y="468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Scenario 2: An individual is homozygous for an "alternate" allele.</a:t>
            </a:r>
            <a:endParaRPr sz="4000"/>
          </a:p>
        </p:txBody>
      </p:sp>
      <p:sp>
        <p:nvSpPr>
          <p:cNvPr id="310" name="Google Shape;310;p20"/>
          <p:cNvSpPr/>
          <p:nvPr/>
        </p:nvSpPr>
        <p:spPr>
          <a:xfrm>
            <a:off x="2730053" y="3727128"/>
            <a:ext cx="4223700" cy="174300"/>
          </a:xfrm>
          <a:prstGeom prst="rect">
            <a:avLst/>
          </a:prstGeom>
          <a:solidFill>
            <a:srgbClr val="D4E3FE"/>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Font typeface="Gill Sans"/>
              <a:buNone/>
            </a:pPr>
            <a:r>
              <a:t/>
            </a:r>
            <a:endParaRPr b="0" i="0" sz="2600" u="none" cap="none" strike="noStrike">
              <a:solidFill>
                <a:srgbClr val="FFFFFF"/>
              </a:solidFill>
              <a:latin typeface="Gill Sans"/>
              <a:ea typeface="Gill Sans"/>
              <a:cs typeface="Gill Sans"/>
              <a:sym typeface="Gill Sans"/>
            </a:endParaRPr>
          </a:p>
        </p:txBody>
      </p:sp>
      <p:sp>
        <p:nvSpPr>
          <p:cNvPr id="311" name="Google Shape;311;p20"/>
          <p:cNvSpPr/>
          <p:nvPr/>
        </p:nvSpPr>
        <p:spPr>
          <a:xfrm>
            <a:off x="2730053" y="3506136"/>
            <a:ext cx="4223700" cy="174300"/>
          </a:xfrm>
          <a:prstGeom prst="rect">
            <a:avLst/>
          </a:prstGeom>
          <a:solidFill>
            <a:srgbClr val="D4E3FE"/>
          </a:solid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Font typeface="Gill Sans"/>
              <a:buNone/>
            </a:pPr>
            <a:r>
              <a:t/>
            </a:r>
            <a:endParaRPr b="0" i="0" sz="2600" u="none" cap="none" strike="noStrike">
              <a:solidFill>
                <a:srgbClr val="FFFFFF"/>
              </a:solidFill>
              <a:latin typeface="Gill Sans"/>
              <a:ea typeface="Gill Sans"/>
              <a:cs typeface="Gill Sans"/>
              <a:sym typeface="Gill Sans"/>
            </a:endParaRPr>
          </a:p>
        </p:txBody>
      </p:sp>
      <p:pic>
        <p:nvPicPr>
          <p:cNvPr id="312" name="Google Shape;312;p20"/>
          <p:cNvPicPr preferRelativeResize="0"/>
          <p:nvPr/>
        </p:nvPicPr>
        <p:blipFill rotWithShape="1">
          <a:blip r:embed="rId3">
            <a:alphaModFix/>
          </a:blip>
          <a:srcRect b="249" l="5434" r="7608" t="0"/>
          <a:stretch/>
        </p:blipFill>
        <p:spPr>
          <a:xfrm rot="5400000">
            <a:off x="4688625" y="-538578"/>
            <a:ext cx="267900" cy="5363700"/>
          </a:xfrm>
          <a:prstGeom prst="rect">
            <a:avLst/>
          </a:prstGeom>
          <a:noFill/>
          <a:ln>
            <a:noFill/>
          </a:ln>
        </p:spPr>
      </p:pic>
      <p:pic>
        <p:nvPicPr>
          <p:cNvPr id="313" name="Google Shape;313;p20"/>
          <p:cNvPicPr preferRelativeResize="0"/>
          <p:nvPr/>
        </p:nvPicPr>
        <p:blipFill rotWithShape="1">
          <a:blip r:embed="rId3">
            <a:alphaModFix/>
          </a:blip>
          <a:srcRect b="249" l="5434" r="7608" t="0"/>
          <a:stretch/>
        </p:blipFill>
        <p:spPr>
          <a:xfrm rot="5400000">
            <a:off x="4688625" y="-89899"/>
            <a:ext cx="267900" cy="5363700"/>
          </a:xfrm>
          <a:prstGeom prst="rect">
            <a:avLst/>
          </a:prstGeom>
          <a:noFill/>
          <a:ln>
            <a:noFill/>
          </a:ln>
        </p:spPr>
      </p:pic>
      <p:sp>
        <p:nvSpPr>
          <p:cNvPr id="314" name="Google Shape;314;p20"/>
          <p:cNvSpPr/>
          <p:nvPr/>
        </p:nvSpPr>
        <p:spPr>
          <a:xfrm>
            <a:off x="4158752" y="1935658"/>
            <a:ext cx="160800" cy="830400"/>
          </a:xfrm>
          <a:prstGeom prst="rect">
            <a:avLst/>
          </a:prstGeom>
          <a:noFill/>
          <a:ln cap="flat" cmpd="sng" w="25400">
            <a:solidFill>
              <a:srgbClr val="FF4013"/>
            </a:solidFill>
            <a:prstDash val="dashDot"/>
            <a:miter lim="8000"/>
            <a:headEnd len="sm" w="sm" type="none"/>
            <a:tailEnd len="sm" w="sm" type="none"/>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FFFFFF"/>
              </a:buClr>
              <a:buFont typeface="Gill Sans"/>
              <a:buNone/>
            </a:pPr>
            <a:r>
              <a:t/>
            </a:r>
            <a:endParaRPr b="0" i="0" sz="2600" u="none" cap="none" strike="noStrike">
              <a:solidFill>
                <a:srgbClr val="FFFFFF"/>
              </a:solidFill>
              <a:latin typeface="Gill Sans"/>
              <a:ea typeface="Gill Sans"/>
              <a:cs typeface="Gill Sans"/>
              <a:sym typeface="Gill Sans"/>
            </a:endParaRPr>
          </a:p>
        </p:txBody>
      </p:sp>
      <p:sp>
        <p:nvSpPr>
          <p:cNvPr id="315" name="Google Shape;315;p20"/>
          <p:cNvSpPr/>
          <p:nvPr/>
        </p:nvSpPr>
        <p:spPr>
          <a:xfrm>
            <a:off x="1327175" y="1892129"/>
            <a:ext cx="509100" cy="5022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Font typeface="Helvetica Neue"/>
              <a:buNone/>
            </a:pPr>
            <a:r>
              <a:rPr b="0" i="0" lang="en" sz="3100" u="none" cap="none" strike="noStrike">
                <a:solidFill>
                  <a:srgbClr val="000000"/>
                </a:solidFill>
                <a:latin typeface="Helvetica Neue"/>
                <a:ea typeface="Helvetica Neue"/>
                <a:cs typeface="Helvetica Neue"/>
                <a:sym typeface="Helvetica Neue"/>
              </a:rPr>
              <a:t>♂</a:t>
            </a:r>
            <a:endParaRPr sz="900"/>
          </a:p>
        </p:txBody>
      </p:sp>
      <p:sp>
        <p:nvSpPr>
          <p:cNvPr id="316" name="Google Shape;316;p20"/>
          <p:cNvSpPr/>
          <p:nvPr/>
        </p:nvSpPr>
        <p:spPr>
          <a:xfrm>
            <a:off x="1328141" y="2340809"/>
            <a:ext cx="509100" cy="5022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Font typeface="Helvetica Neue"/>
              <a:buNone/>
            </a:pPr>
            <a:r>
              <a:rPr b="0" i="0" lang="en" sz="3100" u="none" cap="none" strike="noStrike">
                <a:solidFill>
                  <a:srgbClr val="000000"/>
                </a:solidFill>
                <a:latin typeface="Helvetica Neue"/>
                <a:ea typeface="Helvetica Neue"/>
                <a:cs typeface="Helvetica Neue"/>
                <a:sym typeface="Helvetica Neue"/>
              </a:rPr>
              <a:t>♀</a:t>
            </a:r>
            <a:endParaRPr sz="900"/>
          </a:p>
        </p:txBody>
      </p:sp>
      <p:cxnSp>
        <p:nvCxnSpPr>
          <p:cNvPr id="317" name="Google Shape;317;p20"/>
          <p:cNvCxnSpPr/>
          <p:nvPr/>
        </p:nvCxnSpPr>
        <p:spPr>
          <a:xfrm flipH="1" rot="10800000">
            <a:off x="2773374" y="2777182"/>
            <a:ext cx="1391100" cy="736200"/>
          </a:xfrm>
          <a:prstGeom prst="straightConnector1">
            <a:avLst/>
          </a:prstGeom>
          <a:noFill/>
          <a:ln cap="flat" cmpd="sng" w="25400">
            <a:solidFill>
              <a:srgbClr val="FF4013"/>
            </a:solidFill>
            <a:prstDash val="dashDot"/>
            <a:miter lim="8000"/>
            <a:headEnd len="sm" w="sm" type="none"/>
            <a:tailEnd len="sm" w="sm" type="none"/>
          </a:ln>
        </p:spPr>
      </p:cxnSp>
      <p:cxnSp>
        <p:nvCxnSpPr>
          <p:cNvPr id="318" name="Google Shape;318;p20"/>
          <p:cNvCxnSpPr/>
          <p:nvPr/>
        </p:nvCxnSpPr>
        <p:spPr>
          <a:xfrm>
            <a:off x="4357375" y="2768775"/>
            <a:ext cx="2496600" cy="738000"/>
          </a:xfrm>
          <a:prstGeom prst="straightConnector1">
            <a:avLst/>
          </a:prstGeom>
          <a:noFill/>
          <a:ln cap="flat" cmpd="sng" w="25400">
            <a:solidFill>
              <a:srgbClr val="FF4013"/>
            </a:solidFill>
            <a:prstDash val="dashDot"/>
            <a:miter lim="8000"/>
            <a:headEnd len="sm" w="sm" type="none"/>
            <a:tailEnd len="sm" w="sm" type="none"/>
          </a:ln>
        </p:spPr>
      </p:cxnSp>
      <p:sp>
        <p:nvSpPr>
          <p:cNvPr id="319" name="Google Shape;319;p20"/>
          <p:cNvSpPr/>
          <p:nvPr/>
        </p:nvSpPr>
        <p:spPr>
          <a:xfrm>
            <a:off x="2814725" y="34158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b="0" i="0" lang="en" sz="2300" u="none" cap="none" strike="noStrike">
                <a:latin typeface="Consolas"/>
                <a:ea typeface="Consolas"/>
                <a:cs typeface="Consolas"/>
                <a:sym typeface="Consolas"/>
              </a:rPr>
              <a:t>ATCGGG</a:t>
            </a:r>
            <a:r>
              <a:rPr lang="en" sz="2300">
                <a:solidFill>
                  <a:srgbClr val="1155CC"/>
                </a:solidFill>
                <a:latin typeface="Consolas"/>
                <a:ea typeface="Consolas"/>
                <a:cs typeface="Consolas"/>
                <a:sym typeface="Consolas"/>
              </a:rPr>
              <a:t>C</a:t>
            </a:r>
            <a:r>
              <a:rPr b="0" i="0" lang="en" sz="2300" u="none" cap="none" strike="noStrike">
                <a:latin typeface="Consolas"/>
                <a:ea typeface="Consolas"/>
                <a:cs typeface="Consolas"/>
                <a:sym typeface="Consolas"/>
              </a:rPr>
              <a:t>ACCATCCAATCATTACC</a:t>
            </a:r>
            <a:endParaRPr sz="900">
              <a:latin typeface="Consolas"/>
              <a:ea typeface="Consolas"/>
              <a:cs typeface="Consolas"/>
              <a:sym typeface="Consolas"/>
            </a:endParaRPr>
          </a:p>
        </p:txBody>
      </p:sp>
      <p:sp>
        <p:nvSpPr>
          <p:cNvPr id="320" name="Google Shape;320;p20"/>
          <p:cNvSpPr/>
          <p:nvPr/>
        </p:nvSpPr>
        <p:spPr>
          <a:xfrm>
            <a:off x="2814725" y="36444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b="0" i="0" lang="en" sz="2300" u="none" cap="none" strike="noStrike">
                <a:latin typeface="Consolas"/>
                <a:ea typeface="Consolas"/>
                <a:cs typeface="Consolas"/>
                <a:sym typeface="Consolas"/>
              </a:rPr>
              <a:t>ATCGGG</a:t>
            </a:r>
            <a:r>
              <a:rPr lang="en" sz="2300">
                <a:solidFill>
                  <a:srgbClr val="1155CC"/>
                </a:solidFill>
                <a:latin typeface="Consolas"/>
                <a:ea typeface="Consolas"/>
                <a:cs typeface="Consolas"/>
                <a:sym typeface="Consolas"/>
              </a:rPr>
              <a:t>C</a:t>
            </a:r>
            <a:r>
              <a:rPr b="0" i="0" lang="en" sz="2300" u="none" cap="none" strike="noStrike">
                <a:latin typeface="Consolas"/>
                <a:ea typeface="Consolas"/>
                <a:cs typeface="Consolas"/>
                <a:sym typeface="Consolas"/>
              </a:rPr>
              <a:t>ACCATCCAATCATTACC</a:t>
            </a:r>
            <a:endParaRPr sz="900">
              <a:latin typeface="Consolas"/>
              <a:ea typeface="Consolas"/>
              <a:cs typeface="Consolas"/>
              <a:sym typeface="Consolas"/>
            </a:endParaRPr>
          </a:p>
        </p:txBody>
      </p:sp>
      <p:sp>
        <p:nvSpPr>
          <p:cNvPr id="321" name="Google Shape;321;p20"/>
          <p:cNvSpPr/>
          <p:nvPr/>
        </p:nvSpPr>
        <p:spPr>
          <a:xfrm>
            <a:off x="2165375" y="3187529"/>
            <a:ext cx="509100" cy="5022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Font typeface="Helvetica Neue"/>
              <a:buNone/>
            </a:pPr>
            <a:r>
              <a:rPr b="0" i="0" lang="en" sz="3100" u="none" cap="none" strike="noStrike">
                <a:solidFill>
                  <a:srgbClr val="000000"/>
                </a:solidFill>
                <a:latin typeface="Helvetica Neue"/>
                <a:ea typeface="Helvetica Neue"/>
                <a:cs typeface="Helvetica Neue"/>
                <a:sym typeface="Helvetica Neue"/>
              </a:rPr>
              <a:t>♂</a:t>
            </a:r>
            <a:endParaRPr sz="900"/>
          </a:p>
        </p:txBody>
      </p:sp>
      <p:sp>
        <p:nvSpPr>
          <p:cNvPr id="322" name="Google Shape;322;p20"/>
          <p:cNvSpPr/>
          <p:nvPr/>
        </p:nvSpPr>
        <p:spPr>
          <a:xfrm>
            <a:off x="2166341" y="3636209"/>
            <a:ext cx="509100" cy="5022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Font typeface="Helvetica Neue"/>
              <a:buNone/>
            </a:pPr>
            <a:r>
              <a:rPr b="0" i="0" lang="en" sz="3100" u="none" cap="none" strike="noStrike">
                <a:solidFill>
                  <a:srgbClr val="000000"/>
                </a:solidFill>
                <a:latin typeface="Helvetica Neue"/>
                <a:ea typeface="Helvetica Neue"/>
                <a:cs typeface="Helvetica Neue"/>
                <a:sym typeface="Helvetica Neue"/>
              </a:rPr>
              <a:t>♀</a:t>
            </a:r>
            <a:endParaRPr sz="900"/>
          </a:p>
        </p:txBody>
      </p:sp>
      <p:sp>
        <p:nvSpPr>
          <p:cNvPr id="323" name="Google Shape;323;p20"/>
          <p:cNvSpPr/>
          <p:nvPr/>
        </p:nvSpPr>
        <p:spPr>
          <a:xfrm>
            <a:off x="2814725" y="2958625"/>
            <a:ext cx="4165200" cy="3549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77BB41"/>
              </a:buClr>
              <a:buFont typeface="Arial"/>
              <a:buNone/>
            </a:pPr>
            <a:r>
              <a:rPr b="0" i="0" lang="en" sz="2300" u="none" cap="none" strike="noStrike">
                <a:latin typeface="Consolas"/>
                <a:ea typeface="Consolas"/>
                <a:cs typeface="Consolas"/>
                <a:sym typeface="Consolas"/>
              </a:rPr>
              <a:t>ATCGGG</a:t>
            </a:r>
            <a:r>
              <a:rPr lang="en" sz="2300">
                <a:solidFill>
                  <a:srgbClr val="FF0000"/>
                </a:solidFill>
                <a:latin typeface="Consolas"/>
                <a:ea typeface="Consolas"/>
                <a:cs typeface="Consolas"/>
                <a:sym typeface="Consolas"/>
              </a:rPr>
              <a:t>T</a:t>
            </a:r>
            <a:r>
              <a:rPr b="0" i="0" lang="en" sz="2300" u="none" cap="none" strike="noStrike">
                <a:latin typeface="Consolas"/>
                <a:ea typeface="Consolas"/>
                <a:cs typeface="Consolas"/>
                <a:sym typeface="Consolas"/>
              </a:rPr>
              <a:t>ACCATCCAATCATTACC</a:t>
            </a:r>
            <a:endParaRPr sz="900">
              <a:latin typeface="Consolas"/>
              <a:ea typeface="Consolas"/>
              <a:cs typeface="Consolas"/>
              <a:sym typeface="Consolas"/>
            </a:endParaRPr>
          </a:p>
        </p:txBody>
      </p:sp>
      <p:sp>
        <p:nvSpPr>
          <p:cNvPr id="324" name="Google Shape;324;p20"/>
          <p:cNvSpPr/>
          <p:nvPr/>
        </p:nvSpPr>
        <p:spPr>
          <a:xfrm>
            <a:off x="2165375" y="2882729"/>
            <a:ext cx="509100" cy="502200"/>
          </a:xfrm>
          <a:prstGeom prst="rect">
            <a:avLst/>
          </a:prstGeom>
          <a:noFill/>
          <a:ln>
            <a:noFill/>
          </a:ln>
        </p:spPr>
        <p:txBody>
          <a:bodyPr anchorCtr="0" anchor="ctr" bIns="32750" lIns="32750" spcFirstLastPara="1" rIns="32750" wrap="square" tIns="32750">
            <a:noAutofit/>
          </a:bodyPr>
          <a:lstStyle/>
          <a:p>
            <a:pPr indent="0" lvl="0" marL="0" marR="0" rtl="0" algn="ctr">
              <a:lnSpc>
                <a:spcPct val="100000"/>
              </a:lnSpc>
              <a:spcBef>
                <a:spcPts val="0"/>
              </a:spcBef>
              <a:spcAft>
                <a:spcPts val="0"/>
              </a:spcAft>
              <a:buClr>
                <a:srgbClr val="000000"/>
              </a:buClr>
              <a:buFont typeface="Helvetica Neue"/>
              <a:buNone/>
            </a:pPr>
            <a:r>
              <a:rPr lang="en" sz="2000">
                <a:latin typeface="Helvetica Neue"/>
                <a:ea typeface="Helvetica Neue"/>
                <a:cs typeface="Helvetica Neue"/>
                <a:sym typeface="Helvetica Neue"/>
              </a:rPr>
              <a:t>Ref</a:t>
            </a:r>
            <a:endParaRPr sz="20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21"/>
          <p:cNvSpPr txBox="1"/>
          <p:nvPr>
            <p:ph type="title"/>
          </p:nvPr>
        </p:nvSpPr>
        <p:spPr>
          <a:xfrm>
            <a:off x="311700" y="468325"/>
            <a:ext cx="8520600" cy="831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000"/>
              <a:t>Scenario 2: An individual is homozygous for an "alternate" allele.</a:t>
            </a:r>
            <a:endParaRPr sz="4000"/>
          </a:p>
        </p:txBody>
      </p:sp>
      <p:pic>
        <p:nvPicPr>
          <p:cNvPr id="330" name="Google Shape;330;p21"/>
          <p:cNvPicPr preferRelativeResize="0"/>
          <p:nvPr/>
        </p:nvPicPr>
        <p:blipFill rotWithShape="1">
          <a:blip r:embed="rId3">
            <a:alphaModFix/>
          </a:blip>
          <a:srcRect b="51057" l="32968" r="33228" t="0"/>
          <a:stretch/>
        </p:blipFill>
        <p:spPr>
          <a:xfrm>
            <a:off x="2551479" y="1374175"/>
            <a:ext cx="1747920" cy="3322701"/>
          </a:xfrm>
          <a:prstGeom prst="rect">
            <a:avLst/>
          </a:prstGeom>
          <a:noFill/>
          <a:ln>
            <a:noFill/>
          </a:ln>
        </p:spPr>
      </p:pic>
      <p:pic>
        <p:nvPicPr>
          <p:cNvPr id="331" name="Google Shape;331;p21"/>
          <p:cNvPicPr preferRelativeResize="0"/>
          <p:nvPr/>
        </p:nvPicPr>
        <p:blipFill rotWithShape="1">
          <a:blip r:embed="rId3">
            <a:alphaModFix/>
          </a:blip>
          <a:srcRect b="0" l="66945" r="0" t="49075"/>
          <a:stretch/>
        </p:blipFill>
        <p:spPr>
          <a:xfrm>
            <a:off x="4735225" y="1374163"/>
            <a:ext cx="1642724" cy="3322701"/>
          </a:xfrm>
          <a:prstGeom prst="rect">
            <a:avLst/>
          </a:prstGeom>
          <a:noFill/>
          <a:ln>
            <a:noFill/>
          </a:ln>
        </p:spPr>
      </p:pic>
      <p:grpSp>
        <p:nvGrpSpPr>
          <p:cNvPr id="332" name="Google Shape;332;p21"/>
          <p:cNvGrpSpPr/>
          <p:nvPr/>
        </p:nvGrpSpPr>
        <p:grpSpPr>
          <a:xfrm>
            <a:off x="62600" y="2829525"/>
            <a:ext cx="1087200" cy="1118100"/>
            <a:chOff x="3720200" y="1610325"/>
            <a:chExt cx="1087200" cy="1118100"/>
          </a:xfrm>
        </p:grpSpPr>
        <p:sp>
          <p:nvSpPr>
            <p:cNvPr id="333" name="Google Shape;333;p21"/>
            <p:cNvSpPr/>
            <p:nvPr/>
          </p:nvSpPr>
          <p:spPr>
            <a:xfrm>
              <a:off x="3720200" y="1610325"/>
              <a:ext cx="1087200" cy="11181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4" name="Google Shape;334;p21"/>
            <p:cNvGrpSpPr/>
            <p:nvPr/>
          </p:nvGrpSpPr>
          <p:grpSpPr>
            <a:xfrm rot="10800000">
              <a:off x="4055400" y="1780550"/>
              <a:ext cx="168900" cy="777650"/>
              <a:chOff x="4131600" y="1704350"/>
              <a:chExt cx="168900" cy="777650"/>
            </a:xfrm>
          </p:grpSpPr>
          <p:sp>
            <p:nvSpPr>
              <p:cNvPr id="335" name="Google Shape;335;p21"/>
              <p:cNvSpPr/>
              <p:nvPr/>
            </p:nvSpPr>
            <p:spPr>
              <a:xfrm>
                <a:off x="4131600" y="1704350"/>
                <a:ext cx="168900" cy="4728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6" name="Google Shape;336;p21"/>
              <p:cNvSpPr/>
              <p:nvPr/>
            </p:nvSpPr>
            <p:spPr>
              <a:xfrm>
                <a:off x="4131600" y="2217100"/>
                <a:ext cx="168900" cy="2649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37" name="Google Shape;337;p21"/>
            <p:cNvGrpSpPr/>
            <p:nvPr/>
          </p:nvGrpSpPr>
          <p:grpSpPr>
            <a:xfrm rot="10800000">
              <a:off x="4284000" y="1780550"/>
              <a:ext cx="168900" cy="777650"/>
              <a:chOff x="4131600" y="1704350"/>
              <a:chExt cx="168900" cy="777650"/>
            </a:xfrm>
          </p:grpSpPr>
          <p:sp>
            <p:nvSpPr>
              <p:cNvPr id="338" name="Google Shape;338;p21"/>
              <p:cNvSpPr/>
              <p:nvPr/>
            </p:nvSpPr>
            <p:spPr>
              <a:xfrm>
                <a:off x="4131600" y="1704350"/>
                <a:ext cx="168900" cy="4728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21"/>
              <p:cNvSpPr/>
              <p:nvPr/>
            </p:nvSpPr>
            <p:spPr>
              <a:xfrm>
                <a:off x="4131600" y="2217100"/>
                <a:ext cx="168900" cy="2649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40" name="Google Shape;340;p21"/>
            <p:cNvSpPr txBox="1"/>
            <p:nvPr/>
          </p:nvSpPr>
          <p:spPr>
            <a:xfrm>
              <a:off x="40004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C</a:t>
              </a:r>
              <a:endParaRPr b="1">
                <a:solidFill>
                  <a:srgbClr val="FFFFFF"/>
                </a:solidFill>
                <a:latin typeface="Consolas"/>
                <a:ea typeface="Consolas"/>
                <a:cs typeface="Consolas"/>
                <a:sym typeface="Consolas"/>
              </a:endParaRPr>
            </a:p>
          </p:txBody>
        </p:sp>
        <p:sp>
          <p:nvSpPr>
            <p:cNvPr id="341" name="Google Shape;341;p21"/>
            <p:cNvSpPr txBox="1"/>
            <p:nvPr/>
          </p:nvSpPr>
          <p:spPr>
            <a:xfrm>
              <a:off x="42290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C</a:t>
              </a:r>
              <a:endParaRPr b="1">
                <a:solidFill>
                  <a:srgbClr val="FFFFFF"/>
                </a:solidFill>
                <a:latin typeface="Consolas"/>
                <a:ea typeface="Consolas"/>
                <a:cs typeface="Consolas"/>
                <a:sym typeface="Consolas"/>
              </a:endParaRPr>
            </a:p>
          </p:txBody>
        </p:sp>
      </p:grpSp>
      <p:grpSp>
        <p:nvGrpSpPr>
          <p:cNvPr id="342" name="Google Shape;342;p21"/>
          <p:cNvGrpSpPr/>
          <p:nvPr/>
        </p:nvGrpSpPr>
        <p:grpSpPr>
          <a:xfrm>
            <a:off x="900800" y="1762725"/>
            <a:ext cx="1087200" cy="1118100"/>
            <a:chOff x="3720200" y="1610325"/>
            <a:chExt cx="1087200" cy="1118100"/>
          </a:xfrm>
        </p:grpSpPr>
        <p:sp>
          <p:nvSpPr>
            <p:cNvPr id="343" name="Google Shape;343;p21"/>
            <p:cNvSpPr/>
            <p:nvPr/>
          </p:nvSpPr>
          <p:spPr>
            <a:xfrm>
              <a:off x="3720200" y="1610325"/>
              <a:ext cx="1087200" cy="1118100"/>
            </a:xfrm>
            <a:prstGeom prst="ellipse">
              <a:avLst/>
            </a:prstGeom>
            <a:noFill/>
            <a:ln cap="flat" cmpd="sng" w="38100">
              <a:solidFill>
                <a:srgbClr val="66666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44" name="Google Shape;344;p21"/>
            <p:cNvGrpSpPr/>
            <p:nvPr/>
          </p:nvGrpSpPr>
          <p:grpSpPr>
            <a:xfrm rot="10800000">
              <a:off x="4055400" y="1780550"/>
              <a:ext cx="168900" cy="777650"/>
              <a:chOff x="4131600" y="1704350"/>
              <a:chExt cx="168900" cy="777650"/>
            </a:xfrm>
          </p:grpSpPr>
          <p:sp>
            <p:nvSpPr>
              <p:cNvPr id="345" name="Google Shape;345;p21"/>
              <p:cNvSpPr/>
              <p:nvPr/>
            </p:nvSpPr>
            <p:spPr>
              <a:xfrm>
                <a:off x="4131600" y="1704350"/>
                <a:ext cx="168900" cy="4728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6" name="Google Shape;346;p21"/>
              <p:cNvSpPr/>
              <p:nvPr/>
            </p:nvSpPr>
            <p:spPr>
              <a:xfrm>
                <a:off x="4131600" y="2217100"/>
                <a:ext cx="168900" cy="264900"/>
              </a:xfrm>
              <a:prstGeom prst="roundRect">
                <a:avLst>
                  <a:gd fmla="val 16667" name="adj"/>
                </a:avLst>
              </a:prstGeom>
              <a:solidFill>
                <a:srgbClr val="D5A6BD"/>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47" name="Google Shape;347;p21"/>
            <p:cNvGrpSpPr/>
            <p:nvPr/>
          </p:nvGrpSpPr>
          <p:grpSpPr>
            <a:xfrm rot="10800000">
              <a:off x="4284000" y="1780550"/>
              <a:ext cx="168900" cy="777650"/>
              <a:chOff x="4131600" y="1704350"/>
              <a:chExt cx="168900" cy="777650"/>
            </a:xfrm>
          </p:grpSpPr>
          <p:sp>
            <p:nvSpPr>
              <p:cNvPr id="348" name="Google Shape;348;p21"/>
              <p:cNvSpPr/>
              <p:nvPr/>
            </p:nvSpPr>
            <p:spPr>
              <a:xfrm>
                <a:off x="4131600" y="1704350"/>
                <a:ext cx="168900" cy="4728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21"/>
              <p:cNvSpPr/>
              <p:nvPr/>
            </p:nvSpPr>
            <p:spPr>
              <a:xfrm>
                <a:off x="4131600" y="2217100"/>
                <a:ext cx="168900" cy="264900"/>
              </a:xfrm>
              <a:prstGeom prst="roundRect">
                <a:avLst>
                  <a:gd fmla="val 16667" name="adj"/>
                </a:avLst>
              </a:prstGeom>
              <a:solidFill>
                <a:srgbClr val="674EA7"/>
              </a:solidFill>
              <a:ln cap="flat" cmpd="sng" w="2857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50" name="Google Shape;350;p21"/>
            <p:cNvSpPr txBox="1"/>
            <p:nvPr/>
          </p:nvSpPr>
          <p:spPr>
            <a:xfrm>
              <a:off x="40004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C</a:t>
              </a:r>
              <a:endParaRPr b="1">
                <a:solidFill>
                  <a:srgbClr val="FFFFFF"/>
                </a:solidFill>
                <a:latin typeface="Consolas"/>
                <a:ea typeface="Consolas"/>
                <a:cs typeface="Consolas"/>
                <a:sym typeface="Consolas"/>
              </a:endParaRPr>
            </a:p>
          </p:txBody>
        </p:sp>
        <p:sp>
          <p:nvSpPr>
            <p:cNvPr id="351" name="Google Shape;351;p21"/>
            <p:cNvSpPr txBox="1"/>
            <p:nvPr/>
          </p:nvSpPr>
          <p:spPr>
            <a:xfrm>
              <a:off x="4229050" y="2030650"/>
              <a:ext cx="294900" cy="410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
                  <a:solidFill>
                    <a:srgbClr val="FFFFFF"/>
                  </a:solidFill>
                  <a:latin typeface="Consolas"/>
                  <a:ea typeface="Consolas"/>
                  <a:cs typeface="Consolas"/>
                  <a:sym typeface="Consolas"/>
                </a:rPr>
                <a:t>C</a:t>
              </a:r>
              <a:endParaRPr b="1">
                <a:solidFill>
                  <a:srgbClr val="FFFFFF"/>
                </a:solidFill>
                <a:latin typeface="Consolas"/>
                <a:ea typeface="Consolas"/>
                <a:cs typeface="Consolas"/>
                <a:sym typeface="Consolas"/>
              </a:endParaRPr>
            </a:p>
          </p:txBody>
        </p:sp>
      </p:grpSp>
      <p:cxnSp>
        <p:nvCxnSpPr>
          <p:cNvPr id="352" name="Google Shape;352;p21"/>
          <p:cNvCxnSpPr/>
          <p:nvPr/>
        </p:nvCxnSpPr>
        <p:spPr>
          <a:xfrm>
            <a:off x="1328500" y="2669650"/>
            <a:ext cx="1537800" cy="1021800"/>
          </a:xfrm>
          <a:prstGeom prst="straightConnector1">
            <a:avLst/>
          </a:prstGeom>
          <a:noFill/>
          <a:ln cap="flat" cmpd="sng" w="9525">
            <a:solidFill>
              <a:srgbClr val="000000"/>
            </a:solidFill>
            <a:prstDash val="solid"/>
            <a:round/>
            <a:headEnd len="med" w="med" type="none"/>
            <a:tailEnd len="med" w="med" type="triangle"/>
          </a:ln>
        </p:spPr>
      </p:cxnSp>
      <p:cxnSp>
        <p:nvCxnSpPr>
          <p:cNvPr id="353" name="Google Shape;353;p21"/>
          <p:cNvCxnSpPr/>
          <p:nvPr/>
        </p:nvCxnSpPr>
        <p:spPr>
          <a:xfrm>
            <a:off x="1557100" y="2593450"/>
            <a:ext cx="1569000" cy="804000"/>
          </a:xfrm>
          <a:prstGeom prst="straightConnector1">
            <a:avLst/>
          </a:prstGeom>
          <a:noFill/>
          <a:ln cap="flat" cmpd="sng" w="9525">
            <a:solidFill>
              <a:srgbClr val="000000"/>
            </a:solidFill>
            <a:prstDash val="solid"/>
            <a:round/>
            <a:headEnd len="med" w="med" type="none"/>
            <a:tailEnd len="med" w="med" type="triangle"/>
          </a:ln>
        </p:spPr>
      </p:cxnSp>
      <p:cxnSp>
        <p:nvCxnSpPr>
          <p:cNvPr id="354" name="Google Shape;354;p21"/>
          <p:cNvCxnSpPr/>
          <p:nvPr/>
        </p:nvCxnSpPr>
        <p:spPr>
          <a:xfrm>
            <a:off x="450200" y="3691450"/>
            <a:ext cx="2382600" cy="317700"/>
          </a:xfrm>
          <a:prstGeom prst="straightConnector1">
            <a:avLst/>
          </a:prstGeom>
          <a:noFill/>
          <a:ln cap="flat" cmpd="sng" w="9525">
            <a:solidFill>
              <a:srgbClr val="000000"/>
            </a:solidFill>
            <a:prstDash val="solid"/>
            <a:round/>
            <a:headEnd len="med" w="med" type="none"/>
            <a:tailEnd len="med" w="med" type="triangle"/>
          </a:ln>
        </p:spPr>
      </p:cxnSp>
      <p:sp>
        <p:nvSpPr>
          <p:cNvPr id="355" name="Google Shape;355;p21"/>
          <p:cNvSpPr txBox="1"/>
          <p:nvPr/>
        </p:nvSpPr>
        <p:spPr>
          <a:xfrm>
            <a:off x="6745775" y="2723825"/>
            <a:ext cx="3219900" cy="601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74EA7"/>
                </a:solidFill>
                <a:latin typeface="Consolas"/>
                <a:ea typeface="Consolas"/>
                <a:cs typeface="Consolas"/>
                <a:sym typeface="Consolas"/>
              </a:rPr>
              <a:t>@seq1</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ACCTTCGAACGGCGGGGGGTTACAA</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!''*((((***+))%%%++).1***</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@seq2</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TGGAACCGAACGGCCCCGGTTACAT</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!''*!!!!***+))+++++).1***</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@seq3</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ACCTTCGAACGGCGGGGGGTTACAA</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674EA7"/>
                </a:solidFill>
                <a:latin typeface="Consolas"/>
                <a:ea typeface="Consolas"/>
                <a:cs typeface="Consolas"/>
                <a:sym typeface="Consolas"/>
              </a:rPr>
              <a:t>!''*((((***+))%%%++).1***</a:t>
            </a:r>
            <a:endParaRPr b="1" sz="1200">
              <a:solidFill>
                <a:srgbClr val="674EA7"/>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@seq4</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TGGAACCGAACGGCCCCGGTTACAT</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rPr b="1" lang="en" sz="1200">
                <a:solidFill>
                  <a:srgbClr val="D5A6BD"/>
                </a:solidFill>
                <a:latin typeface="Consolas"/>
                <a:ea typeface="Consolas"/>
                <a:cs typeface="Consolas"/>
                <a:sym typeface="Consolas"/>
              </a:rPr>
              <a:t>!''*!!!!***+))+++++).1***</a:t>
            </a:r>
            <a:endParaRPr b="1" sz="1200">
              <a:solidFill>
                <a:srgbClr val="D5A6BD"/>
              </a:solidFill>
              <a:latin typeface="Consolas"/>
              <a:ea typeface="Consolas"/>
              <a:cs typeface="Consolas"/>
              <a:sym typeface="Consolas"/>
            </a:endParaRPr>
          </a:p>
          <a:p>
            <a:pPr indent="0" lvl="0" marL="0" rtl="0" algn="l">
              <a:spcBef>
                <a:spcPts val="0"/>
              </a:spcBef>
              <a:spcAft>
                <a:spcPts val="0"/>
              </a:spcAft>
              <a:buNone/>
            </a:pPr>
            <a:r>
              <a:t/>
            </a:r>
            <a:endParaRPr sz="1200">
              <a:solidFill>
                <a:srgbClr val="38761D"/>
              </a:solidFill>
              <a:latin typeface="Consolas"/>
              <a:ea typeface="Consolas"/>
              <a:cs typeface="Consolas"/>
              <a:sym typeface="Consolas"/>
            </a:endParaRPr>
          </a:p>
        </p:txBody>
      </p:sp>
      <p:sp>
        <p:nvSpPr>
          <p:cNvPr id="356" name="Google Shape;356;p21"/>
          <p:cNvSpPr txBox="1"/>
          <p:nvPr/>
        </p:nvSpPr>
        <p:spPr>
          <a:xfrm rot="1639515">
            <a:off x="1885047" y="2945497"/>
            <a:ext cx="748299" cy="3177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D5A6BD"/>
                </a:solidFill>
                <a:latin typeface="Consolas"/>
                <a:ea typeface="Consolas"/>
                <a:cs typeface="Consolas"/>
                <a:sym typeface="Consolas"/>
              </a:rPr>
              <a:t>@seq2</a:t>
            </a:r>
            <a:endParaRPr b="1">
              <a:solidFill>
                <a:srgbClr val="D5A6BD"/>
              </a:solidFill>
            </a:endParaRPr>
          </a:p>
        </p:txBody>
      </p:sp>
      <p:sp>
        <p:nvSpPr>
          <p:cNvPr id="357" name="Google Shape;357;p21"/>
          <p:cNvSpPr txBox="1"/>
          <p:nvPr/>
        </p:nvSpPr>
        <p:spPr>
          <a:xfrm rot="1639515">
            <a:off x="2037447" y="2716897"/>
            <a:ext cx="748299" cy="317728"/>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74EA7"/>
                </a:solidFill>
                <a:latin typeface="Consolas"/>
                <a:ea typeface="Consolas"/>
                <a:cs typeface="Consolas"/>
                <a:sym typeface="Consolas"/>
              </a:rPr>
              <a:t>@seq1</a:t>
            </a:r>
            <a:endParaRPr b="1">
              <a:solidFill>
                <a:srgbClr val="674EA7"/>
              </a:solidFill>
            </a:endParaRPr>
          </a:p>
        </p:txBody>
      </p:sp>
      <p:sp>
        <p:nvSpPr>
          <p:cNvPr id="358" name="Google Shape;358;p21"/>
          <p:cNvSpPr txBox="1"/>
          <p:nvPr/>
        </p:nvSpPr>
        <p:spPr>
          <a:xfrm rot="467338">
            <a:off x="1199186" y="3555017"/>
            <a:ext cx="748203" cy="317651"/>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D5A6BD"/>
                </a:solidFill>
                <a:latin typeface="Consolas"/>
                <a:ea typeface="Consolas"/>
                <a:cs typeface="Consolas"/>
                <a:sym typeface="Consolas"/>
              </a:rPr>
              <a:t>@seq4</a:t>
            </a:r>
            <a:endParaRPr b="1">
              <a:solidFill>
                <a:srgbClr val="D5A6BD"/>
              </a:solidFill>
            </a:endParaRPr>
          </a:p>
        </p:txBody>
      </p:sp>
      <p:sp>
        <p:nvSpPr>
          <p:cNvPr id="359" name="Google Shape;359;p21"/>
          <p:cNvSpPr txBox="1"/>
          <p:nvPr/>
        </p:nvSpPr>
        <p:spPr>
          <a:xfrm rot="296692">
            <a:off x="1351688" y="3250250"/>
            <a:ext cx="748285" cy="317675"/>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rgbClr val="674EA7"/>
                </a:solidFill>
                <a:latin typeface="Consolas"/>
                <a:ea typeface="Consolas"/>
                <a:cs typeface="Consolas"/>
                <a:sym typeface="Consolas"/>
              </a:rPr>
              <a:t>@seq3</a:t>
            </a:r>
            <a:endParaRPr b="1">
              <a:solidFill>
                <a:srgbClr val="674EA7"/>
              </a:solidFill>
            </a:endParaRPr>
          </a:p>
        </p:txBody>
      </p:sp>
      <p:cxnSp>
        <p:nvCxnSpPr>
          <p:cNvPr id="360" name="Google Shape;360;p21"/>
          <p:cNvCxnSpPr/>
          <p:nvPr/>
        </p:nvCxnSpPr>
        <p:spPr>
          <a:xfrm>
            <a:off x="755000" y="3386650"/>
            <a:ext cx="2395500" cy="438300"/>
          </a:xfrm>
          <a:prstGeom prst="straightConnector1">
            <a:avLst/>
          </a:prstGeom>
          <a:noFill/>
          <a:ln cap="flat" cmpd="sng" w="9525">
            <a:solidFill>
              <a:srgbClr val="000000"/>
            </a:solidFill>
            <a:prstDash val="solid"/>
            <a:round/>
            <a:headEnd len="med" w="med" type="none"/>
            <a:tailEnd len="med" w="med" type="triangle"/>
          </a:ln>
        </p:spPr>
      </p:cxnSp>
      <p:cxnSp>
        <p:nvCxnSpPr>
          <p:cNvPr id="361" name="Google Shape;361;p21"/>
          <p:cNvCxnSpPr/>
          <p:nvPr/>
        </p:nvCxnSpPr>
        <p:spPr>
          <a:xfrm rot="10800000">
            <a:off x="4292550" y="3050300"/>
            <a:ext cx="436800" cy="0"/>
          </a:xfrm>
          <a:prstGeom prst="straightConnector1">
            <a:avLst/>
          </a:prstGeom>
          <a:noFill/>
          <a:ln cap="flat" cmpd="sng" w="38100">
            <a:solidFill>
              <a:srgbClr val="000000"/>
            </a:solidFill>
            <a:prstDash val="solid"/>
            <a:miter lim="8000"/>
            <a:headEnd len="sm" w="sm" type="stealth"/>
            <a:tailEnd len="sm" w="sm" type="none"/>
          </a:ln>
        </p:spPr>
      </p:cxnSp>
      <p:cxnSp>
        <p:nvCxnSpPr>
          <p:cNvPr id="362" name="Google Shape;362;p21"/>
          <p:cNvCxnSpPr/>
          <p:nvPr/>
        </p:nvCxnSpPr>
        <p:spPr>
          <a:xfrm rot="10800000">
            <a:off x="6349950" y="3050300"/>
            <a:ext cx="436800" cy="0"/>
          </a:xfrm>
          <a:prstGeom prst="straightConnector1">
            <a:avLst/>
          </a:prstGeom>
          <a:noFill/>
          <a:ln cap="flat" cmpd="sng" w="38100">
            <a:solidFill>
              <a:srgbClr val="000000"/>
            </a:solidFill>
            <a:prstDash val="solid"/>
            <a:miter lim="8000"/>
            <a:headEnd len="sm" w="sm" type="stealth"/>
            <a:tailEnd len="sm" w="sm" type="none"/>
          </a:ln>
        </p:spPr>
      </p:cxn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